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1"/>
  </p:sldMasterIdLst>
  <p:notesMasterIdLst>
    <p:notesMasterId r:id="rId40"/>
  </p:notesMasterIdLst>
  <p:handoutMasterIdLst>
    <p:handoutMasterId r:id="rId41"/>
  </p:handoutMasterIdLst>
  <p:sldIdLst>
    <p:sldId id="273" r:id="rId2"/>
    <p:sldId id="325" r:id="rId3"/>
    <p:sldId id="326" r:id="rId4"/>
    <p:sldId id="327" r:id="rId5"/>
    <p:sldId id="278" r:id="rId6"/>
    <p:sldId id="280" r:id="rId7"/>
    <p:sldId id="281" r:id="rId8"/>
    <p:sldId id="279" r:id="rId9"/>
    <p:sldId id="284" r:id="rId10"/>
    <p:sldId id="285" r:id="rId11"/>
    <p:sldId id="286" r:id="rId12"/>
    <p:sldId id="328" r:id="rId13"/>
    <p:sldId id="28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01" r:id="rId22"/>
    <p:sldId id="302" r:id="rId23"/>
    <p:sldId id="307" r:id="rId24"/>
    <p:sldId id="303" r:id="rId25"/>
    <p:sldId id="304" r:id="rId26"/>
    <p:sldId id="305" r:id="rId27"/>
    <p:sldId id="320" r:id="rId28"/>
    <p:sldId id="306" r:id="rId29"/>
    <p:sldId id="335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36" r:id="rId39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21B"/>
    <a:srgbClr val="FFFF63"/>
    <a:srgbClr val="C04242"/>
    <a:srgbClr val="42C042"/>
    <a:srgbClr val="00C400"/>
    <a:srgbClr val="00FF00"/>
    <a:srgbClr val="000000"/>
    <a:srgbClr val="CC99FF"/>
    <a:srgbClr val="99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5503" autoAdjust="0"/>
  </p:normalViewPr>
  <p:slideViewPr>
    <p:cSldViewPr snapToGrid="0" showGuides="1">
      <p:cViewPr varScale="1">
        <p:scale>
          <a:sx n="109" d="100"/>
          <a:sy n="109" d="100"/>
        </p:scale>
        <p:origin x="87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294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699A-5C51-4077-831D-024EE33448C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74969-431E-40CE-9C1E-93F3AF75C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596C-2F8E-427E-9A6C-501F5D180A9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C8805-558B-45FE-808B-D13CEDCB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3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C8805-558B-45FE-808B-D13CEDCB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3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268" y="2130425"/>
            <a:ext cx="69120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987" y="3886200"/>
            <a:ext cx="3352365" cy="172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Second SubTitle"/>
          <p:cNvSpPr>
            <a:spLocks noGrp="1"/>
          </p:cNvSpPr>
          <p:nvPr>
            <p:ph type="body" sz="quarter" idx="13"/>
          </p:nvPr>
        </p:nvSpPr>
        <p:spPr>
          <a:xfrm>
            <a:off x="5394438" y="3886200"/>
            <a:ext cx="3352456" cy="1752600"/>
          </a:xfrm>
        </p:spPr>
        <p:txBody>
          <a:bodyPr/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24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AB3DA58-EF62-4318-AEFE-CC7C8845D6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84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384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84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0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5450" y="1292163"/>
            <a:ext cx="7200000" cy="4860000"/>
          </a:xfrm>
        </p:spPr>
        <p:txBody>
          <a:bodyPr vert="eaVert"/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419CBA63-3A60-4A81-B240-9CFBDFA0782E}"/>
              </a:ext>
            </a:extLst>
          </p:cNvPr>
          <p:cNvSpPr txBox="1">
            <a:spLocks/>
          </p:cNvSpPr>
          <p:nvPr userDrawn="1"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9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764" y="274638"/>
            <a:ext cx="2057400" cy="6025954"/>
          </a:xfrm>
        </p:spPr>
        <p:txBody>
          <a:bodyPr vert="eaVert"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065" y="274638"/>
            <a:ext cx="4997885" cy="6025954"/>
          </a:xfrm>
        </p:spPr>
        <p:txBody>
          <a:bodyPr vert="eaVert"/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A486B8F3-2192-47FA-BB4A-B2420A023A58}"/>
              </a:ext>
            </a:extLst>
          </p:cNvPr>
          <p:cNvSpPr txBox="1">
            <a:spLocks/>
          </p:cNvSpPr>
          <p:nvPr userDrawn="1"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8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268" y="2130425"/>
            <a:ext cx="69120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986" y="3886200"/>
            <a:ext cx="6883281" cy="172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A7B16F3-BEA3-4EA9-9B89-272C7DBA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7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402915"/>
            <a:ext cx="7200000" cy="5001559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F60DDFC-DDB7-4709-89E3-5463D33A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341" y="4406900"/>
            <a:ext cx="720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341" y="2906713"/>
            <a:ext cx="720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7CF997A9-85EA-4B31-B6A7-4CA00E6E46B6}"/>
              </a:ext>
            </a:extLst>
          </p:cNvPr>
          <p:cNvSpPr txBox="1">
            <a:spLocks/>
          </p:cNvSpPr>
          <p:nvPr userDrawn="1"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326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2182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6" name="Dátum helye 3">
            <a:extLst>
              <a:ext uri="{FF2B5EF4-FFF2-40B4-BE49-F238E27FC236}">
                <a16:creationId xmlns:a16="http://schemas.microsoft.com/office/drawing/2014/main" id="{CE01FC86-5362-42E2-BC49-A29C25C05ED7}"/>
              </a:ext>
            </a:extLst>
          </p:cNvPr>
          <p:cNvSpPr txBox="1">
            <a:spLocks/>
          </p:cNvSpPr>
          <p:nvPr userDrawn="1"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2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852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4852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9007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9007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A90C07BB-22E7-479F-95C6-649C875ACC07}"/>
              </a:ext>
            </a:extLst>
          </p:cNvPr>
          <p:cNvSpPr txBox="1">
            <a:spLocks/>
          </p:cNvSpPr>
          <p:nvPr userDrawn="1"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7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6662CD-82E0-4D17-AE80-B046DBAB4834}"/>
              </a:ext>
            </a:extLst>
          </p:cNvPr>
          <p:cNvSpPr txBox="1">
            <a:spLocks/>
          </p:cNvSpPr>
          <p:nvPr userDrawn="1"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C15643B-6389-4530-8C44-99240903E290}"/>
              </a:ext>
            </a:extLst>
          </p:cNvPr>
          <p:cNvSpPr txBox="1">
            <a:spLocks/>
          </p:cNvSpPr>
          <p:nvPr userDrawn="1"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3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01" y="273050"/>
            <a:ext cx="2808000" cy="1008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320000" cy="60400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9801" y="1435100"/>
            <a:ext cx="2808000" cy="484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939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C1C6C8"/>
            </a:gs>
            <a:gs pos="100000">
              <a:srgbClr val="EAEAE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Frame"/>
          <p:cNvSpPr/>
          <p:nvPr userDrawn="1"/>
        </p:nvSpPr>
        <p:spPr>
          <a:xfrm>
            <a:off x="162000" y="140474"/>
            <a:ext cx="8820000" cy="6552000"/>
          </a:xfrm>
          <a:prstGeom prst="roundRect">
            <a:avLst>
              <a:gd name="adj" fmla="val 127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9" name="ELTE-Gray"/>
          <p:cNvSpPr/>
          <p:nvPr userDrawn="1"/>
        </p:nvSpPr>
        <p:spPr>
          <a:xfrm>
            <a:off x="147266" y="271462"/>
            <a:ext cx="1336080" cy="6444000"/>
          </a:xfrm>
          <a:prstGeom prst="rect">
            <a:avLst/>
          </a:prstGeom>
          <a:gradFill>
            <a:gsLst>
              <a:gs pos="10000">
                <a:srgbClr val="C1C6C8"/>
              </a:gs>
              <a:gs pos="9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7" name="TextFrame"/>
          <p:cNvSpPr/>
          <p:nvPr userDrawn="1"/>
        </p:nvSpPr>
        <p:spPr>
          <a:xfrm>
            <a:off x="1657688" y="232619"/>
            <a:ext cx="7272000" cy="6156000"/>
          </a:xfrm>
          <a:prstGeom prst="roundRect">
            <a:avLst>
              <a:gd name="adj" fmla="val 848"/>
            </a:avLst>
          </a:prstGeom>
          <a:solidFill>
            <a:schemeClr val="bg1"/>
          </a:solidFill>
          <a:ln w="9525">
            <a:gradFill>
              <a:gsLst>
                <a:gs pos="33000">
                  <a:srgbClr val="C1C6C8"/>
                </a:gs>
                <a:gs pos="67000">
                  <a:srgbClr val="F0ED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noProof="0" dirty="0">
              <a:solidFill>
                <a:prstClr val="white"/>
              </a:solidFill>
            </a:endParaRPr>
          </a:p>
        </p:txBody>
      </p:sp>
      <p:sp>
        <p:nvSpPr>
          <p:cNvPr id="17" name="ELTE-Logo-block"/>
          <p:cNvSpPr/>
          <p:nvPr userDrawn="1"/>
        </p:nvSpPr>
        <p:spPr>
          <a:xfrm>
            <a:off x="290351" y="269788"/>
            <a:ext cx="1188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Bordo"/>
          <p:cNvSpPr/>
          <p:nvPr userDrawn="1"/>
        </p:nvSpPr>
        <p:spPr>
          <a:xfrm>
            <a:off x="293370" y="270510"/>
            <a:ext cx="1188720" cy="281940"/>
          </a:xfrm>
          <a:prstGeom prst="rect">
            <a:avLst/>
          </a:prstGeom>
          <a:solidFill>
            <a:srgbClr val="8A27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TE-kor"/>
          <p:cNvSpPr/>
          <p:nvPr userDrawn="1"/>
        </p:nvSpPr>
        <p:spPr>
          <a:xfrm>
            <a:off x="291724" y="1779864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5450" y="1499992"/>
            <a:ext cx="720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87018" y="284163"/>
            <a:ext cx="720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3" y="555452"/>
            <a:ext cx="1188000" cy="118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85" y="1802765"/>
            <a:ext cx="1044000" cy="1039833"/>
          </a:xfrm>
          <a:prstGeom prst="rect">
            <a:avLst/>
          </a:prstGeom>
        </p:spPr>
      </p:pic>
      <p:cxnSp>
        <p:nvCxnSpPr>
          <p:cNvPr id="26" name="Egyenes összekötő 25"/>
          <p:cNvCxnSpPr/>
          <p:nvPr userDrawn="1"/>
        </p:nvCxnSpPr>
        <p:spPr>
          <a:xfrm>
            <a:off x="293370" y="6519896"/>
            <a:ext cx="6098249" cy="0"/>
          </a:xfrm>
          <a:prstGeom prst="line">
            <a:avLst/>
          </a:prstGeom>
          <a:ln w="15875">
            <a:gradFill>
              <a:gsLst>
                <a:gs pos="0">
                  <a:srgbClr val="052A4B"/>
                </a:gs>
                <a:gs pos="100000">
                  <a:srgbClr val="8A2734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 txBox="1">
            <a:spLocks/>
          </p:cNvSpPr>
          <p:nvPr userDrawn="1"/>
        </p:nvSpPr>
        <p:spPr>
          <a:xfrm flipH="1">
            <a:off x="6444000" y="6519896"/>
            <a:ext cx="270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hu-HU" dirty="0" err="1">
                <a:solidFill>
                  <a:prstClr val="white"/>
                </a:solidFill>
              </a:rPr>
              <a:t>SzTZs</a:t>
            </a:r>
            <a:r>
              <a:rPr lang="hu-HU" dirty="0">
                <a:solidFill>
                  <a:prstClr val="white"/>
                </a:solidFill>
              </a:rPr>
              <a:t> – PhD védés 2022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Num"/>
          <p:cNvSpPr txBox="1"/>
          <p:nvPr userDrawn="1"/>
        </p:nvSpPr>
        <p:spPr>
          <a:xfrm>
            <a:off x="1489268" y="6519896"/>
            <a:ext cx="36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defTabSz="457200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52A4B"/>
                </a:solidFill>
              </a:defRPr>
            </a:lvl1pPr>
          </a:lstStyle>
          <a:p>
            <a:pPr lvl="0"/>
            <a:fld id="{4150A21E-AB6B-492A-AEA1-5D3DB1202DB9}" type="slidenum">
              <a:rPr lang="hu-HU"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EAF29B8-0214-41AE-81F5-9EDF6DF4B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rgbClr val="052A4B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8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05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ts val="6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842268" y="1872451"/>
            <a:ext cx="6912000" cy="1727999"/>
          </a:xfrm>
        </p:spPr>
        <p:txBody>
          <a:bodyPr/>
          <a:lstStyle/>
          <a:p>
            <a:r>
              <a:rPr lang="hu-HU" dirty="0">
                <a:latin typeface="Gill Sans MT Pro Bold"/>
                <a:ea typeface="Gill Sans MT Pro Bold"/>
                <a:cs typeface="Gill Sans MT Pro Bold"/>
              </a:rPr>
              <a:t>Az informatika (programozás) oktatásának módszertani kérdései</a:t>
            </a:r>
            <a:endParaRPr lang="en-US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Szalayné Tahy Zsuzsanna</a:t>
            </a:r>
            <a:br>
              <a:rPr lang="hu-HU" dirty="0"/>
            </a:br>
            <a:r>
              <a:rPr lang="hu-HU" dirty="0"/>
              <a:t>disszertációvédése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FD8842-868B-4872-A636-3BADF68DEB68}"/>
              </a:ext>
            </a:extLst>
          </p:cNvPr>
          <p:cNvSpPr txBox="1">
            <a:spLocks/>
          </p:cNvSpPr>
          <p:nvPr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kern="1200" smtClean="0">
                <a:solidFill>
                  <a:srgbClr val="052A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glitter pattern="hexagon"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305F35AA-7382-4845-83A8-F3EF8AF9F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Tézisek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D0186F-9205-478C-8A38-8EEA7C67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9744F6D-C178-9E4C-4346-43805D823BEA}"/>
              </a:ext>
            </a:extLst>
          </p:cNvPr>
          <p:cNvSpPr txBox="1"/>
          <p:nvPr/>
        </p:nvSpPr>
        <p:spPr>
          <a:xfrm>
            <a:off x="3475225" y="2511494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>
                <a:latin typeface="Arial" panose="020B0604020202020204" pitchFamily="34" charset="0"/>
                <a:cs typeface="Arial" panose="020B0604020202020204" pitchFamily="34" charset="0"/>
              </a:rPr>
              <a:t>szin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667038D8-9297-F405-60DC-8FE256F98FFF}"/>
              </a:ext>
            </a:extLst>
          </p:cNvPr>
          <p:cNvGrpSpPr/>
          <p:nvPr/>
        </p:nvGrpSpPr>
        <p:grpSpPr>
          <a:xfrm>
            <a:off x="2678877" y="3219380"/>
            <a:ext cx="3829779" cy="3035729"/>
            <a:chOff x="2678877" y="3219380"/>
            <a:chExt cx="3829779" cy="3035729"/>
          </a:xfrm>
        </p:grpSpPr>
        <p:sp>
          <p:nvSpPr>
            <p:cNvPr id="3" name="Ellipszis 2">
              <a:extLst>
                <a:ext uri="{FF2B5EF4-FFF2-40B4-BE49-F238E27FC236}">
                  <a16:creationId xmlns:a16="http://schemas.microsoft.com/office/drawing/2014/main" id="{1E08B732-E332-9EAD-92AD-0EE417E3D431}"/>
                </a:ext>
              </a:extLst>
            </p:cNvPr>
            <p:cNvSpPr/>
            <p:nvPr/>
          </p:nvSpPr>
          <p:spPr>
            <a:xfrm>
              <a:off x="3513767" y="3219380"/>
              <a:ext cx="2160000" cy="216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Informatika</a:t>
              </a:r>
            </a:p>
          </p:txBody>
        </p:sp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3FFC0CB3-A14A-28A4-1F90-18E3F385E445}"/>
                </a:ext>
              </a:extLst>
            </p:cNvPr>
            <p:cNvSpPr/>
            <p:nvPr/>
          </p:nvSpPr>
          <p:spPr>
            <a:xfrm rot="13800000">
              <a:off x="2678877" y="4070419"/>
              <a:ext cx="2160000" cy="2160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Pedagógia</a:t>
              </a:r>
            </a:p>
          </p:txBody>
        </p:sp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E390C95C-D2D5-DA6A-9F90-77A0C8A704CA}"/>
                </a:ext>
              </a:extLst>
            </p:cNvPr>
            <p:cNvSpPr/>
            <p:nvPr/>
          </p:nvSpPr>
          <p:spPr>
            <a:xfrm rot="7800000">
              <a:off x="4348656" y="4095109"/>
              <a:ext cx="2160000" cy="216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Oktatás</a:t>
              </a:r>
            </a:p>
          </p:txBody>
        </p:sp>
      </p:grpSp>
      <p:sp>
        <p:nvSpPr>
          <p:cNvPr id="8" name="Háromszög 7">
            <a:extLst>
              <a:ext uri="{FF2B5EF4-FFF2-40B4-BE49-F238E27FC236}">
                <a16:creationId xmlns:a16="http://schemas.microsoft.com/office/drawing/2014/main" id="{C9EAED37-AF8B-2BF9-4CAF-F6DE60EA7297}"/>
              </a:ext>
            </a:extLst>
          </p:cNvPr>
          <p:cNvSpPr/>
          <p:nvPr/>
        </p:nvSpPr>
        <p:spPr>
          <a:xfrm>
            <a:off x="3459766" y="3780356"/>
            <a:ext cx="2268000" cy="1548000"/>
          </a:xfrm>
          <a:prstGeom prst="triangl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</a:t>
            </a:r>
          </a:p>
        </p:txBody>
      </p:sp>
    </p:spTree>
    <p:extLst>
      <p:ext uri="{BB962C8B-B14F-4D97-AF65-F5344CB8AC3E}">
        <p14:creationId xmlns:p14="http://schemas.microsoft.com/office/powerpoint/2010/main" val="243012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7E917936-BA6E-472C-8316-FE7B06C2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Tézis (Informatika)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88390D-F754-44F0-A064-C556B8A3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  <p:sp>
        <p:nvSpPr>
          <p:cNvPr id="7" name="Tartalom helye 5">
            <a:extLst>
              <a:ext uri="{FF2B5EF4-FFF2-40B4-BE49-F238E27FC236}">
                <a16:creationId xmlns:a16="http://schemas.microsoft.com/office/drawing/2014/main" id="{56A4ECF6-4A09-44E4-A61E-CE7D12E9203A}"/>
              </a:ext>
            </a:extLst>
          </p:cNvPr>
          <p:cNvSpPr txBox="1">
            <a:spLocks/>
          </p:cNvSpPr>
          <p:nvPr/>
        </p:nvSpPr>
        <p:spPr bwMode="auto">
          <a:xfrm>
            <a:off x="1695450" y="1402915"/>
            <a:ext cx="7200000" cy="448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4000" b="1" dirty="0"/>
              <a:t>Az informatikatudomány</a:t>
            </a:r>
            <a:br>
              <a:rPr lang="hu-HU" sz="4000" dirty="0"/>
            </a:br>
            <a:r>
              <a:rPr lang="hu-HU" sz="4000" dirty="0"/>
              <a:t>gondolkodási módszereiben és eszközeiben</a:t>
            </a:r>
            <a:br>
              <a:rPr lang="hu-HU" sz="4000" dirty="0"/>
            </a:br>
            <a:r>
              <a:rPr lang="hu-HU" sz="4000" b="1" dirty="0"/>
              <a:t>egységes rendszert alkot</a:t>
            </a:r>
            <a:r>
              <a:rPr lang="hu-HU" sz="4000" dirty="0"/>
              <a:t>,</a:t>
            </a:r>
            <a:br>
              <a:rPr lang="hu-HU" sz="4000" dirty="0"/>
            </a:br>
            <a:r>
              <a:rPr lang="hu-HU" sz="4000" dirty="0"/>
              <a:t>amelynek sikeres oktatásához tudományspecifikus oktatásmódszertan szükséges.</a:t>
            </a:r>
          </a:p>
        </p:txBody>
      </p:sp>
    </p:spTree>
    <p:extLst>
      <p:ext uri="{BB962C8B-B14F-4D97-AF65-F5344CB8AC3E}">
        <p14:creationId xmlns:p14="http://schemas.microsoft.com/office/powerpoint/2010/main" val="3802939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4FFA76-5026-4BBF-BC9D-EC41C60C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Tudományterület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F53699-FA87-4040-9DCF-3E9047EA8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Szakkifejezések, fogalmak</a:t>
            </a:r>
          </a:p>
          <a:p>
            <a:pPr lvl="1"/>
            <a:r>
              <a:rPr lang="hu-HU" dirty="0"/>
              <a:t>„parabola”: irodalom, matematika</a:t>
            </a:r>
          </a:p>
          <a:p>
            <a:pPr lvl="1"/>
            <a:r>
              <a:rPr lang="hu-HU" dirty="0"/>
              <a:t>„egér”: biológia, informatika</a:t>
            </a:r>
          </a:p>
          <a:p>
            <a:pPr lvl="1"/>
            <a:r>
              <a:rPr lang="hu-HU" dirty="0"/>
              <a:t>„jel”: informatika, nyelvészet</a:t>
            </a:r>
          </a:p>
          <a:p>
            <a:pPr lvl="1"/>
            <a:r>
              <a:rPr lang="hu-HU" dirty="0"/>
              <a:t>adat, elem, eljárás, függvény</a:t>
            </a:r>
          </a:p>
          <a:p>
            <a:pPr>
              <a:spcBef>
                <a:spcPts val="4800"/>
              </a:spcBef>
            </a:pPr>
            <a:r>
              <a:rPr lang="hu-HU" dirty="0"/>
              <a:t>Szemléletmód</a:t>
            </a:r>
          </a:p>
          <a:p>
            <a:pPr lvl="1"/>
            <a:r>
              <a:rPr lang="hu-HU" dirty="0"/>
              <a:t>Axióma, tétel, bizonyítás, definíció</a:t>
            </a:r>
          </a:p>
          <a:p>
            <a:pPr lvl="1"/>
            <a:r>
              <a:rPr lang="hu-HU" dirty="0"/>
              <a:t>Tér-idő, anyag, erő, energia, eszköz</a:t>
            </a:r>
          </a:p>
          <a:p>
            <a:pPr lvl="1"/>
            <a:r>
              <a:rPr lang="hu-HU" dirty="0"/>
              <a:t>Adat, algoritmus, objektum, programtermék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FA77F4-74D2-41E6-95B5-A6E131F6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4192687C-01C9-AD14-7053-EFAAFB87A5B3}"/>
              </a:ext>
            </a:extLst>
          </p:cNvPr>
          <p:cNvSpPr/>
          <p:nvPr/>
        </p:nvSpPr>
        <p:spPr>
          <a:xfrm>
            <a:off x="3418135" y="3777298"/>
            <a:ext cx="3920545" cy="798194"/>
          </a:xfrm>
          <a:prstGeom prst="cloudCallout">
            <a:avLst>
              <a:gd name="adj1" fmla="val -25341"/>
              <a:gd name="adj2" fmla="val 10986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hu-HU" sz="2800" strike="sngStrike" dirty="0">
                <a:solidFill>
                  <a:srgbClr val="C00000"/>
                </a:solidFill>
              </a:rPr>
              <a:t>programozási tétel</a:t>
            </a:r>
            <a:br>
              <a:rPr lang="hu-HU" sz="2800" strike="sngStrike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algoritmus típus</a:t>
            </a:r>
            <a:endParaRPr lang="hu-HU" sz="2800" strike="sngStrike" dirty="0">
              <a:solidFill>
                <a:srgbClr val="C00000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3928DB3-F349-FED2-C697-D30A3EC465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9"/>
          <a:stretch/>
        </p:blipFill>
        <p:spPr>
          <a:xfrm>
            <a:off x="6996237" y="3037126"/>
            <a:ext cx="1805940" cy="79819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AF7360B-B747-5B47-0434-807EE90B0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77" y="4340157"/>
            <a:ext cx="1440000" cy="16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C4D9D5-7D54-469A-A0AB-7F7022A3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Informatika 1 tudomány?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43A6916-1E50-4BF1-BD9D-DA6FE94E6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5" t="5421" r="14645" b="6766"/>
          <a:stretch/>
        </p:blipFill>
        <p:spPr>
          <a:xfrm>
            <a:off x="2590000" y="1388434"/>
            <a:ext cx="5394036" cy="4516582"/>
          </a:xfrm>
          <a:prstGeom prst="rect">
            <a:avLst/>
          </a:prstGeom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EDD0DF4-E22F-F668-99BD-F26E8A15D6BD}"/>
              </a:ext>
            </a:extLst>
          </p:cNvPr>
          <p:cNvCxnSpPr>
            <a:cxnSpLocks/>
          </p:cNvCxnSpPr>
          <p:nvPr/>
        </p:nvCxnSpPr>
        <p:spPr>
          <a:xfrm flipH="1">
            <a:off x="3997234" y="1950718"/>
            <a:ext cx="1254035" cy="397110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ím 1">
            <a:extLst>
              <a:ext uri="{FF2B5EF4-FFF2-40B4-BE49-F238E27FC236}">
                <a16:creationId xmlns:a16="http://schemas.microsoft.com/office/drawing/2014/main" id="{30C852C2-7D44-15DF-3C90-01CE84123FFB}"/>
              </a:ext>
            </a:extLst>
          </p:cNvPr>
          <p:cNvSpPr txBox="1">
            <a:spLocks/>
          </p:cNvSpPr>
          <p:nvPr/>
        </p:nvSpPr>
        <p:spPr bwMode="auto">
          <a:xfrm>
            <a:off x="1754966" y="763396"/>
            <a:ext cx="396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>
                <a:ln w="1905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a:rPr>
              <a:t>Programtervező</a:t>
            </a:r>
            <a:endParaRPr lang="hu-HU" dirty="0"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6BD7F38-4333-B0D5-AEB0-341743DFD71C}"/>
              </a:ext>
            </a:extLst>
          </p:cNvPr>
          <p:cNvSpPr txBox="1">
            <a:spLocks/>
          </p:cNvSpPr>
          <p:nvPr/>
        </p:nvSpPr>
        <p:spPr bwMode="auto">
          <a:xfrm>
            <a:off x="5628839" y="763396"/>
            <a:ext cx="324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Mérnök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213488C-02CF-CDEF-DF3B-53557BA0C335}"/>
              </a:ext>
            </a:extLst>
          </p:cNvPr>
          <p:cNvSpPr txBox="1"/>
          <p:nvPr/>
        </p:nvSpPr>
        <p:spPr>
          <a:xfrm>
            <a:off x="1950720" y="2784010"/>
            <a:ext cx="461665" cy="1614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none" rtlCol="0">
            <a:spAutoFit/>
          </a:bodyPr>
          <a:lstStyle/>
          <a:p>
            <a:r>
              <a:rPr lang="hu-HU" dirty="0"/>
              <a:t>Informatikatanár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25AF72D-8290-BE30-0552-1D7A4E21FE3A}"/>
              </a:ext>
            </a:extLst>
          </p:cNvPr>
          <p:cNvSpPr txBox="1"/>
          <p:nvPr/>
        </p:nvSpPr>
        <p:spPr>
          <a:xfrm>
            <a:off x="8161651" y="2963130"/>
            <a:ext cx="461665" cy="1255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" wrap="none" rtlCol="0">
            <a:spAutoFit/>
          </a:bodyPr>
          <a:lstStyle/>
          <a:p>
            <a:r>
              <a:rPr lang="hu-HU" dirty="0"/>
              <a:t>Mérnöktanár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6F31E064-544C-A458-9119-4FFBB044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533" y="2334600"/>
            <a:ext cx="6175783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668C46-B8FB-409E-BF20-EA6A8ECA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informatika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32A69B-044B-46C1-950F-FBE2B5CAB93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9800000">
            <a:off x="1672154" y="2637780"/>
            <a:ext cx="1048685" cy="584775"/>
          </a:xfrm>
        </p:spPr>
        <p:txBody>
          <a:bodyPr wrap="none" anchor="ctr" anchorCtr="0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/>
              <a:t>  adat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212A33-B46F-4684-9CB7-C77BF23B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FD0586A1-AA35-50F4-C65F-7B601659FE94}"/>
              </a:ext>
            </a:extLst>
          </p:cNvPr>
          <p:cNvSpPr txBox="1">
            <a:spLocks/>
          </p:cNvSpPr>
          <p:nvPr/>
        </p:nvSpPr>
        <p:spPr bwMode="auto">
          <a:xfrm>
            <a:off x="4218804" y="5056115"/>
            <a:ext cx="2131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hatékonyság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4EAC7B08-6C8C-9F2C-1C3D-BF8946FDDAA1}"/>
              </a:ext>
            </a:extLst>
          </p:cNvPr>
          <p:cNvSpPr txBox="1">
            <a:spLocks/>
          </p:cNvSpPr>
          <p:nvPr/>
        </p:nvSpPr>
        <p:spPr bwMode="auto">
          <a:xfrm>
            <a:off x="4001214" y="3466574"/>
            <a:ext cx="19423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információ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43B00203-9DEB-E836-AABD-9B09DF0C7022}"/>
              </a:ext>
            </a:extLst>
          </p:cNvPr>
          <p:cNvSpPr txBox="1">
            <a:spLocks/>
          </p:cNvSpPr>
          <p:nvPr/>
        </p:nvSpPr>
        <p:spPr bwMode="auto">
          <a:xfrm>
            <a:off x="1834801" y="1877033"/>
            <a:ext cx="1789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létrehozás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91EBC8CD-B702-D431-633F-0856D928FAC7}"/>
              </a:ext>
            </a:extLst>
          </p:cNvPr>
          <p:cNvSpPr txBox="1">
            <a:spLocks/>
          </p:cNvSpPr>
          <p:nvPr/>
        </p:nvSpPr>
        <p:spPr bwMode="auto">
          <a:xfrm>
            <a:off x="3822160" y="1877033"/>
            <a:ext cx="12282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tárolás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61E9590E-AB3E-E594-BD32-B4B61CC1A9DA}"/>
              </a:ext>
            </a:extLst>
          </p:cNvPr>
          <p:cNvSpPr txBox="1">
            <a:spLocks/>
          </p:cNvSpPr>
          <p:nvPr/>
        </p:nvSpPr>
        <p:spPr bwMode="auto">
          <a:xfrm>
            <a:off x="3988408" y="1347186"/>
            <a:ext cx="1819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továbbítás</a:t>
            </a:r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2F6661E3-B348-4953-07CA-03D882F05595}"/>
              </a:ext>
            </a:extLst>
          </p:cNvPr>
          <p:cNvSpPr txBox="1">
            <a:spLocks/>
          </p:cNvSpPr>
          <p:nvPr/>
        </p:nvSpPr>
        <p:spPr bwMode="auto">
          <a:xfrm>
            <a:off x="1970658" y="1347186"/>
            <a:ext cx="18053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módosítás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FFB0AB63-E8A7-5151-B371-8EF53FFE3315}"/>
              </a:ext>
            </a:extLst>
          </p:cNvPr>
          <p:cNvSpPr txBox="1">
            <a:spLocks/>
          </p:cNvSpPr>
          <p:nvPr/>
        </p:nvSpPr>
        <p:spPr bwMode="auto">
          <a:xfrm>
            <a:off x="5351707" y="4526268"/>
            <a:ext cx="35142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rendszerbe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/>
              <a:t>szervezés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C71124C1-390D-010F-8326-35063A77CA90}"/>
              </a:ext>
            </a:extLst>
          </p:cNvPr>
          <p:cNvSpPr txBox="1">
            <a:spLocks/>
          </p:cNvSpPr>
          <p:nvPr/>
        </p:nvSpPr>
        <p:spPr bwMode="auto">
          <a:xfrm rot="20700000">
            <a:off x="6958415" y="3281854"/>
            <a:ext cx="18614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algoritmus</a:t>
            </a:r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8066A17D-4677-B258-C421-7B4A8A3112D5}"/>
              </a:ext>
            </a:extLst>
          </p:cNvPr>
          <p:cNvSpPr txBox="1">
            <a:spLocks/>
          </p:cNvSpPr>
          <p:nvPr/>
        </p:nvSpPr>
        <p:spPr bwMode="auto">
          <a:xfrm>
            <a:off x="6994784" y="3996421"/>
            <a:ext cx="18712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szekvencia</a:t>
            </a: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549DE577-A8AE-A33D-0BF8-BBD6A51D414E}"/>
              </a:ext>
            </a:extLst>
          </p:cNvPr>
          <p:cNvSpPr txBox="1">
            <a:spLocks/>
          </p:cNvSpPr>
          <p:nvPr/>
        </p:nvSpPr>
        <p:spPr bwMode="auto">
          <a:xfrm>
            <a:off x="5252807" y="3996421"/>
            <a:ext cx="1734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alternáció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02AD2A64-3E1F-DE59-2B7A-1C21293F478A}"/>
              </a:ext>
            </a:extLst>
          </p:cNvPr>
          <p:cNvSpPr txBox="1">
            <a:spLocks/>
          </p:cNvSpPr>
          <p:nvPr/>
        </p:nvSpPr>
        <p:spPr bwMode="auto">
          <a:xfrm>
            <a:off x="3794754" y="3996421"/>
            <a:ext cx="1451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ismétlés</a:t>
            </a:r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CA0DB57F-1714-5C95-7BCD-524601207EA4}"/>
              </a:ext>
            </a:extLst>
          </p:cNvPr>
          <p:cNvSpPr txBox="1">
            <a:spLocks/>
          </p:cNvSpPr>
          <p:nvPr/>
        </p:nvSpPr>
        <p:spPr bwMode="auto">
          <a:xfrm>
            <a:off x="2861589" y="2406880"/>
            <a:ext cx="1699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objektum</a:t>
            </a:r>
          </a:p>
        </p:txBody>
      </p: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6C354244-483D-1588-83AF-550049CF9163}"/>
              </a:ext>
            </a:extLst>
          </p:cNvPr>
          <p:cNvSpPr txBox="1">
            <a:spLocks/>
          </p:cNvSpPr>
          <p:nvPr/>
        </p:nvSpPr>
        <p:spPr bwMode="auto">
          <a:xfrm>
            <a:off x="6635059" y="1877033"/>
            <a:ext cx="2057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komponens</a:t>
            </a:r>
          </a:p>
        </p:txBody>
      </p:sp>
      <p:sp>
        <p:nvSpPr>
          <p:cNvPr id="22" name="Tartalom helye 2">
            <a:extLst>
              <a:ext uri="{FF2B5EF4-FFF2-40B4-BE49-F238E27FC236}">
                <a16:creationId xmlns:a16="http://schemas.microsoft.com/office/drawing/2014/main" id="{AFA40E77-B8D0-A720-E9EC-F2723663D4CF}"/>
              </a:ext>
            </a:extLst>
          </p:cNvPr>
          <p:cNvSpPr txBox="1">
            <a:spLocks/>
          </p:cNvSpPr>
          <p:nvPr/>
        </p:nvSpPr>
        <p:spPr bwMode="auto">
          <a:xfrm>
            <a:off x="4915267" y="2406880"/>
            <a:ext cx="16197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struktúra</a:t>
            </a:r>
          </a:p>
        </p:txBody>
      </p:sp>
      <p:sp>
        <p:nvSpPr>
          <p:cNvPr id="23" name="Tartalom helye 2">
            <a:extLst>
              <a:ext uri="{FF2B5EF4-FFF2-40B4-BE49-F238E27FC236}">
                <a16:creationId xmlns:a16="http://schemas.microsoft.com/office/drawing/2014/main" id="{B2E79C9B-9715-7B61-68F8-92F972C51265}"/>
              </a:ext>
            </a:extLst>
          </p:cNvPr>
          <p:cNvSpPr txBox="1">
            <a:spLocks/>
          </p:cNvSpPr>
          <p:nvPr/>
        </p:nvSpPr>
        <p:spPr bwMode="auto">
          <a:xfrm rot="1800000">
            <a:off x="1663914" y="3235674"/>
            <a:ext cx="12763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modell</a:t>
            </a:r>
          </a:p>
        </p:txBody>
      </p:sp>
      <p:sp>
        <p:nvSpPr>
          <p:cNvPr id="24" name="Tartalom helye 2">
            <a:extLst>
              <a:ext uri="{FF2B5EF4-FFF2-40B4-BE49-F238E27FC236}">
                <a16:creationId xmlns:a16="http://schemas.microsoft.com/office/drawing/2014/main" id="{A94A9434-5A72-D688-3325-FDA13005A10D}"/>
              </a:ext>
            </a:extLst>
          </p:cNvPr>
          <p:cNvSpPr txBox="1">
            <a:spLocks/>
          </p:cNvSpPr>
          <p:nvPr/>
        </p:nvSpPr>
        <p:spPr bwMode="auto">
          <a:xfrm rot="900000">
            <a:off x="6842999" y="2591600"/>
            <a:ext cx="19768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absztrakció</a:t>
            </a:r>
          </a:p>
        </p:txBody>
      </p:sp>
      <p:sp>
        <p:nvSpPr>
          <p:cNvPr id="25" name="Tartalom helye 2">
            <a:extLst>
              <a:ext uri="{FF2B5EF4-FFF2-40B4-BE49-F238E27FC236}">
                <a16:creationId xmlns:a16="http://schemas.microsoft.com/office/drawing/2014/main" id="{285878A7-25C8-6C06-7D66-DD5FC74E4D43}"/>
              </a:ext>
            </a:extLst>
          </p:cNvPr>
          <p:cNvSpPr txBox="1">
            <a:spLocks/>
          </p:cNvSpPr>
          <p:nvPr/>
        </p:nvSpPr>
        <p:spPr bwMode="auto">
          <a:xfrm>
            <a:off x="6431147" y="1347186"/>
            <a:ext cx="2077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véges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/>
              <a:t>méret</a:t>
            </a:r>
          </a:p>
        </p:txBody>
      </p:sp>
      <p:sp>
        <p:nvSpPr>
          <p:cNvPr id="26" name="Tartalom helye 2">
            <a:extLst>
              <a:ext uri="{FF2B5EF4-FFF2-40B4-BE49-F238E27FC236}">
                <a16:creationId xmlns:a16="http://schemas.microsoft.com/office/drawing/2014/main" id="{A7593842-4EBD-93C0-49F4-F43CDF333346}"/>
              </a:ext>
            </a:extLst>
          </p:cNvPr>
          <p:cNvSpPr txBox="1">
            <a:spLocks/>
          </p:cNvSpPr>
          <p:nvPr/>
        </p:nvSpPr>
        <p:spPr bwMode="auto">
          <a:xfrm>
            <a:off x="1660041" y="3996421"/>
            <a:ext cx="2127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reprodukció</a:t>
            </a:r>
          </a:p>
        </p:txBody>
      </p:sp>
      <p:sp>
        <p:nvSpPr>
          <p:cNvPr id="27" name="Tartalom helye 2">
            <a:extLst>
              <a:ext uri="{FF2B5EF4-FFF2-40B4-BE49-F238E27FC236}">
                <a16:creationId xmlns:a16="http://schemas.microsoft.com/office/drawing/2014/main" id="{2C3CD64C-6B09-E3E7-A8F3-0CC52A2EB715}"/>
              </a:ext>
            </a:extLst>
          </p:cNvPr>
          <p:cNvSpPr txBox="1">
            <a:spLocks/>
          </p:cNvSpPr>
          <p:nvPr/>
        </p:nvSpPr>
        <p:spPr bwMode="auto">
          <a:xfrm>
            <a:off x="1970658" y="5585959"/>
            <a:ext cx="320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problémamegoldás</a:t>
            </a:r>
          </a:p>
        </p:txBody>
      </p:sp>
      <p:sp>
        <p:nvSpPr>
          <p:cNvPr id="28" name="Tartalom helye 2">
            <a:extLst>
              <a:ext uri="{FF2B5EF4-FFF2-40B4-BE49-F238E27FC236}">
                <a16:creationId xmlns:a16="http://schemas.microsoft.com/office/drawing/2014/main" id="{A691C9E8-9B9D-0392-17C0-12FEEEA2DA5D}"/>
              </a:ext>
            </a:extLst>
          </p:cNvPr>
          <p:cNvSpPr txBox="1">
            <a:spLocks/>
          </p:cNvSpPr>
          <p:nvPr/>
        </p:nvSpPr>
        <p:spPr bwMode="auto">
          <a:xfrm>
            <a:off x="1660041" y="4526268"/>
            <a:ext cx="36703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alternatív</a:t>
            </a:r>
            <a:r>
              <a:rPr lang="hu-HU" dirty="0">
                <a:solidFill>
                  <a:schemeClr val="bg1"/>
                </a:solidFill>
              </a:rPr>
              <a:t>i</a:t>
            </a:r>
            <a:r>
              <a:rPr lang="hu-HU" dirty="0"/>
              <a:t>megoldások</a:t>
            </a:r>
          </a:p>
        </p:txBody>
      </p:sp>
      <p:sp>
        <p:nvSpPr>
          <p:cNvPr id="29" name="Tartalom helye 2">
            <a:extLst>
              <a:ext uri="{FF2B5EF4-FFF2-40B4-BE49-F238E27FC236}">
                <a16:creationId xmlns:a16="http://schemas.microsoft.com/office/drawing/2014/main" id="{F4EA61E6-989C-B91F-3663-D67E0258C962}"/>
              </a:ext>
            </a:extLst>
          </p:cNvPr>
          <p:cNvSpPr txBox="1">
            <a:spLocks/>
          </p:cNvSpPr>
          <p:nvPr/>
        </p:nvSpPr>
        <p:spPr bwMode="auto">
          <a:xfrm>
            <a:off x="6940462" y="5056115"/>
            <a:ext cx="17525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relevancia</a:t>
            </a:r>
          </a:p>
        </p:txBody>
      </p:sp>
      <p:sp>
        <p:nvSpPr>
          <p:cNvPr id="30" name="Tartalom helye 2">
            <a:extLst>
              <a:ext uri="{FF2B5EF4-FFF2-40B4-BE49-F238E27FC236}">
                <a16:creationId xmlns:a16="http://schemas.microsoft.com/office/drawing/2014/main" id="{41D76DAF-9325-E017-6B82-E055F2FF14C9}"/>
              </a:ext>
            </a:extLst>
          </p:cNvPr>
          <p:cNvSpPr txBox="1">
            <a:spLocks/>
          </p:cNvSpPr>
          <p:nvPr/>
        </p:nvSpPr>
        <p:spPr bwMode="auto">
          <a:xfrm>
            <a:off x="1834801" y="5056115"/>
            <a:ext cx="17940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pontosság</a:t>
            </a:r>
          </a:p>
        </p:txBody>
      </p:sp>
      <p:sp>
        <p:nvSpPr>
          <p:cNvPr id="31" name="Tartalom helye 2">
            <a:extLst>
              <a:ext uri="{FF2B5EF4-FFF2-40B4-BE49-F238E27FC236}">
                <a16:creationId xmlns:a16="http://schemas.microsoft.com/office/drawing/2014/main" id="{C77E670E-5C7B-819C-B9A8-5850DD1FD4D2}"/>
              </a:ext>
            </a:extLst>
          </p:cNvPr>
          <p:cNvSpPr txBox="1">
            <a:spLocks/>
          </p:cNvSpPr>
          <p:nvPr/>
        </p:nvSpPr>
        <p:spPr bwMode="auto">
          <a:xfrm>
            <a:off x="5277819" y="5585959"/>
            <a:ext cx="3337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produktumelőállítás</a:t>
            </a:r>
          </a:p>
        </p:txBody>
      </p:sp>
      <p:sp>
        <p:nvSpPr>
          <p:cNvPr id="32" name="Tartalom helye 2">
            <a:extLst>
              <a:ext uri="{FF2B5EF4-FFF2-40B4-BE49-F238E27FC236}">
                <a16:creationId xmlns:a16="http://schemas.microsoft.com/office/drawing/2014/main" id="{2A2F7BC6-B7BF-54B2-E687-84F667940D1E}"/>
              </a:ext>
            </a:extLst>
          </p:cNvPr>
          <p:cNvSpPr txBox="1">
            <a:spLocks/>
          </p:cNvSpPr>
          <p:nvPr/>
        </p:nvSpPr>
        <p:spPr bwMode="auto">
          <a:xfrm>
            <a:off x="2827543" y="2936727"/>
            <a:ext cx="42795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</a:pPr>
            <a:r>
              <a:rPr lang="hu-HU" dirty="0"/>
              <a:t>informatikai gondolkodás</a:t>
            </a:r>
          </a:p>
        </p:txBody>
      </p:sp>
    </p:spTree>
    <p:extLst>
      <p:ext uri="{BB962C8B-B14F-4D97-AF65-F5344CB8AC3E}">
        <p14:creationId xmlns:p14="http://schemas.microsoft.com/office/powerpoint/2010/main" val="2391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5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7" dur="indefinite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9" dur="indefinit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1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3" dur="indefinit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5" dur="indefinit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7" dur="indefinit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9" grpId="0" build="p"/>
      <p:bldP spid="10" grpId="0" build="p"/>
      <p:bldP spid="10" grpId="1" build="allAtOnce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6" grpId="1" build="allAtOnce"/>
      <p:bldP spid="17" grpId="0" build="p"/>
      <p:bldP spid="18" grpId="0" build="p"/>
      <p:bldP spid="19" grpId="0" build="p"/>
      <p:bldP spid="20" grpId="0" build="p"/>
      <p:bldP spid="20" grpId="1" build="allAtOnce"/>
      <p:bldP spid="21" grpId="0" build="p"/>
      <p:bldP spid="22" grpId="0" build="p"/>
      <p:bldP spid="22" grpId="1" build="allAtOnce"/>
      <p:bldP spid="23" grpId="0" build="p"/>
      <p:bldP spid="23" grpId="1" build="allAtOnce"/>
      <p:bldP spid="24" grpId="0" build="p"/>
      <p:bldP spid="24" grpId="1" build="allAtOnce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2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F16A7D-17F2-40EA-89C0-E2433F5C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informatika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3C1616-0D4F-4F22-A291-1CA0D7B67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elméleti megfontolások, a gyakorlati tapasztalatok, a különböző paradigmák</a:t>
            </a:r>
          </a:p>
          <a:p>
            <a:pPr lvl="1"/>
            <a:r>
              <a:rPr lang="hu-HU" b="1" dirty="0"/>
              <a:t>egymással sokszor szemben állóan</a:t>
            </a:r>
          </a:p>
          <a:p>
            <a:pPr lvl="1"/>
            <a:r>
              <a:rPr lang="hu-HU" b="1" dirty="0"/>
              <a:t>egyenrangúan</a:t>
            </a:r>
          </a:p>
          <a:p>
            <a:pPr lvl="1"/>
            <a:r>
              <a:rPr lang="hu-HU" b="1" dirty="0"/>
              <a:t>egymást kiegészítően</a:t>
            </a:r>
            <a:br>
              <a:rPr lang="hu-HU" dirty="0"/>
            </a:br>
            <a:r>
              <a:rPr lang="hu-HU" dirty="0"/>
              <a:t>kapcsolódnak egymáshoz.</a:t>
            </a:r>
          </a:p>
          <a:p>
            <a:r>
              <a:rPr lang="hu-HU" dirty="0"/>
              <a:t>Megoldások, stílusok sokszínűsége</a:t>
            </a:r>
          </a:p>
          <a:p>
            <a:pPr lvl="1"/>
            <a:r>
              <a:rPr lang="hu-HU" dirty="0"/>
              <a:t> az emberi gondolkodásban</a:t>
            </a:r>
          </a:p>
          <a:p>
            <a:pPr lvl="1"/>
            <a:r>
              <a:rPr lang="hu-HU" dirty="0"/>
              <a:t>az értelmezésben </a:t>
            </a:r>
          </a:p>
          <a:p>
            <a:pPr lvl="1"/>
            <a:r>
              <a:rPr lang="hu-HU" dirty="0"/>
              <a:t>az absztrahálásban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052798-FDA2-4C56-B9CC-41DF72A2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E99764-78E3-4B6A-BC80-A65EA72E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informatika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8E4F43-3584-4280-9030-FD58E5F4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Többszintű modellezés</a:t>
            </a:r>
          </a:p>
          <a:p>
            <a:r>
              <a:rPr lang="hu-HU" dirty="0"/>
              <a:t>Környezethez igazított implementáció</a:t>
            </a:r>
          </a:p>
          <a:p>
            <a:r>
              <a:rPr lang="hu-HU" dirty="0"/>
              <a:t>Megoldások elemzése</a:t>
            </a:r>
          </a:p>
          <a:p>
            <a:pPr lvl="1"/>
            <a:r>
              <a:rPr lang="hu-HU" dirty="0"/>
              <a:t>Tesztelés</a:t>
            </a:r>
          </a:p>
          <a:p>
            <a:pPr lvl="1"/>
            <a:r>
              <a:rPr lang="hu-HU" dirty="0"/>
              <a:t>Helyesség igazolása</a:t>
            </a:r>
          </a:p>
          <a:p>
            <a:pPr lvl="1"/>
            <a:r>
              <a:rPr lang="hu-HU" dirty="0"/>
              <a:t>Hatékonyság vizsgálata (többféle szempont)</a:t>
            </a:r>
          </a:p>
          <a:p>
            <a:pPr lvl="1"/>
            <a:r>
              <a:rPr lang="hu-HU" dirty="0"/>
              <a:t>Jó: Optimális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C87248-7FCE-465C-85B0-21405E73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477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41165-7F60-476D-9E0D-04767359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Tézis (Oktatás)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328D47-AA84-4931-88A0-29BC65B9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000" dirty="0"/>
              <a:t>Minden, informatikatantervben</a:t>
            </a:r>
            <a:br>
              <a:rPr lang="hu-HU" sz="4000" dirty="0"/>
            </a:br>
            <a:r>
              <a:rPr lang="hu-HU" sz="4000" dirty="0"/>
              <a:t>előírt témát</a:t>
            </a:r>
            <a:br>
              <a:rPr lang="hu-HU" sz="4000" dirty="0"/>
            </a:br>
            <a:r>
              <a:rPr lang="hu-HU" sz="4000" dirty="0"/>
              <a:t>informatikatudományi </a:t>
            </a:r>
            <a:br>
              <a:rPr lang="hu-HU" sz="4000" dirty="0"/>
            </a:br>
            <a:r>
              <a:rPr lang="hu-HU" sz="4000" dirty="0"/>
              <a:t>megközelítéssel oktatva</a:t>
            </a:r>
            <a:br>
              <a:rPr lang="hu-HU" sz="4000" dirty="0"/>
            </a:br>
            <a:r>
              <a:rPr lang="hu-HU" sz="4000" b="1" dirty="0"/>
              <a:t>együtt fejleszthető</a:t>
            </a:r>
            <a:br>
              <a:rPr lang="hu-HU" sz="4000" b="1" dirty="0"/>
            </a:br>
            <a:r>
              <a:rPr lang="hu-HU" sz="4000" b="1" dirty="0"/>
              <a:t>az informatikai gondolkodás,</a:t>
            </a:r>
            <a:br>
              <a:rPr lang="hu-HU" sz="4000" b="1" dirty="0"/>
            </a:br>
            <a:r>
              <a:rPr lang="hu-HU" sz="4000" b="1" dirty="0"/>
              <a:t>az alkalmazói készségek és</a:t>
            </a:r>
            <a:br>
              <a:rPr lang="hu-HU" sz="4000" b="1" dirty="0"/>
            </a:br>
            <a:r>
              <a:rPr lang="hu-HU" sz="4000" b="1" dirty="0"/>
              <a:t>a programozási készségek.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9D67DC-6619-47DE-A884-1D5EB494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37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AD8A64-2023-4B19-AE51-BE708FF2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95F50C-F5A8-4B76-9DA3-52195C927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Tantervek</a:t>
            </a:r>
          </a:p>
          <a:p>
            <a:r>
              <a:rPr lang="hu-HU" dirty="0"/>
              <a:t>Tankönyvek, segédletek</a:t>
            </a:r>
          </a:p>
          <a:p>
            <a:r>
              <a:rPr lang="hu-HU" dirty="0"/>
              <a:t>Tanári gyakorlat (mit tanít)</a:t>
            </a:r>
          </a:p>
          <a:p>
            <a:pPr lvl="1"/>
            <a:r>
              <a:rPr lang="hu-HU" dirty="0"/>
              <a:t>Eszközhasználat (menü)</a:t>
            </a:r>
          </a:p>
          <a:p>
            <a:pPr lvl="1"/>
            <a:r>
              <a:rPr lang="hu-HU" dirty="0"/>
              <a:t>Alkalmazás (funkció)</a:t>
            </a:r>
          </a:p>
          <a:p>
            <a:pPr lvl="1"/>
            <a:r>
              <a:rPr lang="hu-HU" dirty="0"/>
              <a:t>Programozás (elmélet, kódolás)</a:t>
            </a:r>
          </a:p>
          <a:p>
            <a:pPr lvl="1"/>
            <a:r>
              <a:rPr lang="hu-HU" dirty="0"/>
              <a:t>Számonkérés, a tudás és képesség mérése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F56D15-8A72-400D-8948-D96161FE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676" y="6519896"/>
            <a:ext cx="900000" cy="180000"/>
          </a:xfrm>
        </p:spPr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90398302-3DD9-41AF-A237-5999355B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 → Programozás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5843379-E395-4F5F-8A45-B97772038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9" t="27740" r="15052" b="6947"/>
          <a:stretch/>
        </p:blipFill>
        <p:spPr>
          <a:xfrm>
            <a:off x="2589999" y="2764320"/>
            <a:ext cx="5394038" cy="3359390"/>
          </a:xfrm>
          <a:prstGeom prst="rect">
            <a:avLst/>
          </a:prstGeom>
        </p:spPr>
      </p:pic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601C1B52-F436-A0F1-CB1D-1A3EB417B552}"/>
              </a:ext>
            </a:extLst>
          </p:cNvPr>
          <p:cNvGrpSpPr/>
          <p:nvPr/>
        </p:nvGrpSpPr>
        <p:grpSpPr>
          <a:xfrm>
            <a:off x="4701605" y="1641961"/>
            <a:ext cx="4137743" cy="1193104"/>
            <a:chOff x="4120580" y="1641961"/>
            <a:chExt cx="4137743" cy="1193104"/>
          </a:xfrm>
        </p:grpSpPr>
        <p:sp>
          <p:nvSpPr>
            <p:cNvPr id="2" name="Tartalom helye 2">
              <a:extLst>
                <a:ext uri="{FF2B5EF4-FFF2-40B4-BE49-F238E27FC236}">
                  <a16:creationId xmlns:a16="http://schemas.microsoft.com/office/drawing/2014/main" id="{696307E6-FF18-2048-186D-87B0F06A1A98}"/>
                </a:ext>
              </a:extLst>
            </p:cNvPr>
            <p:cNvSpPr txBox="1">
              <a:spLocks/>
            </p:cNvSpPr>
            <p:nvPr/>
          </p:nvSpPr>
          <p:spPr>
            <a:xfrm rot="19800000">
              <a:off x="4120580" y="1834761"/>
              <a:ext cx="780983" cy="400110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>
              <a:lvl1pPr marL="342900" indent="-342900" algn="l" defTabSz="457200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 typeface="Arial" charset="0"/>
                <a:buNone/>
              </a:pPr>
              <a:r>
                <a:rPr lang="hu-HU" sz="2000" b="1" dirty="0"/>
                <a:t>  adat</a:t>
              </a:r>
            </a:p>
          </p:txBody>
        </p:sp>
        <p:sp>
          <p:nvSpPr>
            <p:cNvPr id="3" name="Tartalom helye 2">
              <a:extLst>
                <a:ext uri="{FF2B5EF4-FFF2-40B4-BE49-F238E27FC236}">
                  <a16:creationId xmlns:a16="http://schemas.microsoft.com/office/drawing/2014/main" id="{5BBDF367-F834-1CF4-E87E-D14F22F0B6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04313" y="2434955"/>
              <a:ext cx="13745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457200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 typeface="Arial" charset="0"/>
                <a:buNone/>
              </a:pPr>
              <a:r>
                <a:rPr lang="hu-HU" sz="2000" b="1" dirty="0"/>
                <a:t>információ</a:t>
              </a:r>
            </a:p>
          </p:txBody>
        </p:sp>
        <p:sp>
          <p:nvSpPr>
            <p:cNvPr id="4" name="Tartalom helye 2">
              <a:extLst>
                <a:ext uri="{FF2B5EF4-FFF2-40B4-BE49-F238E27FC236}">
                  <a16:creationId xmlns:a16="http://schemas.microsoft.com/office/drawing/2014/main" id="{23F8F8F7-D2A4-9AE4-0672-9371D2767B33}"/>
                </a:ext>
              </a:extLst>
            </p:cNvPr>
            <p:cNvSpPr txBox="1">
              <a:spLocks/>
            </p:cNvSpPr>
            <p:nvPr/>
          </p:nvSpPr>
          <p:spPr bwMode="auto">
            <a:xfrm rot="20700000">
              <a:off x="6698140" y="2231185"/>
              <a:ext cx="13532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457200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 typeface="Arial" charset="0"/>
                <a:buNone/>
              </a:pPr>
              <a:r>
                <a:rPr lang="hu-HU" sz="2000" b="1" dirty="0"/>
                <a:t>algoritmus</a:t>
              </a:r>
            </a:p>
          </p:txBody>
        </p:sp>
        <p:sp>
          <p:nvSpPr>
            <p:cNvPr id="6" name="Tartalom helye 2">
              <a:extLst>
                <a:ext uri="{FF2B5EF4-FFF2-40B4-BE49-F238E27FC236}">
                  <a16:creationId xmlns:a16="http://schemas.microsoft.com/office/drawing/2014/main" id="{B3760691-BE06-57BF-AEF0-B5DD73A423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30013" y="1641961"/>
              <a:ext cx="12202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457200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 typeface="Arial" charset="0"/>
                <a:buNone/>
              </a:pPr>
              <a:r>
                <a:rPr lang="hu-HU" sz="2000" b="1" dirty="0"/>
                <a:t>objektum</a:t>
              </a:r>
            </a:p>
          </p:txBody>
        </p:sp>
        <p:sp>
          <p:nvSpPr>
            <p:cNvPr id="8" name="Tartalom helye 2">
              <a:extLst>
                <a:ext uri="{FF2B5EF4-FFF2-40B4-BE49-F238E27FC236}">
                  <a16:creationId xmlns:a16="http://schemas.microsoft.com/office/drawing/2014/main" id="{53DD4BA5-2CD8-6795-6F60-6E614AAB23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02365" y="1641961"/>
              <a:ext cx="11790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457200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 typeface="Arial" charset="0"/>
                <a:buNone/>
              </a:pPr>
              <a:r>
                <a:rPr lang="hu-HU" sz="2000" b="1" dirty="0"/>
                <a:t>struktúra</a:t>
              </a:r>
            </a:p>
          </p:txBody>
        </p:sp>
        <p:sp>
          <p:nvSpPr>
            <p:cNvPr id="9" name="Tartalom helye 2">
              <a:extLst>
                <a:ext uri="{FF2B5EF4-FFF2-40B4-BE49-F238E27FC236}">
                  <a16:creationId xmlns:a16="http://schemas.microsoft.com/office/drawing/2014/main" id="{4EC431D7-6AA1-86E6-B176-D8EBA53A72C8}"/>
                </a:ext>
              </a:extLst>
            </p:cNvPr>
            <p:cNvSpPr txBox="1">
              <a:spLocks/>
            </p:cNvSpPr>
            <p:nvPr/>
          </p:nvSpPr>
          <p:spPr bwMode="auto">
            <a:xfrm rot="1440000">
              <a:off x="4351637" y="2280255"/>
              <a:ext cx="9300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457200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 typeface="Arial" charset="0"/>
                <a:buNone/>
              </a:pPr>
              <a:r>
                <a:rPr lang="hu-HU" sz="2000" b="1" dirty="0"/>
                <a:t>modell</a:t>
              </a:r>
            </a:p>
          </p:txBody>
        </p:sp>
        <p:sp>
          <p:nvSpPr>
            <p:cNvPr id="10" name="Tartalom helye 2">
              <a:extLst>
                <a:ext uri="{FF2B5EF4-FFF2-40B4-BE49-F238E27FC236}">
                  <a16:creationId xmlns:a16="http://schemas.microsoft.com/office/drawing/2014/main" id="{F52B5D41-66EE-1EFE-86BD-D6E2B773AB35}"/>
                </a:ext>
              </a:extLst>
            </p:cNvPr>
            <p:cNvSpPr txBox="1">
              <a:spLocks/>
            </p:cNvSpPr>
            <p:nvPr/>
          </p:nvSpPr>
          <p:spPr bwMode="auto">
            <a:xfrm rot="900000">
              <a:off x="6832996" y="1817156"/>
              <a:ext cx="14253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457200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 typeface="Arial" charset="0"/>
                <a:buNone/>
              </a:pPr>
              <a:r>
                <a:rPr lang="hu-HU" sz="2000" b="1" dirty="0"/>
                <a:t>absztrakció</a:t>
              </a:r>
            </a:p>
          </p:txBody>
        </p:sp>
        <p:sp>
          <p:nvSpPr>
            <p:cNvPr id="11" name="Tartalom helye 2">
              <a:extLst>
                <a:ext uri="{FF2B5EF4-FFF2-40B4-BE49-F238E27FC236}">
                  <a16:creationId xmlns:a16="http://schemas.microsoft.com/office/drawing/2014/main" id="{A167A772-BD2D-0EA8-C20D-8F24EC6BED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01419" y="2019408"/>
              <a:ext cx="29892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defTabSz="457200" rtl="0" fontAlgn="base">
                <a:spcBef>
                  <a:spcPts val="6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1pPr>
              <a:lvl2pPr marL="742950" indent="-285750" algn="l" defTabSz="457200" rtl="0" fontAlgn="base">
                <a:spcBef>
                  <a:spcPts val="3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2pPr>
              <a:lvl3pPr marL="11430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3pPr>
              <a:lvl4pPr marL="16002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4pPr>
              <a:lvl5pPr marL="2057400" indent="-228600" algn="l" defTabSz="457200" rtl="0" fontAlgn="base">
                <a:spcBef>
                  <a:spcPts val="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Font typeface="Arial" charset="0"/>
                <a:buNone/>
              </a:pPr>
              <a:r>
                <a:rPr lang="hu-HU" sz="2000" b="1" dirty="0"/>
                <a:t>informatikai gondolkodás</a:t>
              </a:r>
            </a:p>
          </p:txBody>
        </p:sp>
      </p:grp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AB367CE-FAB7-9DB6-E83B-02A6228B38CD}"/>
              </a:ext>
            </a:extLst>
          </p:cNvPr>
          <p:cNvSpPr txBox="1"/>
          <p:nvPr/>
        </p:nvSpPr>
        <p:spPr>
          <a:xfrm>
            <a:off x="3373776" y="5844950"/>
            <a:ext cx="1343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cs typeface="Arial" panose="020B0604020202020204" pitchFamily="34" charset="0"/>
              </a:rPr>
              <a:t>Kezelés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250FE56-A9ED-5D8A-01E1-7AA37C54297D}"/>
              </a:ext>
            </a:extLst>
          </p:cNvPr>
          <p:cNvSpPr txBox="1"/>
          <p:nvPr/>
        </p:nvSpPr>
        <p:spPr>
          <a:xfrm>
            <a:off x="4415046" y="5578250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cs typeface="Arial" panose="020B0604020202020204" pitchFamily="34" charset="0"/>
              </a:rPr>
              <a:t>Alkalmazás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722775F-6821-73A9-7DD7-2432BB304EC1}"/>
              </a:ext>
            </a:extLst>
          </p:cNvPr>
          <p:cNvSpPr txBox="1"/>
          <p:nvPr/>
        </p:nvSpPr>
        <p:spPr>
          <a:xfrm>
            <a:off x="5851614" y="5321075"/>
            <a:ext cx="283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cs typeface="Arial" panose="020B0604020202020204" pitchFamily="34" charset="0"/>
              </a:rPr>
              <a:t>Működési modell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8A910C0-D736-051C-BDEF-7D94A5504CCD}"/>
              </a:ext>
            </a:extLst>
          </p:cNvPr>
          <p:cNvSpPr txBox="1"/>
          <p:nvPr/>
        </p:nvSpPr>
        <p:spPr>
          <a:xfrm>
            <a:off x="1743055" y="1976903"/>
            <a:ext cx="266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Digitális kultúra</a:t>
            </a:r>
          </a:p>
        </p:txBody>
      </p:sp>
      <p:cxnSp>
        <p:nvCxnSpPr>
          <p:cNvPr id="18" name="Összekötő: görbe 17">
            <a:extLst>
              <a:ext uri="{FF2B5EF4-FFF2-40B4-BE49-F238E27FC236}">
                <a16:creationId xmlns:a16="http://schemas.microsoft.com/office/drawing/2014/main" id="{608A1D3B-7F07-A007-4FC9-F7A37394A90A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409169" y="2238513"/>
            <a:ext cx="1882505" cy="3601347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OT">
            <a:extLst>
              <a:ext uri="{FF2B5EF4-FFF2-40B4-BE49-F238E27FC236}">
                <a16:creationId xmlns:a16="http://schemas.microsoft.com/office/drawing/2014/main" id="{0F65CB41-69B9-43A6-B6B0-B97AACC72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87017" y="1296225"/>
            <a:ext cx="7230739" cy="639762"/>
          </a:xfrm>
        </p:spPr>
        <p:txBody>
          <a:bodyPr/>
          <a:lstStyle/>
          <a:p>
            <a:pPr algn="ctr"/>
            <a:r>
              <a:rPr lang="hu-HU" cap="all" dirty="0"/>
              <a:t>Média- és Oktatás​informatika​i  Tanszék</a:t>
            </a:r>
          </a:p>
        </p:txBody>
      </p:sp>
      <p:sp>
        <p:nvSpPr>
          <p:cNvPr id="9" name="Informatikaoktatás">
            <a:extLst>
              <a:ext uri="{FF2B5EF4-FFF2-40B4-BE49-F238E27FC236}">
                <a16:creationId xmlns:a16="http://schemas.microsoft.com/office/drawing/2014/main" id="{339FE9F6-C1E2-491A-A9FD-99833184A9BE}"/>
              </a:ext>
            </a:extLst>
          </p:cNvPr>
          <p:cNvSpPr txBox="1">
            <a:spLocks/>
          </p:cNvSpPr>
          <p:nvPr/>
        </p:nvSpPr>
        <p:spPr bwMode="auto">
          <a:xfrm>
            <a:off x="1677782" y="1296225"/>
            <a:ext cx="723073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cap="all" dirty="0"/>
              <a:t>Oktatás​informatika</a:t>
            </a:r>
          </a:p>
        </p:txBody>
      </p:sp>
      <p:sp>
        <p:nvSpPr>
          <p:cNvPr id="3" name="Szövegdoboz 2" hidden="1">
            <a:extLst>
              <a:ext uri="{FF2B5EF4-FFF2-40B4-BE49-F238E27FC236}">
                <a16:creationId xmlns:a16="http://schemas.microsoft.com/office/drawing/2014/main" id="{AD468ABC-99DD-5C8C-4280-4C2C6B8A1144}"/>
              </a:ext>
            </a:extLst>
          </p:cNvPr>
          <p:cNvSpPr txBox="1"/>
          <p:nvPr/>
        </p:nvSpPr>
        <p:spPr>
          <a:xfrm rot="18000000">
            <a:off x="785414" y="3792404"/>
            <a:ext cx="51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indent="0" algn="ctr" defTabSz="45720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cap="all">
                <a:latin typeface="Garamond" panose="02020404030301010803" pitchFamily="18" charset="0"/>
              </a:defRPr>
            </a:lvl1pPr>
            <a:lvl2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>
                <a:latin typeface="Garamond" panose="02020404030301010803" pitchFamily="18" charset="0"/>
              </a:defRPr>
            </a:lvl2pPr>
            <a:lvl3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b="1">
                <a:latin typeface="Garamond" panose="02020404030301010803" pitchFamily="18" charset="0"/>
              </a:defRPr>
            </a:lvl3pPr>
            <a:lvl4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4pPr>
            <a:lvl5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 b="1"/>
            </a:lvl6pPr>
            <a:lvl7pPr indent="0" defTabSz="457200">
              <a:spcBef>
                <a:spcPct val="20000"/>
              </a:spcBef>
              <a:buFont typeface="Arial"/>
              <a:buNone/>
              <a:defRPr sz="1600" b="1"/>
            </a:lvl7pPr>
            <a:lvl8pPr indent="0" defTabSz="457200">
              <a:spcBef>
                <a:spcPct val="20000"/>
              </a:spcBef>
              <a:buFont typeface="Arial"/>
              <a:buNone/>
              <a:defRPr sz="1600" b="1"/>
            </a:lvl8pPr>
            <a:lvl9pPr indent="0" defTabSz="45720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r>
              <a:rPr lang="hu-HU" spc="200" dirty="0"/>
              <a:t>Számítástechnika tanár</a:t>
            </a:r>
          </a:p>
        </p:txBody>
      </p:sp>
      <p:sp>
        <p:nvSpPr>
          <p:cNvPr id="4" name="Szövegdoboz 3" hidden="1">
            <a:extLst>
              <a:ext uri="{FF2B5EF4-FFF2-40B4-BE49-F238E27FC236}">
                <a16:creationId xmlns:a16="http://schemas.microsoft.com/office/drawing/2014/main" id="{46519E18-58E2-53BC-30C2-9E68499492C0}"/>
              </a:ext>
            </a:extLst>
          </p:cNvPr>
          <p:cNvSpPr txBox="1"/>
          <p:nvPr/>
        </p:nvSpPr>
        <p:spPr>
          <a:xfrm rot="3600000">
            <a:off x="4592173" y="3834520"/>
            <a:ext cx="51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indent="0" algn="ctr" defTabSz="45720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cap="all">
                <a:latin typeface="Garamond" panose="02020404030301010803" pitchFamily="18" charset="0"/>
              </a:defRPr>
            </a:lvl1pPr>
            <a:lvl2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>
                <a:latin typeface="Garamond" panose="02020404030301010803" pitchFamily="18" charset="0"/>
              </a:defRPr>
            </a:lvl2pPr>
            <a:lvl3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b="1">
                <a:latin typeface="Garamond" panose="02020404030301010803" pitchFamily="18" charset="0"/>
              </a:defRPr>
            </a:lvl3pPr>
            <a:lvl4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4pPr>
            <a:lvl5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 b="1"/>
            </a:lvl6pPr>
            <a:lvl7pPr indent="0" defTabSz="457200">
              <a:spcBef>
                <a:spcPct val="20000"/>
              </a:spcBef>
              <a:buFont typeface="Arial"/>
              <a:buNone/>
              <a:defRPr sz="1600" b="1"/>
            </a:lvl7pPr>
            <a:lvl8pPr indent="0" defTabSz="457200">
              <a:spcBef>
                <a:spcPct val="20000"/>
              </a:spcBef>
              <a:buFont typeface="Arial"/>
              <a:buNone/>
              <a:defRPr sz="1600" b="1"/>
            </a:lvl8pPr>
            <a:lvl9pPr indent="0" defTabSz="45720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r>
              <a:rPr lang="hu-HU" dirty="0"/>
              <a:t>Digitális kultúra tantárgy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8C16F6C-7263-7DAB-C032-FA7C2B1A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1620000"/>
            <a:ext cx="3188484" cy="487722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DD7A7207-15A8-6CD0-A867-B0E5F64C6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00" y="1620000"/>
            <a:ext cx="3188484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9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eelOff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9" grpId="1"/>
      <p:bldP spid="9" grpId="2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3E6A28-CEF8-419E-AECA-2C6413C5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 → Alkalmazás</a:t>
            </a:r>
          </a:p>
        </p:txBody>
      </p:sp>
      <p:pic>
        <p:nvPicPr>
          <p:cNvPr id="4" name="Kép 3" descr="A képen asztal látható&#10;&#10;Automatikusan generált leírás">
            <a:extLst>
              <a:ext uri="{FF2B5EF4-FFF2-40B4-BE49-F238E27FC236}">
                <a16:creationId xmlns:a16="http://schemas.microsoft.com/office/drawing/2014/main" id="{EE028295-E443-41C7-8B2A-B102EABC4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2" t="39271" r="14747" b="7485"/>
          <a:stretch/>
        </p:blipFill>
        <p:spPr>
          <a:xfrm>
            <a:off x="3483745" y="3429000"/>
            <a:ext cx="5403273" cy="2738581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259DFC97-73D1-4728-8133-B34E697A337F}"/>
              </a:ext>
            </a:extLst>
          </p:cNvPr>
          <p:cNvSpPr txBox="1">
            <a:spLocks/>
          </p:cNvSpPr>
          <p:nvPr/>
        </p:nvSpPr>
        <p:spPr>
          <a:xfrm>
            <a:off x="1687018" y="1292162"/>
            <a:ext cx="7200000" cy="1007999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A lineáris és a bináris keresés algoritmusának oktatása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2237F9-1E8F-90D6-BE72-B973F61DAE7D}"/>
              </a:ext>
            </a:extLst>
          </p:cNvPr>
          <p:cNvSpPr txBox="1">
            <a:spLocks/>
          </p:cNvSpPr>
          <p:nvPr/>
        </p:nvSpPr>
        <p:spPr>
          <a:xfrm>
            <a:off x="1687018" y="2594580"/>
            <a:ext cx="7200000" cy="54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Implementációja egy alkalmazásban</a:t>
            </a:r>
          </a:p>
        </p:txBody>
      </p:sp>
    </p:spTree>
    <p:extLst>
      <p:ext uri="{BB962C8B-B14F-4D97-AF65-F5344CB8AC3E}">
        <p14:creationId xmlns:p14="http://schemas.microsoft.com/office/powerpoint/2010/main" val="21790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41165-7F60-476D-9E0D-04767359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Tézis (Pedagógia)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328D47-AA84-4931-88A0-29BC65B9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000" b="1" dirty="0"/>
              <a:t>A LAU alapú leírás</a:t>
            </a:r>
            <a:r>
              <a:rPr lang="hu-HU" sz="4000" dirty="0"/>
              <a:t>, valamint</a:t>
            </a:r>
            <a:br>
              <a:rPr lang="hu-HU" sz="4000" dirty="0"/>
            </a:br>
            <a:r>
              <a:rPr lang="hu-HU" sz="4000" dirty="0"/>
              <a:t>ezek kombinációjaként</a:t>
            </a:r>
            <a:br>
              <a:rPr lang="hu-HU" sz="4000" dirty="0"/>
            </a:br>
            <a:r>
              <a:rPr lang="hu-HU" sz="4000" dirty="0"/>
              <a:t>a LAU-modell</a:t>
            </a:r>
            <a:br>
              <a:rPr lang="hu-HU" sz="4000" dirty="0"/>
            </a:br>
            <a:r>
              <a:rPr lang="hu-HU" sz="4000" b="1" dirty="0"/>
              <a:t>egy eszköz</a:t>
            </a:r>
            <a:r>
              <a:rPr lang="hu-HU" sz="4000" dirty="0"/>
              <a:t> a tudás-, a készség-</a:t>
            </a:r>
            <a:br>
              <a:rPr lang="hu-HU" sz="4000" dirty="0"/>
            </a:br>
            <a:r>
              <a:rPr lang="hu-HU" sz="4000" dirty="0"/>
              <a:t>és a képességelemek, illetve</a:t>
            </a:r>
            <a:br>
              <a:rPr lang="hu-HU" sz="4000" dirty="0"/>
            </a:br>
            <a:r>
              <a:rPr lang="hu-HU" sz="4000" b="1" dirty="0"/>
              <a:t>a tanulási és tanítási folyamat</a:t>
            </a:r>
            <a:br>
              <a:rPr lang="hu-HU" sz="4000" b="1" dirty="0"/>
            </a:br>
            <a:r>
              <a:rPr lang="hu-HU" sz="4000" b="1" dirty="0"/>
              <a:t>leírására, jellemzésére</a:t>
            </a:r>
            <a:r>
              <a:rPr lang="hu-HU" sz="4000" dirty="0"/>
              <a:t>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9D67DC-6619-47DE-A884-1D5EB494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56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1B2A6E-C66F-4924-B662-76211440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LAU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524B98-3EF2-4283-A80F-2E56B32A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=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Activity</a:t>
            </a:r>
            <a:r>
              <a:rPr lang="hu-HU" dirty="0"/>
              <a:t> Unit</a:t>
            </a:r>
          </a:p>
          <a:p>
            <a:r>
              <a:rPr lang="hu-HU" dirty="0"/>
              <a:t>Szemléltető eszköz: „megtanulás”-</a:t>
            </a:r>
            <a:r>
              <a:rPr lang="hu-HU" dirty="0" err="1"/>
              <a:t>ra</a:t>
            </a:r>
            <a:endParaRPr lang="hu-HU" dirty="0"/>
          </a:p>
          <a:p>
            <a:pPr lvl="1"/>
            <a:r>
              <a:rPr lang="hu-HU" dirty="0"/>
              <a:t>Oktatónak (közös nyelv)</a:t>
            </a:r>
          </a:p>
          <a:p>
            <a:pPr lvl="2"/>
            <a:r>
              <a:rPr lang="hu-HU" dirty="0"/>
              <a:t>A hallgató nem PC (másmilyen a </a:t>
            </a:r>
            <a:r>
              <a:rPr lang="hu-HU" dirty="0" err="1"/>
              <a:t>save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…)</a:t>
            </a:r>
          </a:p>
          <a:p>
            <a:pPr lvl="2"/>
            <a:r>
              <a:rPr lang="hu-HU" dirty="0"/>
              <a:t>„ismeri”, „érti”, „tudja”.</a:t>
            </a:r>
          </a:p>
          <a:p>
            <a:pPr lvl="2"/>
            <a:r>
              <a:rPr lang="hu-HU" dirty="0"/>
              <a:t>Felejt: hosszú kihagyás, utolsó 2 hét anyaga.</a:t>
            </a:r>
          </a:p>
          <a:p>
            <a:pPr lvl="1"/>
            <a:r>
              <a:rPr lang="hu-HU" dirty="0"/>
              <a:t>Elemzéshez</a:t>
            </a:r>
          </a:p>
          <a:p>
            <a:r>
              <a:rPr lang="hu-HU" dirty="0"/>
              <a:t>LAU-modell:</a:t>
            </a:r>
          </a:p>
          <a:p>
            <a:pPr lvl="1"/>
            <a:r>
              <a:rPr lang="hu-HU" dirty="0"/>
              <a:t>LAU-kal modellezés</a:t>
            </a:r>
          </a:p>
          <a:p>
            <a:pPr lvl="1"/>
            <a:r>
              <a:rPr lang="hu-HU" dirty="0"/>
              <a:t>Több LAU egymásra hatása, viszonya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26C50D-A93A-4EFD-964C-466E184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52B43A-A75B-4628-A757-9A357657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LAU elméleti alapja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44B232-9C1D-4838-8661-50B1BDE0A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50" y="1402916"/>
            <a:ext cx="7200000" cy="564430"/>
          </a:xfrm>
        </p:spPr>
        <p:txBody>
          <a:bodyPr/>
          <a:lstStyle/>
          <a:p>
            <a:r>
              <a:rPr lang="hu-HU" dirty="0"/>
              <a:t>Többféle elmélet és ábrázolás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2F798B-FCAE-48B9-8498-B6C7A236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1FF3115-20A1-4812-9DF2-5DBA5E50C5C9}"/>
              </a:ext>
            </a:extLst>
          </p:cNvPr>
          <p:cNvGrpSpPr>
            <a:grpSpLocks noChangeAspect="1"/>
          </p:cNvGrpSpPr>
          <p:nvPr/>
        </p:nvGrpSpPr>
        <p:grpSpPr>
          <a:xfrm>
            <a:off x="1779442" y="2078099"/>
            <a:ext cx="7032016" cy="2158748"/>
            <a:chOff x="0" y="0"/>
            <a:chExt cx="5209539" cy="1599072"/>
          </a:xfrm>
        </p:grpSpPr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id="{C65EBADB-BA8F-47CD-96A1-C794507F4DCC}"/>
                </a:ext>
              </a:extLst>
            </p:cNvPr>
            <p:cNvGrpSpPr/>
            <p:nvPr/>
          </p:nvGrpSpPr>
          <p:grpSpPr>
            <a:xfrm>
              <a:off x="0" y="0"/>
              <a:ext cx="5208905" cy="1403985"/>
              <a:chOff x="0" y="0"/>
              <a:chExt cx="5208905" cy="1403985"/>
            </a:xfrm>
          </p:grpSpPr>
          <p:pic>
            <p:nvPicPr>
              <p:cNvPr id="8" name="Kép 7">
                <a:extLst>
                  <a:ext uri="{FF2B5EF4-FFF2-40B4-BE49-F238E27FC236}">
                    <a16:creationId xmlns:a16="http://schemas.microsoft.com/office/drawing/2014/main" id="{02366219-9844-4B90-A649-624A78F36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020" y="0"/>
                <a:ext cx="1618615" cy="1403985"/>
              </a:xfrm>
              <a:prstGeom prst="rect">
                <a:avLst/>
              </a:prstGeom>
            </p:spPr>
          </p:pic>
          <p:pic>
            <p:nvPicPr>
              <p:cNvPr id="9" name="Tartalom helye 4">
                <a:extLst>
                  <a:ext uri="{FF2B5EF4-FFF2-40B4-BE49-F238E27FC236}">
                    <a16:creationId xmlns:a16="http://schemas.microsoft.com/office/drawing/2014/main" id="{648DDFAC-0FFE-4CB8-8890-3D4ABC5EA1A6}"/>
                  </a:ext>
                </a:extLst>
              </p:cNvPr>
              <p:cNvPicPr>
                <a:picLocks noGrp="1"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26" t="18115" r="21515" b="9964"/>
              <a:stretch/>
            </p:blipFill>
            <p:spPr bwMode="auto">
              <a:xfrm>
                <a:off x="0" y="0"/>
                <a:ext cx="1621155" cy="1403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Kép 9">
                <a:extLst>
                  <a:ext uri="{FF2B5EF4-FFF2-40B4-BE49-F238E27FC236}">
                    <a16:creationId xmlns:a16="http://schemas.microsoft.com/office/drawing/2014/main" id="{3624C7F6-095B-471F-A256-F9977F6C9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1660" y="0"/>
                <a:ext cx="1617980" cy="1403985"/>
              </a:xfrm>
              <a:prstGeom prst="rect">
                <a:avLst/>
              </a:prstGeom>
            </p:spPr>
          </p:pic>
          <p:pic>
            <p:nvPicPr>
              <p:cNvPr id="11" name="Kép 10">
                <a:extLst>
                  <a:ext uri="{FF2B5EF4-FFF2-40B4-BE49-F238E27FC236}">
                    <a16:creationId xmlns:a16="http://schemas.microsoft.com/office/drawing/2014/main" id="{7FE6764C-9BBD-4578-9126-808D41921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9940" y="0"/>
                <a:ext cx="716280" cy="1403985"/>
              </a:xfrm>
              <a:prstGeom prst="rect">
                <a:avLst/>
              </a:prstGeom>
            </p:spPr>
          </p:pic>
          <p:pic>
            <p:nvPicPr>
              <p:cNvPr id="12" name="Kép 11">
                <a:extLst>
                  <a:ext uri="{FF2B5EF4-FFF2-40B4-BE49-F238E27FC236}">
                    <a16:creationId xmlns:a16="http://schemas.microsoft.com/office/drawing/2014/main" id="{8D199410-C793-4E4D-AC90-852EEF1F530E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1705" y="2889"/>
                <a:ext cx="1087200" cy="1400696"/>
              </a:xfrm>
              <a:prstGeom prst="rect">
                <a:avLst/>
              </a:prstGeom>
            </p:spPr>
          </p:pic>
        </p:grpSp>
        <p:sp>
          <p:nvSpPr>
            <p:cNvPr id="7" name="Szövegdoboz 2">
              <a:extLst>
                <a:ext uri="{FF2B5EF4-FFF2-40B4-BE49-F238E27FC236}">
                  <a16:creationId xmlns:a16="http://schemas.microsoft.com/office/drawing/2014/main" id="{C439CAD4-CC9C-43AB-9BC2-31259884E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16686"/>
              <a:ext cx="5209539" cy="182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>
                <a:spcAft>
                  <a:spcPts val="600"/>
                </a:spcAft>
                <a:tabLst>
                  <a:tab pos="989013" algn="ctr"/>
                  <a:tab pos="2244725" algn="ctr"/>
                  <a:tab pos="3500438" algn="ctr"/>
                  <a:tab pos="4840288" algn="ctr"/>
                  <a:tab pos="6096000" algn="ctr"/>
                </a:tabLst>
              </a:pPr>
              <a:r>
                <a:rPr lang="hu-HU" sz="10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	Bloom	</a:t>
              </a:r>
              <a:r>
                <a:rPr lang="hu-HU" sz="1000" i="1" dirty="0" err="1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Learning</a:t>
              </a:r>
              <a:r>
                <a:rPr lang="hu-HU" sz="10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hu-HU" sz="1000" i="1" dirty="0" err="1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Pyramid</a:t>
              </a:r>
              <a:r>
                <a:rPr lang="hu-HU" sz="10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	DIKW	Kiegészítés	SOLO</a:t>
              </a:r>
            </a:p>
          </p:txBody>
        </p:sp>
      </p:grp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658B90DF-99B4-4558-AFE1-C242D6C35262}"/>
              </a:ext>
            </a:extLst>
          </p:cNvPr>
          <p:cNvSpPr txBox="1">
            <a:spLocks/>
          </p:cNvSpPr>
          <p:nvPr/>
        </p:nvSpPr>
        <p:spPr bwMode="auto">
          <a:xfrm>
            <a:off x="1610602" y="4253994"/>
            <a:ext cx="36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Folyamat alapú</a:t>
            </a:r>
          </a:p>
          <a:p>
            <a:pPr lvl="1"/>
            <a:r>
              <a:rPr lang="hu-HU" dirty="0" err="1"/>
              <a:t>Sue</a:t>
            </a:r>
            <a:r>
              <a:rPr lang="hu-HU" dirty="0"/>
              <a:t> </a:t>
            </a:r>
            <a:r>
              <a:rPr lang="hu-HU" dirty="0" err="1"/>
              <a:t>Sentance</a:t>
            </a:r>
            <a:endParaRPr lang="hu-HU" dirty="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CCE441AC-6789-41D4-8F1A-5C6E08ED1127}"/>
              </a:ext>
            </a:extLst>
          </p:cNvPr>
          <p:cNvGrpSpPr>
            <a:grpSpLocks/>
          </p:cNvGrpSpPr>
          <p:nvPr/>
        </p:nvGrpSpPr>
        <p:grpSpPr>
          <a:xfrm>
            <a:off x="5305554" y="4447950"/>
            <a:ext cx="3516008" cy="1827853"/>
            <a:chOff x="184387" y="110612"/>
            <a:chExt cx="2543634" cy="1653201"/>
          </a:xfrm>
        </p:grpSpPr>
        <p:pic>
          <p:nvPicPr>
            <p:cNvPr id="15" name="Kép 14">
              <a:extLst>
                <a:ext uri="{FF2B5EF4-FFF2-40B4-BE49-F238E27FC236}">
                  <a16:creationId xmlns:a16="http://schemas.microsoft.com/office/drawing/2014/main" id="{CB3A03F3-C30E-428D-ACFF-1707B77A4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086" r="15697" b="15219"/>
            <a:stretch/>
          </p:blipFill>
          <p:spPr>
            <a:xfrm>
              <a:off x="184387" y="110612"/>
              <a:ext cx="2543634" cy="1430165"/>
            </a:xfrm>
            <a:prstGeom prst="rect">
              <a:avLst/>
            </a:prstGeom>
          </p:spPr>
        </p:pic>
        <p:sp>
          <p:nvSpPr>
            <p:cNvPr id="16" name="Szövegdoboz 9">
              <a:extLst>
                <a:ext uri="{FF2B5EF4-FFF2-40B4-BE49-F238E27FC236}">
                  <a16:creationId xmlns:a16="http://schemas.microsoft.com/office/drawing/2014/main" id="{DD76196E-F97C-4EFF-8EB2-1045515980AE}"/>
                </a:ext>
              </a:extLst>
            </p:cNvPr>
            <p:cNvSpPr txBox="1"/>
            <p:nvPr/>
          </p:nvSpPr>
          <p:spPr>
            <a:xfrm>
              <a:off x="1152760" y="1541119"/>
              <a:ext cx="709957" cy="222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u-HU" sz="1000" i="1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PRIMM modell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2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ím 1">
            <a:extLst>
              <a:ext uri="{FF2B5EF4-FFF2-40B4-BE49-F238E27FC236}">
                <a16:creationId xmlns:a16="http://schemas.microsoft.com/office/drawing/2014/main" id="{AFB12475-BF8F-4E52-923A-25AE042BC787}"/>
              </a:ext>
            </a:extLst>
          </p:cNvPr>
          <p:cNvSpPr txBox="1">
            <a:spLocks/>
          </p:cNvSpPr>
          <p:nvPr/>
        </p:nvSpPr>
        <p:spPr>
          <a:xfrm>
            <a:off x="1687018" y="284163"/>
            <a:ext cx="7200000" cy="10080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Learning Activity Unit</a:t>
            </a:r>
            <a:br>
              <a:rPr lang="en-US" dirty="0"/>
            </a:br>
            <a:r>
              <a:rPr lang="en-US" sz="2800" dirty="0"/>
              <a:t>a Quick Analysis Tool</a:t>
            </a:r>
            <a:endParaRPr lang="en-US" dirty="0"/>
          </a:p>
        </p:txBody>
      </p:sp>
      <p:sp>
        <p:nvSpPr>
          <p:cNvPr id="28" name="Szöveg helye 4">
            <a:extLst>
              <a:ext uri="{FF2B5EF4-FFF2-40B4-BE49-F238E27FC236}">
                <a16:creationId xmlns:a16="http://schemas.microsoft.com/office/drawing/2014/main" id="{372A8A26-822E-4699-9071-F1B7380FA7B4}"/>
              </a:ext>
            </a:extLst>
          </p:cNvPr>
          <p:cNvSpPr txBox="1">
            <a:spLocks/>
          </p:cNvSpPr>
          <p:nvPr/>
        </p:nvSpPr>
        <p:spPr>
          <a:xfrm>
            <a:off x="6667499" y="1372275"/>
            <a:ext cx="2183507" cy="6397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indent="0" defTabSz="45720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>
                <a:latin typeface="Garamond" panose="02020404030301010803" pitchFamily="18" charset="0"/>
              </a:defRPr>
            </a:lvl1pPr>
            <a:lvl2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>
                <a:latin typeface="Garamond" panose="02020404030301010803" pitchFamily="18" charset="0"/>
              </a:defRPr>
            </a:lvl2pPr>
            <a:lvl3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b="1">
                <a:latin typeface="Garamond" panose="02020404030301010803" pitchFamily="18" charset="0"/>
              </a:defRPr>
            </a:lvl3pPr>
            <a:lvl4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4pPr>
            <a:lvl5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 b="1"/>
            </a:lvl6pPr>
            <a:lvl7pPr indent="0" defTabSz="457200">
              <a:spcBef>
                <a:spcPct val="20000"/>
              </a:spcBef>
              <a:buFont typeface="Arial"/>
              <a:buNone/>
              <a:defRPr sz="1600" b="1"/>
            </a:lvl7pPr>
            <a:lvl8pPr indent="0" defTabSz="457200">
              <a:spcBef>
                <a:spcPct val="20000"/>
              </a:spcBef>
              <a:buFont typeface="Arial"/>
              <a:buNone/>
              <a:defRPr sz="1600" b="1"/>
            </a:lvl8pPr>
            <a:lvl9pPr indent="0" defTabSz="45720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r>
              <a:rPr lang="hu-HU" dirty="0" err="1"/>
              <a:t>Initial</a:t>
            </a:r>
            <a:r>
              <a:rPr lang="hu-HU" dirty="0"/>
              <a:t> </a:t>
            </a:r>
            <a:r>
              <a:rPr lang="hu-HU" dirty="0" err="1"/>
              <a:t>learning</a:t>
            </a:r>
            <a:endParaRPr lang="en-US" dirty="0"/>
          </a:p>
        </p:txBody>
      </p:sp>
      <p:sp>
        <p:nvSpPr>
          <p:cNvPr id="29" name="Tartalom helye 5">
            <a:extLst>
              <a:ext uri="{FF2B5EF4-FFF2-40B4-BE49-F238E27FC236}">
                <a16:creationId xmlns:a16="http://schemas.microsoft.com/office/drawing/2014/main" id="{EEABB9F2-BC76-4C66-A12B-530F0E08B5D0}"/>
              </a:ext>
            </a:extLst>
          </p:cNvPr>
          <p:cNvSpPr txBox="1">
            <a:spLocks/>
          </p:cNvSpPr>
          <p:nvPr/>
        </p:nvSpPr>
        <p:spPr>
          <a:xfrm>
            <a:off x="6667499" y="2092148"/>
            <a:ext cx="2183507" cy="137047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>
                <a:latin typeface="Garamond" panose="02020404030301010803" pitchFamily="18" charset="0"/>
              </a:defRPr>
            </a:lvl1pPr>
            <a:lvl2pPr marL="742950" indent="-28575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>
                <a:latin typeface="Garamond" panose="02020404030301010803" pitchFamily="18" charset="0"/>
              </a:defRPr>
            </a:lvl2pPr>
            <a:lvl3pPr marL="1143000" indent="-22860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>
                <a:latin typeface="Garamond" panose="02020404030301010803" pitchFamily="18" charset="0"/>
              </a:defRPr>
            </a:lvl3pPr>
            <a:lvl4pPr marL="1600200" indent="-22860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>
                <a:latin typeface="Garamond" panose="02020404030301010803" pitchFamily="18" charset="0"/>
              </a:defRPr>
            </a:lvl4pPr>
            <a:lvl5pPr marL="2057400" indent="-22860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600">
                <a:latin typeface="Garamond" panose="02020404030301010803" pitchFamily="18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16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16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16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1600"/>
            </a:lvl9pPr>
          </a:lstStyle>
          <a:p>
            <a:r>
              <a:rPr lang="hu-HU"/>
              <a:t>Active</a:t>
            </a:r>
          </a:p>
          <a:p>
            <a:r>
              <a:rPr lang="hu-HU"/>
              <a:t>Moderated</a:t>
            </a:r>
          </a:p>
          <a:p>
            <a:r>
              <a:rPr lang="hu-HU"/>
              <a:t>Passive</a:t>
            </a:r>
            <a:endParaRPr lang="hu-HU" dirty="0"/>
          </a:p>
        </p:txBody>
      </p:sp>
      <p:pic>
        <p:nvPicPr>
          <p:cNvPr id="30" name="Kép 29">
            <a:extLst>
              <a:ext uri="{FF2B5EF4-FFF2-40B4-BE49-F238E27FC236}">
                <a16:creationId xmlns:a16="http://schemas.microsoft.com/office/drawing/2014/main" id="{71CF673D-A5DD-4FE6-AEDB-49F1FB231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72" y="1435608"/>
            <a:ext cx="4782101" cy="49408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15A86181-E384-4EB9-8E78-41BBB5179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 rot="5400000">
            <a:off x="2220458" y="3283474"/>
            <a:ext cx="1179952" cy="1295400"/>
          </a:xfrm>
          <a:prstGeom prst="rect">
            <a:avLst/>
          </a:prstGeom>
        </p:spPr>
      </p:pic>
      <p:pic>
        <p:nvPicPr>
          <p:cNvPr id="32" name="Kép 31">
            <a:extLst>
              <a:ext uri="{FF2B5EF4-FFF2-40B4-BE49-F238E27FC236}">
                <a16:creationId xmlns:a16="http://schemas.microsoft.com/office/drawing/2014/main" id="{5E63EE90-4936-4F8A-A97E-6EB8ECF6E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76" y="2919894"/>
            <a:ext cx="1008610" cy="967961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2FC662E-71E7-4792-A953-EDBEFDC1E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21" y="3278802"/>
            <a:ext cx="504000" cy="496930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8E191351-4C6B-4E20-BBF4-D81CC39898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95" y="3359883"/>
            <a:ext cx="504000" cy="49690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AF22E47C-091A-406B-A467-729736E62D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32" y="2301446"/>
            <a:ext cx="504000" cy="499198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F21E1C9B-C229-40ED-96A7-300E9E3864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772240"/>
            <a:ext cx="504000" cy="496692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9EE51D1A-1806-4589-A149-F8D7168B4C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72" y="2934511"/>
            <a:ext cx="504000" cy="528108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CFBEFBBD-803E-4A3F-88B3-5C0EAE6C9C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63" y="2910980"/>
            <a:ext cx="504000" cy="538594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DD6E64BB-0232-46C6-B3C7-C13D187D58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415644"/>
            <a:ext cx="504000" cy="528114"/>
          </a:xfrm>
          <a:prstGeom prst="rect">
            <a:avLst/>
          </a:prstGeom>
        </p:spPr>
      </p:pic>
      <p:pic>
        <p:nvPicPr>
          <p:cNvPr id="40" name="Kép 39">
            <a:extLst>
              <a:ext uri="{FF2B5EF4-FFF2-40B4-BE49-F238E27FC236}">
                <a16:creationId xmlns:a16="http://schemas.microsoft.com/office/drawing/2014/main" id="{03E0D149-9118-4390-81F4-28B2DC9B30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161">
            <a:off x="3117757" y="2150678"/>
            <a:ext cx="432000" cy="425944"/>
          </a:xfrm>
          <a:prstGeom prst="rect">
            <a:avLst/>
          </a:prstGeom>
        </p:spPr>
      </p:pic>
      <p:pic>
        <p:nvPicPr>
          <p:cNvPr id="41" name="Kép 40">
            <a:extLst>
              <a:ext uri="{FF2B5EF4-FFF2-40B4-BE49-F238E27FC236}">
                <a16:creationId xmlns:a16="http://schemas.microsoft.com/office/drawing/2014/main" id="{E0BCE80E-6426-45C4-8CAB-25B551F58E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579">
            <a:off x="2819791" y="2260686"/>
            <a:ext cx="432000" cy="425915"/>
          </a:xfrm>
          <a:prstGeom prst="rect">
            <a:avLst/>
          </a:prstGeom>
        </p:spPr>
      </p:pic>
      <p:pic>
        <p:nvPicPr>
          <p:cNvPr id="42" name="Kép 41">
            <a:extLst>
              <a:ext uri="{FF2B5EF4-FFF2-40B4-BE49-F238E27FC236}">
                <a16:creationId xmlns:a16="http://schemas.microsoft.com/office/drawing/2014/main" id="{00B123B4-3FC3-44D4-BCDB-51535D3BC5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5428">
            <a:off x="3214258" y="2436624"/>
            <a:ext cx="432000" cy="427886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id="{ACA5E2B1-8E9B-43B0-9A21-B5412DEE93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76" y="1918439"/>
            <a:ext cx="432000" cy="452670"/>
          </a:xfrm>
          <a:prstGeom prst="rect">
            <a:avLst/>
          </a:prstGeom>
        </p:spPr>
      </p:pic>
      <p:pic>
        <p:nvPicPr>
          <p:cNvPr id="44" name="Kép 43">
            <a:extLst>
              <a:ext uri="{FF2B5EF4-FFF2-40B4-BE49-F238E27FC236}">
                <a16:creationId xmlns:a16="http://schemas.microsoft.com/office/drawing/2014/main" id="{9106E267-BA57-4A47-856B-7283E59EBB7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745">
            <a:off x="3320905" y="1876474"/>
            <a:ext cx="432000" cy="461647"/>
          </a:xfrm>
          <a:prstGeom prst="rect">
            <a:avLst/>
          </a:prstGeom>
        </p:spPr>
      </p:pic>
      <p:pic>
        <p:nvPicPr>
          <p:cNvPr id="45" name="Kép 44">
            <a:extLst>
              <a:ext uri="{FF2B5EF4-FFF2-40B4-BE49-F238E27FC236}">
                <a16:creationId xmlns:a16="http://schemas.microsoft.com/office/drawing/2014/main" id="{DA9A7C15-31EF-4A0D-8B52-4399EC89F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58" y="4123700"/>
            <a:ext cx="504000" cy="496934"/>
          </a:xfrm>
          <a:prstGeom prst="rect">
            <a:avLst/>
          </a:prstGeom>
        </p:spPr>
      </p:pic>
      <p:pic>
        <p:nvPicPr>
          <p:cNvPr id="46" name="Kép 45">
            <a:extLst>
              <a:ext uri="{FF2B5EF4-FFF2-40B4-BE49-F238E27FC236}">
                <a16:creationId xmlns:a16="http://schemas.microsoft.com/office/drawing/2014/main" id="{27A0ACC1-5640-498D-96C5-A87A534F4C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0211">
            <a:off x="3496826" y="1969208"/>
            <a:ext cx="504000" cy="496901"/>
          </a:xfrm>
          <a:prstGeom prst="rect">
            <a:avLst/>
          </a:prstGeom>
        </p:spPr>
      </p:pic>
      <p:pic>
        <p:nvPicPr>
          <p:cNvPr id="47" name="Kép 46">
            <a:extLst>
              <a:ext uri="{FF2B5EF4-FFF2-40B4-BE49-F238E27FC236}">
                <a16:creationId xmlns:a16="http://schemas.microsoft.com/office/drawing/2014/main" id="{C568795D-4045-47CF-B745-FA7DD3ED2E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54" y="1692156"/>
            <a:ext cx="504000" cy="499199"/>
          </a:xfrm>
          <a:prstGeom prst="rect">
            <a:avLst/>
          </a:prstGeom>
        </p:spPr>
      </p:pic>
      <p:pic>
        <p:nvPicPr>
          <p:cNvPr id="48" name="Kép 47">
            <a:extLst>
              <a:ext uri="{FF2B5EF4-FFF2-40B4-BE49-F238E27FC236}">
                <a16:creationId xmlns:a16="http://schemas.microsoft.com/office/drawing/2014/main" id="{5863EE2A-A5A8-4507-97B1-BB199A82CA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60" y="2396998"/>
            <a:ext cx="394390" cy="388674"/>
          </a:xfrm>
          <a:prstGeom prst="rect">
            <a:avLst/>
          </a:prstGeom>
        </p:spPr>
      </p:pic>
      <p:pic>
        <p:nvPicPr>
          <p:cNvPr id="49" name="Kép 48">
            <a:extLst>
              <a:ext uri="{FF2B5EF4-FFF2-40B4-BE49-F238E27FC236}">
                <a16:creationId xmlns:a16="http://schemas.microsoft.com/office/drawing/2014/main" id="{F6F6FF5F-B007-406A-952B-AD58C787F1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260">
            <a:off x="3349388" y="3857061"/>
            <a:ext cx="504000" cy="528114"/>
          </a:xfrm>
          <a:prstGeom prst="rect">
            <a:avLst/>
          </a:prstGeom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70774CCB-F73B-4FC6-A5B8-2AEEE4BFCF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9086">
            <a:off x="2091341" y="2620522"/>
            <a:ext cx="504000" cy="5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0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248" ac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250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45">
                                          <p:stCondLst>
                                            <p:cond delay="250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1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456" tmFilter="0, 0; 0.125,0.2665; 0.25,0.4; 0.375,0.465; 0.5,0.5;  0.625,0.535; 0.75,0.6; 0.875,0.7335; 1,1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48" ac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36">
                                          <p:stCondLst>
                                            <p:cond delay="85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228" decel="50000">
                                          <p:stCondLst>
                                            <p:cond delay="88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3D0591B-2446-48FD-8469-50B3759F0322}"/>
              </a:ext>
            </a:extLst>
          </p:cNvPr>
          <p:cNvSpPr txBox="1">
            <a:spLocks/>
          </p:cNvSpPr>
          <p:nvPr/>
        </p:nvSpPr>
        <p:spPr>
          <a:xfrm>
            <a:off x="1687018" y="284163"/>
            <a:ext cx="720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Learning Activity Unit</a:t>
            </a:r>
            <a:br>
              <a:rPr lang="en-US"/>
            </a:br>
            <a:r>
              <a:rPr lang="en-US" sz="2800"/>
              <a:t>a Quick Analysis Tool</a:t>
            </a:r>
            <a:endParaRPr lang="en-US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C0F80CC-88EF-4481-A4DB-EAF4630307A7}"/>
              </a:ext>
            </a:extLst>
          </p:cNvPr>
          <p:cNvSpPr/>
          <p:nvPr/>
        </p:nvSpPr>
        <p:spPr>
          <a:xfrm>
            <a:off x="1720073" y="1421234"/>
            <a:ext cx="2051963" cy="4860295"/>
          </a:xfrm>
          <a:prstGeom prst="rect">
            <a:avLst/>
          </a:prstGeom>
          <a:solidFill>
            <a:srgbClr val="F0ED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elhő 4">
            <a:extLst>
              <a:ext uri="{FF2B5EF4-FFF2-40B4-BE49-F238E27FC236}">
                <a16:creationId xmlns:a16="http://schemas.microsoft.com/office/drawing/2014/main" id="{6A3AA4B5-2F13-4701-AD50-7EA8CBB63A37}"/>
              </a:ext>
            </a:extLst>
          </p:cNvPr>
          <p:cNvSpPr/>
          <p:nvPr/>
        </p:nvSpPr>
        <p:spPr>
          <a:xfrm>
            <a:off x="3827456" y="3186004"/>
            <a:ext cx="5059561" cy="1055924"/>
          </a:xfrm>
          <a:prstGeom prst="cloud">
            <a:avLst/>
          </a:prstGeom>
          <a:gradFill>
            <a:gsLst>
              <a:gs pos="0">
                <a:srgbClr val="D7DADB"/>
              </a:gs>
              <a:gs pos="100000">
                <a:srgbClr val="E8E8E8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9E9169D-2D18-45C2-90E8-CE503F9C7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-143" b="145"/>
          <a:stretch/>
        </p:blipFill>
        <p:spPr>
          <a:xfrm>
            <a:off x="2928730" y="3020931"/>
            <a:ext cx="4181760" cy="2854800"/>
          </a:xfrm>
          <a:prstGeom prst="rect">
            <a:avLst/>
          </a:prstGeom>
        </p:spPr>
      </p:pic>
      <p:sp>
        <p:nvSpPr>
          <p:cNvPr id="7" name="Jobbra nyílbuborék 39">
            <a:extLst>
              <a:ext uri="{FF2B5EF4-FFF2-40B4-BE49-F238E27FC236}">
                <a16:creationId xmlns:a16="http://schemas.microsoft.com/office/drawing/2014/main" id="{AB7B4A3B-E221-47D4-87FA-712E79523232}"/>
              </a:ext>
            </a:extLst>
          </p:cNvPr>
          <p:cNvSpPr/>
          <p:nvPr/>
        </p:nvSpPr>
        <p:spPr>
          <a:xfrm rot="5400000">
            <a:off x="6105827" y="502798"/>
            <a:ext cx="540000" cy="5093704"/>
          </a:xfrm>
          <a:prstGeom prst="rightArrowCallou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Jobbra nyílbuborék 22">
            <a:extLst>
              <a:ext uri="{FF2B5EF4-FFF2-40B4-BE49-F238E27FC236}">
                <a16:creationId xmlns:a16="http://schemas.microsoft.com/office/drawing/2014/main" id="{51447581-A086-491D-B699-D8CE0C9B55F3}"/>
              </a:ext>
            </a:extLst>
          </p:cNvPr>
          <p:cNvSpPr/>
          <p:nvPr/>
        </p:nvSpPr>
        <p:spPr>
          <a:xfrm rot="5400000">
            <a:off x="6105827" y="142072"/>
            <a:ext cx="540000" cy="5093704"/>
          </a:xfrm>
          <a:prstGeom prst="rightArrowCallout">
            <a:avLst/>
          </a:prstGeom>
          <a:solidFill>
            <a:srgbClr val="99CCFF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kerekített téglalap 41">
            <a:extLst>
              <a:ext uri="{FF2B5EF4-FFF2-40B4-BE49-F238E27FC236}">
                <a16:creationId xmlns:a16="http://schemas.microsoft.com/office/drawing/2014/main" id="{10CCECC2-F80F-4078-8F71-8B879ED98FBC}"/>
              </a:ext>
            </a:extLst>
          </p:cNvPr>
          <p:cNvSpPr/>
          <p:nvPr/>
        </p:nvSpPr>
        <p:spPr>
          <a:xfrm>
            <a:off x="5631036" y="4531204"/>
            <a:ext cx="1452400" cy="49014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22A4B"/>
                </a:solidFill>
              </a:rPr>
              <a:t>Repeating</a:t>
            </a:r>
          </a:p>
        </p:txBody>
      </p:sp>
      <p:sp>
        <p:nvSpPr>
          <p:cNvPr id="10" name="Lekerekített téglalap 42">
            <a:extLst>
              <a:ext uri="{FF2B5EF4-FFF2-40B4-BE49-F238E27FC236}">
                <a16:creationId xmlns:a16="http://schemas.microsoft.com/office/drawing/2014/main" id="{7516B0B0-2481-4883-A454-9CD400541E3A}"/>
              </a:ext>
            </a:extLst>
          </p:cNvPr>
          <p:cNvSpPr/>
          <p:nvPr/>
        </p:nvSpPr>
        <p:spPr>
          <a:xfrm>
            <a:off x="5461988" y="5153309"/>
            <a:ext cx="1790496" cy="4901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22A4B"/>
                </a:solidFill>
              </a:rPr>
              <a:t>Modifying</a:t>
            </a:r>
          </a:p>
        </p:txBody>
      </p:sp>
      <p:sp>
        <p:nvSpPr>
          <p:cNvPr id="11" name="Lekerekített téglalap 43">
            <a:extLst>
              <a:ext uri="{FF2B5EF4-FFF2-40B4-BE49-F238E27FC236}">
                <a16:creationId xmlns:a16="http://schemas.microsoft.com/office/drawing/2014/main" id="{8166D628-0E8C-4163-ADCD-DD701F9258C4}"/>
              </a:ext>
            </a:extLst>
          </p:cNvPr>
          <p:cNvSpPr/>
          <p:nvPr/>
        </p:nvSpPr>
        <p:spPr>
          <a:xfrm>
            <a:off x="5353601" y="5789238"/>
            <a:ext cx="2007270" cy="490143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22A4B"/>
                </a:solidFill>
              </a:rPr>
              <a:t>Creating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12" name="Szalagnyíl jobbra 44">
            <a:extLst>
              <a:ext uri="{FF2B5EF4-FFF2-40B4-BE49-F238E27FC236}">
                <a16:creationId xmlns:a16="http://schemas.microsoft.com/office/drawing/2014/main" id="{1D51C8FE-0424-4A95-89AC-534910EA78A4}"/>
              </a:ext>
            </a:extLst>
          </p:cNvPr>
          <p:cNvSpPr/>
          <p:nvPr/>
        </p:nvSpPr>
        <p:spPr>
          <a:xfrm>
            <a:off x="5410987" y="4083783"/>
            <a:ext cx="163282" cy="571487"/>
          </a:xfrm>
          <a:prstGeom prst="curvedRightArrow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zalagnyíl jobbra 45">
            <a:extLst>
              <a:ext uri="{FF2B5EF4-FFF2-40B4-BE49-F238E27FC236}">
                <a16:creationId xmlns:a16="http://schemas.microsoft.com/office/drawing/2014/main" id="{6988419B-FE1B-4A2B-A6EB-885CD22568F9}"/>
              </a:ext>
            </a:extLst>
          </p:cNvPr>
          <p:cNvSpPr/>
          <p:nvPr/>
        </p:nvSpPr>
        <p:spPr>
          <a:xfrm>
            <a:off x="5169258" y="4083783"/>
            <a:ext cx="285744" cy="1224615"/>
          </a:xfrm>
          <a:prstGeom prst="curvedRightArrow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zalagnyíl jobbra 46">
            <a:extLst>
              <a:ext uri="{FF2B5EF4-FFF2-40B4-BE49-F238E27FC236}">
                <a16:creationId xmlns:a16="http://schemas.microsoft.com/office/drawing/2014/main" id="{0ADD25DF-21CA-4E4A-9BDC-B6132868C850}"/>
              </a:ext>
            </a:extLst>
          </p:cNvPr>
          <p:cNvSpPr/>
          <p:nvPr/>
        </p:nvSpPr>
        <p:spPr>
          <a:xfrm>
            <a:off x="4940780" y="4083783"/>
            <a:ext cx="408205" cy="1959384"/>
          </a:xfrm>
          <a:prstGeom prst="curvedRightArrow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zalagnyíl jobbra 47">
            <a:extLst>
              <a:ext uri="{FF2B5EF4-FFF2-40B4-BE49-F238E27FC236}">
                <a16:creationId xmlns:a16="http://schemas.microsoft.com/office/drawing/2014/main" id="{B63B878C-4DE8-4666-A82B-5051338F3EB6}"/>
              </a:ext>
            </a:extLst>
          </p:cNvPr>
          <p:cNvSpPr/>
          <p:nvPr/>
        </p:nvSpPr>
        <p:spPr>
          <a:xfrm flipH="1" flipV="1">
            <a:off x="7143310" y="4044027"/>
            <a:ext cx="163282" cy="571487"/>
          </a:xfrm>
          <a:prstGeom prst="curvedRightArrow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zalagnyíl jobbra 48">
            <a:extLst>
              <a:ext uri="{FF2B5EF4-FFF2-40B4-BE49-F238E27FC236}">
                <a16:creationId xmlns:a16="http://schemas.microsoft.com/office/drawing/2014/main" id="{E32063A1-D171-4752-8D84-3D540EA3F5BB}"/>
              </a:ext>
            </a:extLst>
          </p:cNvPr>
          <p:cNvSpPr/>
          <p:nvPr/>
        </p:nvSpPr>
        <p:spPr>
          <a:xfrm flipH="1" flipV="1">
            <a:off x="7262578" y="4044027"/>
            <a:ext cx="285744" cy="1224615"/>
          </a:xfrm>
          <a:prstGeom prst="curvedRightArrow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zalagnyíl jobbra 49">
            <a:extLst>
              <a:ext uri="{FF2B5EF4-FFF2-40B4-BE49-F238E27FC236}">
                <a16:creationId xmlns:a16="http://schemas.microsoft.com/office/drawing/2014/main" id="{DEE7FCE8-89B3-4570-8DF5-AC8FA6712598}"/>
              </a:ext>
            </a:extLst>
          </p:cNvPr>
          <p:cNvSpPr/>
          <p:nvPr/>
        </p:nvSpPr>
        <p:spPr>
          <a:xfrm flipH="1" flipV="1">
            <a:off x="7381846" y="4044027"/>
            <a:ext cx="408205" cy="1959384"/>
          </a:xfrm>
          <a:prstGeom prst="curvedRightArrow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45E817A-F5DD-4596-98E8-286E7F043136}"/>
              </a:ext>
            </a:extLst>
          </p:cNvPr>
          <p:cNvSpPr txBox="1"/>
          <p:nvPr/>
        </p:nvSpPr>
        <p:spPr>
          <a:xfrm>
            <a:off x="1717800" y="2000550"/>
            <a:ext cx="204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+mn-lt"/>
              </a:rPr>
              <a:t>1. </a:t>
            </a:r>
            <a:r>
              <a:rPr lang="en-US" sz="2000" b="1" dirty="0">
                <a:latin typeface="+mn-lt"/>
              </a:rPr>
              <a:t>Initial learning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B4F26A7-F1DB-4A4E-8EE9-26BB0D5018A2}"/>
              </a:ext>
            </a:extLst>
          </p:cNvPr>
          <p:cNvSpPr txBox="1"/>
          <p:nvPr/>
        </p:nvSpPr>
        <p:spPr>
          <a:xfrm>
            <a:off x="1717800" y="2369792"/>
            <a:ext cx="11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2. </a:t>
            </a:r>
            <a:r>
              <a:rPr lang="en-US" dirty="0"/>
              <a:t>Trying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75211FA-445F-4500-9CCD-6DAEC8585772}"/>
              </a:ext>
            </a:extLst>
          </p:cNvPr>
          <p:cNvSpPr txBox="1"/>
          <p:nvPr/>
        </p:nvSpPr>
        <p:spPr>
          <a:xfrm>
            <a:off x="1720073" y="2742361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3. </a:t>
            </a:r>
            <a:r>
              <a:rPr lang="en-US" dirty="0"/>
              <a:t>Experimenting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F647417-5698-455F-BA4A-265CF22AE92A}"/>
              </a:ext>
            </a:extLst>
          </p:cNvPr>
          <p:cNvSpPr txBox="1"/>
          <p:nvPr/>
        </p:nvSpPr>
        <p:spPr>
          <a:xfrm>
            <a:off x="1720073" y="3440760"/>
            <a:ext cx="107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4. </a:t>
            </a:r>
            <a:r>
              <a:rPr lang="en-US" dirty="0"/>
              <a:t>Pause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87DEB6A-A8AF-47BC-AAD2-FBA62888E58B}"/>
              </a:ext>
            </a:extLst>
          </p:cNvPr>
          <p:cNvSpPr txBox="1"/>
          <p:nvPr/>
        </p:nvSpPr>
        <p:spPr>
          <a:xfrm>
            <a:off x="1720073" y="501449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5. </a:t>
            </a:r>
            <a:r>
              <a:rPr lang="en-US" dirty="0"/>
              <a:t>Using</a:t>
            </a:r>
          </a:p>
        </p:txBody>
      </p:sp>
      <p:sp>
        <p:nvSpPr>
          <p:cNvPr id="24" name="Jobbra nyílbuborék 35">
            <a:extLst>
              <a:ext uri="{FF2B5EF4-FFF2-40B4-BE49-F238E27FC236}">
                <a16:creationId xmlns:a16="http://schemas.microsoft.com/office/drawing/2014/main" id="{9CBC3939-7797-46EC-A877-875C82F5FAD1}"/>
              </a:ext>
            </a:extLst>
          </p:cNvPr>
          <p:cNvSpPr/>
          <p:nvPr/>
        </p:nvSpPr>
        <p:spPr>
          <a:xfrm rot="5400000">
            <a:off x="6105827" y="-220480"/>
            <a:ext cx="540000" cy="5093704"/>
          </a:xfrm>
          <a:prstGeom prst="rightArrowCallout">
            <a:avLst/>
          </a:prstGeom>
          <a:solidFill>
            <a:srgbClr val="CC99FF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b="1" dirty="0" err="1">
                <a:solidFill>
                  <a:schemeClr val="tx1"/>
                </a:solidFill>
              </a:rPr>
              <a:t>Active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Moderated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Passive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2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>
            <a:extLst>
              <a:ext uri="{FF2B5EF4-FFF2-40B4-BE49-F238E27FC236}">
                <a16:creationId xmlns:a16="http://schemas.microsoft.com/office/drawing/2014/main" id="{BEB2376B-09EB-4775-99FD-864B3D7BA462}"/>
              </a:ext>
            </a:extLst>
          </p:cNvPr>
          <p:cNvSpPr txBox="1">
            <a:spLocks/>
          </p:cNvSpPr>
          <p:nvPr/>
        </p:nvSpPr>
        <p:spPr>
          <a:xfrm>
            <a:off x="1687018" y="284163"/>
            <a:ext cx="720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/>
              <a:t>1. Tanmenet tervezés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C25AD45-F5EE-418B-A799-21CCA62A9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12" y="1456363"/>
            <a:ext cx="2686154" cy="1512000"/>
          </a:xfrm>
          <a:prstGeom prst="rect">
            <a:avLst/>
          </a:prstGeom>
          <a:ln w="63500">
            <a:solidFill>
              <a:srgbClr val="CC99E1"/>
            </a:solidFill>
          </a:ln>
        </p:spPr>
      </p:pic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5E420F50-5A0A-30EC-6F22-450A08B92C93}"/>
              </a:ext>
            </a:extLst>
          </p:cNvPr>
          <p:cNvGrpSpPr/>
          <p:nvPr/>
        </p:nvGrpSpPr>
        <p:grpSpPr>
          <a:xfrm>
            <a:off x="3869350" y="3264455"/>
            <a:ext cx="3600000" cy="2993168"/>
            <a:chOff x="3869350" y="3264455"/>
            <a:chExt cx="3600000" cy="2993168"/>
          </a:xfrm>
        </p:grpSpPr>
        <p:sp>
          <p:nvSpPr>
            <p:cNvPr id="3" name="Szövegdoboz 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8C40349-7634-4725-987B-D60E0C12A087}"/>
                </a:ext>
              </a:extLst>
            </p:cNvPr>
            <p:cNvSpPr txBox="1"/>
            <p:nvPr/>
          </p:nvSpPr>
          <p:spPr>
            <a:xfrm>
              <a:off x="3869350" y="3264455"/>
              <a:ext cx="3600000" cy="2880000"/>
            </a:xfrm>
            <a:prstGeom prst="triangle">
              <a:avLst/>
            </a:prstGeom>
            <a:gradFill flip="none" rotWithShape="1">
              <a:gsLst>
                <a:gs pos="40000">
                  <a:srgbClr val="FF8080"/>
                </a:gs>
                <a:gs pos="70000">
                  <a:srgbClr val="FFFFCC"/>
                </a:gs>
                <a:gs pos="55000">
                  <a:srgbClr val="FFCC99"/>
                </a:gs>
              </a:gsLst>
              <a:path path="circle">
                <a:fillToRect r="100000" b="100000"/>
              </a:path>
              <a:tileRect l="-100000" t="-100000"/>
            </a:gradFill>
            <a:ln w="381000">
              <a:gradFill flip="none" rotWithShape="1">
                <a:gsLst>
                  <a:gs pos="70000">
                    <a:srgbClr val="FFFFCC"/>
                  </a:gs>
                  <a:gs pos="55000">
                    <a:srgbClr val="FFCC99"/>
                  </a:gs>
                  <a:gs pos="40000">
                    <a:srgbClr val="FF8080"/>
                  </a:gs>
                </a:gsLst>
                <a:lin ang="2700000" scaled="1"/>
                <a:tileRect/>
              </a:gra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Szövegdoboz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DDA55E7-097F-4211-812D-600CE8C5CE8A}"/>
                </a:ext>
              </a:extLst>
            </p:cNvPr>
            <p:cNvSpPr txBox="1"/>
            <p:nvPr/>
          </p:nvSpPr>
          <p:spPr>
            <a:xfrm>
              <a:off x="4281312" y="5334293"/>
              <a:ext cx="1080000" cy="923330"/>
            </a:xfrm>
            <a:prstGeom prst="actionButtonHome">
              <a:avLst/>
            </a:prstGeom>
            <a:gradFill flip="none" rotWithShape="1">
              <a:gsLst>
                <a:gs pos="90000">
                  <a:srgbClr val="FF8080"/>
                </a:gs>
                <a:gs pos="20000">
                  <a:srgbClr val="FFFFCC"/>
                </a:gs>
                <a:gs pos="55000">
                  <a:srgbClr val="FFCC99"/>
                </a:gs>
              </a:gsLst>
              <a:lin ang="13500000" scaled="1"/>
              <a:tileRect/>
            </a:gradFill>
            <a:ln w="127000">
              <a:gradFill flip="none" rotWithShape="1">
                <a:gsLst>
                  <a:gs pos="20000">
                    <a:srgbClr val="FFFFCC"/>
                  </a:gs>
                  <a:gs pos="55000">
                    <a:srgbClr val="FFCC99"/>
                  </a:gs>
                  <a:gs pos="90000">
                    <a:srgbClr val="FF8080"/>
                  </a:gs>
                </a:gsLst>
                <a:lin ang="13500000" scaled="1"/>
                <a:tileRect/>
              </a:gra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Home </a:t>
              </a:r>
              <a:r>
                <a:rPr lang="hu-HU" dirty="0" err="1"/>
                <a:t>Work</a:t>
              </a:r>
              <a:endParaRPr lang="en-US" dirty="0"/>
            </a:p>
            <a:p>
              <a:endParaRPr lang="en-US" dirty="0"/>
            </a:p>
          </p:txBody>
        </p:sp>
      </p:grpSp>
      <p:pic>
        <p:nvPicPr>
          <p:cNvPr id="5" name="Kép 4">
            <a:extLst>
              <a:ext uri="{FF2B5EF4-FFF2-40B4-BE49-F238E27FC236}">
                <a16:creationId xmlns:a16="http://schemas.microsoft.com/office/drawing/2014/main" id="{1EEAE235-5B9E-4A77-85D4-C07EA5F7F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34" y="4745809"/>
            <a:ext cx="2691693" cy="1512000"/>
          </a:xfrm>
          <a:prstGeom prst="rect">
            <a:avLst/>
          </a:prstGeom>
          <a:ln w="63500">
            <a:solidFill>
              <a:srgbClr val="99FFCC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F42D746-618F-4578-A332-4B4E38962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54" y="3101086"/>
            <a:ext cx="2691692" cy="1512000"/>
          </a:xfrm>
          <a:prstGeom prst="rect">
            <a:avLst/>
          </a:prstGeom>
          <a:ln w="63500">
            <a:solidFill>
              <a:srgbClr val="99CCFF"/>
            </a:solidFill>
          </a:ln>
        </p:spPr>
      </p:pic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9582A4FE-64CB-42CF-A644-2F3D730FA8D3}"/>
              </a:ext>
            </a:extLst>
          </p:cNvPr>
          <p:cNvGrpSpPr/>
          <p:nvPr/>
        </p:nvGrpSpPr>
        <p:grpSpPr>
          <a:xfrm>
            <a:off x="1967408" y="1807531"/>
            <a:ext cx="1633054" cy="3960000"/>
            <a:chOff x="1967408" y="1807531"/>
            <a:chExt cx="1633054" cy="3960000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0B50F262-60B1-4AFA-9722-18CB75A825A5}"/>
                </a:ext>
              </a:extLst>
            </p:cNvPr>
            <p:cNvSpPr/>
            <p:nvPr/>
          </p:nvSpPr>
          <p:spPr>
            <a:xfrm>
              <a:off x="1980462" y="1807531"/>
              <a:ext cx="1620000" cy="396000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Csoportba foglalás 9">
              <a:extLst>
                <a:ext uri="{FF2B5EF4-FFF2-40B4-BE49-F238E27FC236}">
                  <a16:creationId xmlns:a16="http://schemas.microsoft.com/office/drawing/2014/main" id="{F398FD5D-F61F-428E-A271-A114946150DD}"/>
                </a:ext>
              </a:extLst>
            </p:cNvPr>
            <p:cNvGrpSpPr/>
            <p:nvPr/>
          </p:nvGrpSpPr>
          <p:grpSpPr>
            <a:xfrm>
              <a:off x="1967408" y="1993628"/>
              <a:ext cx="1439308" cy="3587807"/>
              <a:chOff x="1967408" y="1993628"/>
              <a:chExt cx="1439308" cy="3587807"/>
            </a:xfrm>
          </p:grpSpPr>
          <p:grpSp>
            <p:nvGrpSpPr>
              <p:cNvPr id="11" name="Csoportba foglalás 10">
                <a:extLst>
                  <a:ext uri="{FF2B5EF4-FFF2-40B4-BE49-F238E27FC236}">
                    <a16:creationId xmlns:a16="http://schemas.microsoft.com/office/drawing/2014/main" id="{70D775E3-2DEB-4563-8558-90023AAA8466}"/>
                  </a:ext>
                </a:extLst>
              </p:cNvPr>
              <p:cNvGrpSpPr/>
              <p:nvPr/>
            </p:nvGrpSpPr>
            <p:grpSpPr>
              <a:xfrm>
                <a:off x="1967408" y="1993628"/>
                <a:ext cx="1439308" cy="3587807"/>
                <a:chOff x="1967408" y="2284151"/>
                <a:chExt cx="1439308" cy="3587807"/>
              </a:xfrm>
            </p:grpSpPr>
            <p:sp>
              <p:nvSpPr>
                <p:cNvPr id="13" name="Felhő 12">
                  <a:extLst>
                    <a:ext uri="{FF2B5EF4-FFF2-40B4-BE49-F238E27FC236}">
                      <a16:creationId xmlns:a16="http://schemas.microsoft.com/office/drawing/2014/main" id="{A50AE2C2-5E86-4E8C-9C34-33F010AC9889}"/>
                    </a:ext>
                  </a:extLst>
                </p:cNvPr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Jobbra nyílbuborék 43">
                  <a:extLst>
                    <a:ext uri="{FF2B5EF4-FFF2-40B4-BE49-F238E27FC236}">
                      <a16:creationId xmlns:a16="http://schemas.microsoft.com/office/drawing/2014/main" id="{28F193A5-01B3-4CD1-8A4F-2374546DD890}"/>
                    </a:ext>
                  </a:extLst>
                </p:cNvPr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Jobbra nyílbuborék 44">
                  <a:extLst>
                    <a:ext uri="{FF2B5EF4-FFF2-40B4-BE49-F238E27FC236}">
                      <a16:creationId xmlns:a16="http://schemas.microsoft.com/office/drawing/2014/main" id="{30AB50AD-FF6C-4F46-AFDE-BFA1242AC737}"/>
                    </a:ext>
                  </a:extLst>
                </p:cNvPr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Csoportba foglalás 15">
                  <a:extLst>
                    <a:ext uri="{FF2B5EF4-FFF2-40B4-BE49-F238E27FC236}">
                      <a16:creationId xmlns:a16="http://schemas.microsoft.com/office/drawing/2014/main" id="{D3D15DEF-1651-42E2-8832-C0EDC1C55A37}"/>
                    </a:ext>
                  </a:extLst>
                </p:cNvPr>
                <p:cNvGrpSpPr/>
                <p:nvPr/>
              </p:nvGrpSpPr>
              <p:grpSpPr>
                <a:xfrm>
                  <a:off x="2174208" y="3766747"/>
                  <a:ext cx="1232508" cy="2105211"/>
                  <a:chOff x="3960126" y="3513947"/>
                  <a:chExt cx="1232508" cy="2105211"/>
                </a:xfrm>
              </p:grpSpPr>
              <p:sp>
                <p:nvSpPr>
                  <p:cNvPr id="22" name="Lekerekített téglalap 51">
                    <a:extLst>
                      <a:ext uri="{FF2B5EF4-FFF2-40B4-BE49-F238E27FC236}">
                        <a16:creationId xmlns:a16="http://schemas.microsoft.com/office/drawing/2014/main" id="{4E928CAE-7E70-4AAB-817D-6854935C3BB5}"/>
                      </a:ext>
                    </a:extLst>
                  </p:cNvPr>
                  <p:cNvSpPr/>
                  <p:nvPr/>
                </p:nvSpPr>
                <p:spPr>
                  <a:xfrm>
                    <a:off x="4387682" y="4001124"/>
                    <a:ext cx="360000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>
                        <a:solidFill>
                          <a:srgbClr val="022A4B"/>
                        </a:solidFill>
                      </a:rPr>
                      <a:t>R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23" name="Lekerekített téglalap 52">
                    <a:extLst>
                      <a:ext uri="{FF2B5EF4-FFF2-40B4-BE49-F238E27FC236}">
                        <a16:creationId xmlns:a16="http://schemas.microsoft.com/office/drawing/2014/main" id="{AEFF03EA-F8B6-4EBF-9017-7154C7F0417C}"/>
                      </a:ext>
                    </a:extLst>
                  </p:cNvPr>
                  <p:cNvSpPr/>
                  <p:nvPr/>
                </p:nvSpPr>
                <p:spPr>
                  <a:xfrm>
                    <a:off x="4387682" y="4623229"/>
                    <a:ext cx="360000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22A4B"/>
                        </a:solidFill>
                      </a:rPr>
                      <a:t>M</a:t>
                    </a:r>
                  </a:p>
                </p:txBody>
              </p:sp>
              <p:sp>
                <p:nvSpPr>
                  <p:cNvPr id="24" name="Lekerekített téglalap 53">
                    <a:extLst>
                      <a:ext uri="{FF2B5EF4-FFF2-40B4-BE49-F238E27FC236}">
                        <a16:creationId xmlns:a16="http://schemas.microsoft.com/office/drawing/2014/main" id="{0D5C6AD4-C78D-468B-A328-A407EB83E802}"/>
                      </a:ext>
                    </a:extLst>
                  </p:cNvPr>
                  <p:cNvSpPr/>
                  <p:nvPr/>
                </p:nvSpPr>
                <p:spPr>
                  <a:xfrm>
                    <a:off x="4387682" y="5259158"/>
                    <a:ext cx="360000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22A4B"/>
                        </a:solidFill>
                      </a:rPr>
                      <a:t>C</a:t>
                    </a:r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25" name="Szalagnyíl jobbra 54">
                    <a:extLst>
                      <a:ext uri="{FF2B5EF4-FFF2-40B4-BE49-F238E27FC236}">
                        <a16:creationId xmlns:a16="http://schemas.microsoft.com/office/drawing/2014/main" id="{1C7A9D6E-8FD9-440D-B047-0BACC2C63C5B}"/>
                      </a:ext>
                    </a:extLst>
                  </p:cNvPr>
                  <p:cNvSpPr/>
                  <p:nvPr/>
                </p:nvSpPr>
                <p:spPr>
                  <a:xfrm>
                    <a:off x="4205049" y="355370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Szalagnyíl jobbra 55">
                    <a:extLst>
                      <a:ext uri="{FF2B5EF4-FFF2-40B4-BE49-F238E27FC236}">
                        <a16:creationId xmlns:a16="http://schemas.microsoft.com/office/drawing/2014/main" id="{370E3E4D-F61E-4CBD-87E5-4C2CFC38A85D}"/>
                      </a:ext>
                    </a:extLst>
                  </p:cNvPr>
                  <p:cNvSpPr/>
                  <p:nvPr/>
                </p:nvSpPr>
                <p:spPr>
                  <a:xfrm>
                    <a:off x="4082587" y="3553703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Szalagnyíl jobbra 60">
                    <a:extLst>
                      <a:ext uri="{FF2B5EF4-FFF2-40B4-BE49-F238E27FC236}">
                        <a16:creationId xmlns:a16="http://schemas.microsoft.com/office/drawing/2014/main" id="{C2483910-C934-479C-B656-A248BA189A2D}"/>
                      </a:ext>
                    </a:extLst>
                  </p:cNvPr>
                  <p:cNvSpPr/>
                  <p:nvPr/>
                </p:nvSpPr>
                <p:spPr>
                  <a:xfrm>
                    <a:off x="3960126" y="3553703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Szalagnyíl jobbra 73">
                    <a:extLst>
                      <a:ext uri="{FF2B5EF4-FFF2-40B4-BE49-F238E27FC236}">
                        <a16:creationId xmlns:a16="http://schemas.microsoft.com/office/drawing/2014/main" id="{42108466-A0B0-4EBB-8B98-DF59B70543D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Szalagnyíl jobbra 74">
                    <a:extLst>
                      <a:ext uri="{FF2B5EF4-FFF2-40B4-BE49-F238E27FC236}">
                        <a16:creationId xmlns:a16="http://schemas.microsoft.com/office/drawing/2014/main" id="{E2CDCE20-8E9A-4C33-AAE9-7666A2345311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Szalagnyíl jobbra 75">
                    <a:extLst>
                      <a:ext uri="{FF2B5EF4-FFF2-40B4-BE49-F238E27FC236}">
                        <a16:creationId xmlns:a16="http://schemas.microsoft.com/office/drawing/2014/main" id="{3DBE74CD-93D3-4D99-9222-065EB53A102E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7" name="Jobbra nyílbuborék 46">
                  <a:extLst>
                    <a:ext uri="{FF2B5EF4-FFF2-40B4-BE49-F238E27FC236}">
                      <a16:creationId xmlns:a16="http://schemas.microsoft.com/office/drawing/2014/main" id="{6D1A99CF-CFD3-4843-B44E-983206F990DF}"/>
                    </a:ext>
                  </a:extLst>
                </p:cNvPr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r>
                    <a:rPr lang="hu-HU" b="1" dirty="0">
                      <a:solidFill>
                        <a:schemeClr val="tx1"/>
                      </a:solidFill>
                    </a:rPr>
                    <a:t>AMP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Szövegdoboz 17">
                  <a:extLst>
                    <a:ext uri="{FF2B5EF4-FFF2-40B4-BE49-F238E27FC236}">
                      <a16:creationId xmlns:a16="http://schemas.microsoft.com/office/drawing/2014/main" id="{FDCBB1A6-E5CD-47F9-802A-CBC56A33F2E6}"/>
                    </a:ext>
                  </a:extLst>
                </p:cNvPr>
                <p:cNvSpPr txBox="1"/>
                <p:nvPr/>
              </p:nvSpPr>
              <p:spPr>
                <a:xfrm>
                  <a:off x="1967408" y="2284151"/>
                  <a:ext cx="811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>
                      <a:latin typeface="+mn-lt"/>
                    </a:rPr>
                    <a:t>1. </a:t>
                  </a:r>
                  <a:r>
                    <a:rPr lang="en-US" sz="2000" b="1" dirty="0" err="1">
                      <a:latin typeface="+mn-lt"/>
                    </a:rPr>
                    <a:t>Init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19" name="Szövegdoboz 18">
                  <a:extLst>
                    <a:ext uri="{FF2B5EF4-FFF2-40B4-BE49-F238E27FC236}">
                      <a16:creationId xmlns:a16="http://schemas.microsoft.com/office/drawing/2014/main" id="{6F388F26-D9EE-4D49-BC53-8FE3E0E647F3}"/>
                    </a:ext>
                  </a:extLst>
                </p:cNvPr>
                <p:cNvSpPr txBox="1"/>
                <p:nvPr/>
              </p:nvSpPr>
              <p:spPr>
                <a:xfrm>
                  <a:off x="1967408" y="2648568"/>
                  <a:ext cx="817403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 </a:t>
                  </a:r>
                  <a:r>
                    <a:rPr lang="en-US" dirty="0"/>
                    <a:t>Try</a:t>
                  </a:r>
                </a:p>
              </p:txBody>
            </p:sp>
            <p:sp>
              <p:nvSpPr>
                <p:cNvPr id="20" name="Szövegdoboz 19">
                  <a:extLst>
                    <a:ext uri="{FF2B5EF4-FFF2-40B4-BE49-F238E27FC236}">
                      <a16:creationId xmlns:a16="http://schemas.microsoft.com/office/drawing/2014/main" id="{018E635D-EF0F-409E-A70E-1FCF9F187C08}"/>
                    </a:ext>
                  </a:extLst>
                </p:cNvPr>
                <p:cNvSpPr txBox="1"/>
                <p:nvPr/>
              </p:nvSpPr>
              <p:spPr>
                <a:xfrm>
                  <a:off x="1967408" y="2996951"/>
                  <a:ext cx="886781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 </a:t>
                  </a:r>
                  <a:r>
                    <a:rPr lang="en-US" dirty="0" err="1"/>
                    <a:t>Exp</a:t>
                  </a:r>
                  <a:endParaRPr lang="en-US" dirty="0"/>
                </a:p>
              </p:txBody>
            </p:sp>
            <p:sp>
              <p:nvSpPr>
                <p:cNvPr id="21" name="Szövegdoboz 20">
                  <a:extLst>
                    <a:ext uri="{FF2B5EF4-FFF2-40B4-BE49-F238E27FC236}">
                      <a16:creationId xmlns:a16="http://schemas.microsoft.com/office/drawing/2014/main" id="{A1FCE664-ADEC-4D17-9214-86E12C4F27FA}"/>
                    </a:ext>
                  </a:extLst>
                </p:cNvPr>
                <p:cNvSpPr txBox="1"/>
                <p:nvPr/>
              </p:nvSpPr>
              <p:spPr>
                <a:xfrm>
                  <a:off x="1967408" y="3517610"/>
                  <a:ext cx="1078437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 </a:t>
                  </a:r>
                  <a:r>
                    <a:rPr lang="en-US" dirty="0"/>
                    <a:t>Pause</a:t>
                  </a:r>
                </a:p>
              </p:txBody>
            </p:sp>
          </p:grp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5EA49F67-696C-4EE7-A938-D9AE6906FE5F}"/>
                  </a:ext>
                </a:extLst>
              </p:cNvPr>
              <p:cNvSpPr txBox="1"/>
              <p:nvPr/>
            </p:nvSpPr>
            <p:spPr>
              <a:xfrm>
                <a:off x="1967408" y="3650566"/>
                <a:ext cx="859531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latin typeface="+mn-lt"/>
                  </a:defRPr>
                </a:lvl1pPr>
              </a:lstStyle>
              <a:p>
                <a:r>
                  <a:rPr lang="hu-HU" dirty="0"/>
                  <a:t>5. </a:t>
                </a:r>
                <a:r>
                  <a:rPr lang="en-US" dirty="0"/>
                  <a:t>Us</a:t>
                </a:r>
                <a:r>
                  <a:rPr lang="hu-HU" dirty="0"/>
                  <a:t>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37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C02D8F-D2A6-4EE2-8EFF-9BC2632F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Mérés-értékelés elemzése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BAB539AA-282C-43EB-9282-A0C10B5A43D0}"/>
              </a:ext>
            </a:extLst>
          </p:cNvPr>
          <p:cNvSpPr txBox="1">
            <a:spLocks/>
          </p:cNvSpPr>
          <p:nvPr/>
        </p:nvSpPr>
        <p:spPr>
          <a:xfrm>
            <a:off x="1687018" y="1292163"/>
            <a:ext cx="7200000" cy="564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A Haladási napló és ZH-k korrelációja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82B31D2-326A-4562-9338-62C042893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5" t="16766" r="14555" b="25502"/>
          <a:stretch/>
        </p:blipFill>
        <p:spPr>
          <a:xfrm>
            <a:off x="2593611" y="2516957"/>
            <a:ext cx="5386813" cy="2969443"/>
          </a:xfrm>
          <a:prstGeom prst="rect">
            <a:avLst/>
          </a:prstGeom>
        </p:spPr>
      </p:pic>
      <p:sp>
        <p:nvSpPr>
          <p:cNvPr id="3" name="Lekerekített téglalap 43">
            <a:extLst>
              <a:ext uri="{FF2B5EF4-FFF2-40B4-BE49-F238E27FC236}">
                <a16:creationId xmlns:a16="http://schemas.microsoft.com/office/drawing/2014/main" id="{E9FF94C7-AC30-54E0-2CF6-017CE6734E4B}"/>
              </a:ext>
            </a:extLst>
          </p:cNvPr>
          <p:cNvSpPr/>
          <p:nvPr/>
        </p:nvSpPr>
        <p:spPr>
          <a:xfrm>
            <a:off x="2185518" y="2918767"/>
            <a:ext cx="360000" cy="180000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5c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4" name="Lekerekített téglalap 43">
            <a:extLst>
              <a:ext uri="{FF2B5EF4-FFF2-40B4-BE49-F238E27FC236}">
                <a16:creationId xmlns:a16="http://schemas.microsoft.com/office/drawing/2014/main" id="{86110203-302B-EA33-F633-6DF43A0C3871}"/>
              </a:ext>
            </a:extLst>
          </p:cNvPr>
          <p:cNvSpPr/>
          <p:nvPr/>
        </p:nvSpPr>
        <p:spPr>
          <a:xfrm>
            <a:off x="2185518" y="4421570"/>
            <a:ext cx="360000" cy="180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5b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7" name="Lekerekített téglalap 43">
            <a:extLst>
              <a:ext uri="{FF2B5EF4-FFF2-40B4-BE49-F238E27FC236}">
                <a16:creationId xmlns:a16="http://schemas.microsoft.com/office/drawing/2014/main" id="{3BEC0103-BC3F-1BCC-5D54-0534F8720802}"/>
              </a:ext>
            </a:extLst>
          </p:cNvPr>
          <p:cNvSpPr/>
          <p:nvPr/>
        </p:nvSpPr>
        <p:spPr>
          <a:xfrm>
            <a:off x="2185518" y="3871170"/>
            <a:ext cx="360000" cy="180000"/>
          </a:xfrm>
          <a:prstGeom prst="roundRec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3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8" name="Lekerekített téglalap 43">
            <a:extLst>
              <a:ext uri="{FF2B5EF4-FFF2-40B4-BE49-F238E27FC236}">
                <a16:creationId xmlns:a16="http://schemas.microsoft.com/office/drawing/2014/main" id="{79B90897-5DA6-A4D5-2FE1-BB63D38201C3}"/>
              </a:ext>
            </a:extLst>
          </p:cNvPr>
          <p:cNvSpPr/>
          <p:nvPr/>
        </p:nvSpPr>
        <p:spPr>
          <a:xfrm>
            <a:off x="2185518" y="4985072"/>
            <a:ext cx="360000" cy="180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2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9" name="Lekerekített téglalap 43">
            <a:extLst>
              <a:ext uri="{FF2B5EF4-FFF2-40B4-BE49-F238E27FC236}">
                <a16:creationId xmlns:a16="http://schemas.microsoft.com/office/drawing/2014/main" id="{00416954-8178-85C3-FB53-6187DE0EC972}"/>
              </a:ext>
            </a:extLst>
          </p:cNvPr>
          <p:cNvSpPr/>
          <p:nvPr/>
        </p:nvSpPr>
        <p:spPr>
          <a:xfrm>
            <a:off x="2185518" y="5185541"/>
            <a:ext cx="360000" cy="180000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1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10" name="Lekerekített téglalap 43">
            <a:extLst>
              <a:ext uri="{FF2B5EF4-FFF2-40B4-BE49-F238E27FC236}">
                <a16:creationId xmlns:a16="http://schemas.microsoft.com/office/drawing/2014/main" id="{4DDB4045-C1BF-F04A-2902-0EED32019D60}"/>
              </a:ext>
            </a:extLst>
          </p:cNvPr>
          <p:cNvSpPr/>
          <p:nvPr/>
        </p:nvSpPr>
        <p:spPr>
          <a:xfrm>
            <a:off x="2185518" y="3670700"/>
            <a:ext cx="360000" cy="1800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5a</a:t>
            </a:r>
            <a:endParaRPr lang="en-US" dirty="0">
              <a:solidFill>
                <a:srgbClr val="022A4B"/>
              </a:solidFill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9D135B28-84B6-3C40-D34F-A9BB46D96E37}"/>
              </a:ext>
            </a:extLst>
          </p:cNvPr>
          <p:cNvGrpSpPr/>
          <p:nvPr/>
        </p:nvGrpSpPr>
        <p:grpSpPr>
          <a:xfrm>
            <a:off x="7579709" y="5354755"/>
            <a:ext cx="1271502" cy="962559"/>
            <a:chOff x="7749391" y="4824076"/>
            <a:chExt cx="1271502" cy="962559"/>
          </a:xfrm>
        </p:grpSpPr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0702FDE4-EA20-F13D-5C42-54FA77C0B28B}"/>
                </a:ext>
              </a:extLst>
            </p:cNvPr>
            <p:cNvSpPr/>
            <p:nvPr/>
          </p:nvSpPr>
          <p:spPr>
            <a:xfrm>
              <a:off x="8276734" y="5108241"/>
              <a:ext cx="301657" cy="417559"/>
            </a:xfrm>
            <a:prstGeom prst="rect">
              <a:avLst/>
            </a:prstGeom>
            <a:gradFill>
              <a:gsLst>
                <a:gs pos="50000">
                  <a:srgbClr val="FFFF63"/>
                </a:gs>
                <a:gs pos="0">
                  <a:srgbClr val="42C042"/>
                </a:gs>
                <a:gs pos="100000">
                  <a:srgbClr val="C04242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0C914711-374B-24FF-34F8-1C9A9DF0BB11}"/>
                </a:ext>
              </a:extLst>
            </p:cNvPr>
            <p:cNvSpPr txBox="1"/>
            <p:nvPr/>
          </p:nvSpPr>
          <p:spPr>
            <a:xfrm>
              <a:off x="7749391" y="4824076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Nem számít</a:t>
              </a:r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BC22C394-2C23-1AC7-FF4A-588302DC33C1}"/>
                </a:ext>
              </a:extLst>
            </p:cNvPr>
            <p:cNvSpPr txBox="1"/>
            <p:nvPr/>
          </p:nvSpPr>
          <p:spPr>
            <a:xfrm>
              <a:off x="7970998" y="5417303"/>
              <a:ext cx="80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Fontos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0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">
            <a:extLst>
              <a:ext uri="{FF2B5EF4-FFF2-40B4-BE49-F238E27FC236}">
                <a16:creationId xmlns:a16="http://schemas.microsoft.com/office/drawing/2014/main" id="{EE9EFAA9-1095-47E9-BA2C-00A131E55F85}"/>
              </a:ext>
            </a:extLst>
          </p:cNvPr>
          <p:cNvSpPr txBox="1">
            <a:spLocks/>
          </p:cNvSpPr>
          <p:nvPr/>
        </p:nvSpPr>
        <p:spPr>
          <a:xfrm>
            <a:off x="1687018" y="284163"/>
            <a:ext cx="7200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/>
              <a:t>3. Tanterv elemzés</a:t>
            </a:r>
            <a:br>
              <a:rPr lang="hu-HU" dirty="0"/>
            </a:br>
            <a:r>
              <a:rPr lang="hu-HU" dirty="0"/>
              <a:t>NAT 2012 ↔ kerettanterv</a:t>
            </a:r>
            <a:endParaRPr lang="en-US" dirty="0"/>
          </a:p>
        </p:txBody>
      </p:sp>
      <p:sp>
        <p:nvSpPr>
          <p:cNvPr id="3" name="Tartalom helye 10">
            <a:extLst>
              <a:ext uri="{FF2B5EF4-FFF2-40B4-BE49-F238E27FC236}">
                <a16:creationId xmlns:a16="http://schemas.microsoft.com/office/drawing/2014/main" id="{C380D77D-81F1-487F-B4B0-EBA5EDF991A9}"/>
              </a:ext>
            </a:extLst>
          </p:cNvPr>
          <p:cNvSpPr txBox="1">
            <a:spLocks/>
          </p:cNvSpPr>
          <p:nvPr/>
        </p:nvSpPr>
        <p:spPr>
          <a:xfrm>
            <a:off x="1722325" y="1415442"/>
            <a:ext cx="3850247" cy="61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NAT 2012</a:t>
            </a:r>
            <a:endParaRPr lang="en-US" dirty="0"/>
          </a:p>
        </p:txBody>
      </p:sp>
      <p:sp>
        <p:nvSpPr>
          <p:cNvPr id="4" name="Tartalom helye 11">
            <a:extLst>
              <a:ext uri="{FF2B5EF4-FFF2-40B4-BE49-F238E27FC236}">
                <a16:creationId xmlns:a16="http://schemas.microsoft.com/office/drawing/2014/main" id="{2E612510-D5A4-4438-877E-398EFD421EF2}"/>
              </a:ext>
            </a:extLst>
          </p:cNvPr>
          <p:cNvSpPr txBox="1">
            <a:spLocks/>
          </p:cNvSpPr>
          <p:nvPr/>
        </p:nvSpPr>
        <p:spPr>
          <a:xfrm>
            <a:off x="5580736" y="1415442"/>
            <a:ext cx="3273446" cy="61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Kerettanterv</a:t>
            </a:r>
            <a:endParaRPr lang="en-US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43BF20DB-2F54-4299-A5FC-D11A235198CE}"/>
              </a:ext>
            </a:extLst>
          </p:cNvPr>
          <p:cNvGrpSpPr/>
          <p:nvPr/>
        </p:nvGrpSpPr>
        <p:grpSpPr>
          <a:xfrm>
            <a:off x="6291655" y="2041687"/>
            <a:ext cx="1633054" cy="3960000"/>
            <a:chOff x="6764421" y="2041687"/>
            <a:chExt cx="1633054" cy="3960000"/>
          </a:xfrm>
        </p:grpSpPr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id="{304B80EC-8973-4E5B-A5E0-16FC252A1981}"/>
                </a:ext>
              </a:extLst>
            </p:cNvPr>
            <p:cNvGrpSpPr/>
            <p:nvPr/>
          </p:nvGrpSpPr>
          <p:grpSpPr>
            <a:xfrm>
              <a:off x="6764421" y="2041687"/>
              <a:ext cx="1633054" cy="3960000"/>
              <a:chOff x="1967408" y="1892595"/>
              <a:chExt cx="1633054" cy="3960000"/>
            </a:xfrm>
          </p:grpSpPr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4BC83715-4134-4EEA-851C-C5019D8BCB10}"/>
                  </a:ext>
                </a:extLst>
              </p:cNvPr>
              <p:cNvSpPr/>
              <p:nvPr/>
            </p:nvSpPr>
            <p:spPr>
              <a:xfrm>
                <a:off x="1980462" y="1892595"/>
                <a:ext cx="1620000" cy="3960000"/>
              </a:xfrm>
              <a:prstGeom prst="rect">
                <a:avLst/>
              </a:prstGeom>
              <a:solidFill>
                <a:srgbClr val="F0EDD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Csoportba foglalás 10">
                <a:extLst>
                  <a:ext uri="{FF2B5EF4-FFF2-40B4-BE49-F238E27FC236}">
                    <a16:creationId xmlns:a16="http://schemas.microsoft.com/office/drawing/2014/main" id="{DC579219-E467-40DA-BBA6-499F615C8E4F}"/>
                  </a:ext>
                </a:extLst>
              </p:cNvPr>
              <p:cNvGrpSpPr/>
              <p:nvPr/>
            </p:nvGrpSpPr>
            <p:grpSpPr>
              <a:xfrm>
                <a:off x="1967408" y="2078692"/>
                <a:ext cx="1329309" cy="1691706"/>
                <a:chOff x="1967408" y="2284151"/>
                <a:chExt cx="1329309" cy="1691706"/>
              </a:xfrm>
            </p:grpSpPr>
            <p:sp>
              <p:nvSpPr>
                <p:cNvPr id="12" name="Felhő 11">
                  <a:extLst>
                    <a:ext uri="{FF2B5EF4-FFF2-40B4-BE49-F238E27FC236}">
                      <a16:creationId xmlns:a16="http://schemas.microsoft.com/office/drawing/2014/main" id="{481E5A2F-D02C-43EB-B681-2CBDEC95DEE4}"/>
                    </a:ext>
                  </a:extLst>
                </p:cNvPr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Jobbra nyílbuborék 93">
                  <a:extLst>
                    <a:ext uri="{FF2B5EF4-FFF2-40B4-BE49-F238E27FC236}">
                      <a16:creationId xmlns:a16="http://schemas.microsoft.com/office/drawing/2014/main" id="{8710849B-9A63-41F5-8594-6B8BEC869590}"/>
                    </a:ext>
                  </a:extLst>
                </p:cNvPr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Jobbra nyílbuborék 94">
                  <a:extLst>
                    <a:ext uri="{FF2B5EF4-FFF2-40B4-BE49-F238E27FC236}">
                      <a16:creationId xmlns:a16="http://schemas.microsoft.com/office/drawing/2014/main" id="{C8795BCB-D6CF-40E8-BBBD-0E159B1F5D15}"/>
                    </a:ext>
                  </a:extLst>
                </p:cNvPr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Jobbra nyílbuborék 96">
                  <a:extLst>
                    <a:ext uri="{FF2B5EF4-FFF2-40B4-BE49-F238E27FC236}">
                      <a16:creationId xmlns:a16="http://schemas.microsoft.com/office/drawing/2014/main" id="{0A1F64E5-08A7-4D07-A351-1271D59FDA71}"/>
                    </a:ext>
                  </a:extLst>
                </p:cNvPr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r>
                    <a:rPr lang="hu-HU" b="1" dirty="0">
                      <a:solidFill>
                        <a:schemeClr val="tx1"/>
                      </a:solidFill>
                    </a:rPr>
                    <a:t>AMP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E7E5A421-80C5-46D0-B086-23ACE6F69C44}"/>
                    </a:ext>
                  </a:extLst>
                </p:cNvPr>
                <p:cNvSpPr txBox="1"/>
                <p:nvPr/>
              </p:nvSpPr>
              <p:spPr>
                <a:xfrm>
                  <a:off x="1967408" y="2284151"/>
                  <a:ext cx="811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>
                      <a:latin typeface="+mn-lt"/>
                    </a:rPr>
                    <a:t>1. </a:t>
                  </a:r>
                  <a:r>
                    <a:rPr lang="en-US" sz="2000" b="1" dirty="0" err="1">
                      <a:latin typeface="+mn-lt"/>
                    </a:rPr>
                    <a:t>Init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18" name="Szövegdoboz 17">
                  <a:extLst>
                    <a:ext uri="{FF2B5EF4-FFF2-40B4-BE49-F238E27FC236}">
                      <a16:creationId xmlns:a16="http://schemas.microsoft.com/office/drawing/2014/main" id="{DC73E59C-B72D-4A70-8E5F-6DB7CACA076D}"/>
                    </a:ext>
                  </a:extLst>
                </p:cNvPr>
                <p:cNvSpPr txBox="1"/>
                <p:nvPr/>
              </p:nvSpPr>
              <p:spPr>
                <a:xfrm>
                  <a:off x="1967408" y="2648568"/>
                  <a:ext cx="817403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 </a:t>
                  </a:r>
                  <a:r>
                    <a:rPr lang="en-US" dirty="0"/>
                    <a:t>Try</a:t>
                  </a:r>
                </a:p>
              </p:txBody>
            </p:sp>
            <p:sp>
              <p:nvSpPr>
                <p:cNvPr id="19" name="Szövegdoboz 18">
                  <a:extLst>
                    <a:ext uri="{FF2B5EF4-FFF2-40B4-BE49-F238E27FC236}">
                      <a16:creationId xmlns:a16="http://schemas.microsoft.com/office/drawing/2014/main" id="{A30E75F4-246A-4955-81E7-A1051A668944}"/>
                    </a:ext>
                  </a:extLst>
                </p:cNvPr>
                <p:cNvSpPr txBox="1"/>
                <p:nvPr/>
              </p:nvSpPr>
              <p:spPr>
                <a:xfrm>
                  <a:off x="1967408" y="2996951"/>
                  <a:ext cx="886781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 </a:t>
                  </a:r>
                  <a:r>
                    <a:rPr lang="en-US" dirty="0" err="1"/>
                    <a:t>Exp</a:t>
                  </a:r>
                  <a:endParaRPr lang="en-US" dirty="0"/>
                </a:p>
              </p:txBody>
            </p:sp>
            <p:sp>
              <p:nvSpPr>
                <p:cNvPr id="20" name="Szövegdoboz 19">
                  <a:extLst>
                    <a:ext uri="{FF2B5EF4-FFF2-40B4-BE49-F238E27FC236}">
                      <a16:creationId xmlns:a16="http://schemas.microsoft.com/office/drawing/2014/main" id="{495888BF-71B7-4D75-A270-0A6687B8C4F2}"/>
                    </a:ext>
                  </a:extLst>
                </p:cNvPr>
                <p:cNvSpPr txBox="1"/>
                <p:nvPr/>
              </p:nvSpPr>
              <p:spPr>
                <a:xfrm>
                  <a:off x="1967408" y="3517610"/>
                  <a:ext cx="1078437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 </a:t>
                  </a:r>
                  <a:r>
                    <a:rPr lang="en-US" dirty="0"/>
                    <a:t>Pause</a:t>
                  </a:r>
                </a:p>
              </p:txBody>
            </p:sp>
          </p:grpSp>
        </p:grpSp>
        <p:grpSp>
          <p:nvGrpSpPr>
            <p:cNvPr id="7" name="Csoportba foglalás 6">
              <a:extLst>
                <a:ext uri="{FF2B5EF4-FFF2-40B4-BE49-F238E27FC236}">
                  <a16:creationId xmlns:a16="http://schemas.microsoft.com/office/drawing/2014/main" id="{C59AB909-BEFA-49FB-871A-BECE721DDFFB}"/>
                </a:ext>
              </a:extLst>
            </p:cNvPr>
            <p:cNvGrpSpPr/>
            <p:nvPr/>
          </p:nvGrpSpPr>
          <p:grpSpPr>
            <a:xfrm>
              <a:off x="6957475" y="2060890"/>
              <a:ext cx="1440000" cy="3921594"/>
              <a:chOff x="6480005" y="2086939"/>
              <a:chExt cx="1440000" cy="3921594"/>
            </a:xfrm>
          </p:grpSpPr>
          <p:sp>
            <p:nvSpPr>
              <p:cNvPr id="8" name="Derékszögű háromszög 7">
                <a:extLst>
                  <a:ext uri="{FF2B5EF4-FFF2-40B4-BE49-F238E27FC236}">
                    <a16:creationId xmlns:a16="http://schemas.microsoft.com/office/drawing/2014/main" id="{94A6C1D2-1001-4AAD-944D-D3E5FDF31B7A}"/>
                  </a:ext>
                </a:extLst>
              </p:cNvPr>
              <p:cNvSpPr/>
              <p:nvPr/>
            </p:nvSpPr>
            <p:spPr>
              <a:xfrm flipH="1">
                <a:off x="6480005" y="2086939"/>
                <a:ext cx="1440000" cy="1769050"/>
              </a:xfrm>
              <a:prstGeom prst="rtTriangle">
                <a:avLst/>
              </a:prstGeom>
              <a:solidFill>
                <a:srgbClr val="F0ED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EDB4E30-C9B5-4F17-8517-26795AE62395}"/>
                  </a:ext>
                </a:extLst>
              </p:cNvPr>
              <p:cNvSpPr/>
              <p:nvPr/>
            </p:nvSpPr>
            <p:spPr>
              <a:xfrm>
                <a:off x="6480005" y="3848533"/>
                <a:ext cx="1440000" cy="2160000"/>
              </a:xfrm>
              <a:prstGeom prst="rect">
                <a:avLst/>
              </a:prstGeom>
              <a:solidFill>
                <a:srgbClr val="F0ED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221123DF-B55B-4485-8F6D-44730E5B3E77}"/>
              </a:ext>
            </a:extLst>
          </p:cNvPr>
          <p:cNvGrpSpPr/>
          <p:nvPr/>
        </p:nvGrpSpPr>
        <p:grpSpPr>
          <a:xfrm>
            <a:off x="2647042" y="2041687"/>
            <a:ext cx="1633054" cy="3960000"/>
            <a:chOff x="1967408" y="1807531"/>
            <a:chExt cx="1633054" cy="3960000"/>
          </a:xfrm>
        </p:grpSpPr>
        <p:sp>
          <p:nvSpPr>
            <p:cNvPr id="35" name="Téglalap 34">
              <a:extLst>
                <a:ext uri="{FF2B5EF4-FFF2-40B4-BE49-F238E27FC236}">
                  <a16:creationId xmlns:a16="http://schemas.microsoft.com/office/drawing/2014/main" id="{B253F0FF-8B72-4D59-8BC0-EC7DD0FB6AA8}"/>
                </a:ext>
              </a:extLst>
            </p:cNvPr>
            <p:cNvSpPr/>
            <p:nvPr/>
          </p:nvSpPr>
          <p:spPr>
            <a:xfrm>
              <a:off x="1980462" y="1807531"/>
              <a:ext cx="1620000" cy="396000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Csoportba foglalás 35">
              <a:extLst>
                <a:ext uri="{FF2B5EF4-FFF2-40B4-BE49-F238E27FC236}">
                  <a16:creationId xmlns:a16="http://schemas.microsoft.com/office/drawing/2014/main" id="{E4E030F0-9610-4A6C-9682-A7F6C4DEECF8}"/>
                </a:ext>
              </a:extLst>
            </p:cNvPr>
            <p:cNvGrpSpPr/>
            <p:nvPr/>
          </p:nvGrpSpPr>
          <p:grpSpPr>
            <a:xfrm>
              <a:off x="1967408" y="1993628"/>
              <a:ext cx="1439308" cy="3587807"/>
              <a:chOff x="1967408" y="1993628"/>
              <a:chExt cx="1439308" cy="3587807"/>
            </a:xfrm>
          </p:grpSpPr>
          <p:grpSp>
            <p:nvGrpSpPr>
              <p:cNvPr id="37" name="Csoportba foglalás 36">
                <a:extLst>
                  <a:ext uri="{FF2B5EF4-FFF2-40B4-BE49-F238E27FC236}">
                    <a16:creationId xmlns:a16="http://schemas.microsoft.com/office/drawing/2014/main" id="{B21C5B0E-51AB-4628-8170-AD78A17082A3}"/>
                  </a:ext>
                </a:extLst>
              </p:cNvPr>
              <p:cNvGrpSpPr/>
              <p:nvPr/>
            </p:nvGrpSpPr>
            <p:grpSpPr>
              <a:xfrm>
                <a:off x="1967408" y="1993628"/>
                <a:ext cx="1439308" cy="3587807"/>
                <a:chOff x="1967408" y="2284151"/>
                <a:chExt cx="1439308" cy="3587807"/>
              </a:xfrm>
            </p:grpSpPr>
            <p:sp>
              <p:nvSpPr>
                <p:cNvPr id="39" name="Felhő 38">
                  <a:extLst>
                    <a:ext uri="{FF2B5EF4-FFF2-40B4-BE49-F238E27FC236}">
                      <a16:creationId xmlns:a16="http://schemas.microsoft.com/office/drawing/2014/main" id="{1A736C15-FDD4-4FE0-A244-12C9A9436F6C}"/>
                    </a:ext>
                  </a:extLst>
                </p:cNvPr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Jobbra nyílbuborék 62">
                  <a:extLst>
                    <a:ext uri="{FF2B5EF4-FFF2-40B4-BE49-F238E27FC236}">
                      <a16:creationId xmlns:a16="http://schemas.microsoft.com/office/drawing/2014/main" id="{8F1C05EB-2650-4B88-A92B-31D8E0684CB4}"/>
                    </a:ext>
                  </a:extLst>
                </p:cNvPr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Jobbra nyílbuborék 72">
                  <a:extLst>
                    <a:ext uri="{FF2B5EF4-FFF2-40B4-BE49-F238E27FC236}">
                      <a16:creationId xmlns:a16="http://schemas.microsoft.com/office/drawing/2014/main" id="{AFDB40AE-4D28-413F-A837-ABD3EB2BB609}"/>
                    </a:ext>
                  </a:extLst>
                </p:cNvPr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Csoportba foglalás 41">
                  <a:extLst>
                    <a:ext uri="{FF2B5EF4-FFF2-40B4-BE49-F238E27FC236}">
                      <a16:creationId xmlns:a16="http://schemas.microsoft.com/office/drawing/2014/main" id="{1A39835E-3542-4091-A5E1-A2393C7E362A}"/>
                    </a:ext>
                  </a:extLst>
                </p:cNvPr>
                <p:cNvGrpSpPr/>
                <p:nvPr/>
              </p:nvGrpSpPr>
              <p:grpSpPr>
                <a:xfrm>
                  <a:off x="2174208" y="3766747"/>
                  <a:ext cx="1232508" cy="2105211"/>
                  <a:chOff x="3960126" y="3513947"/>
                  <a:chExt cx="1232508" cy="2105211"/>
                </a:xfrm>
              </p:grpSpPr>
              <p:sp>
                <p:nvSpPr>
                  <p:cNvPr id="48" name="Lekerekített téglalap 113">
                    <a:extLst>
                      <a:ext uri="{FF2B5EF4-FFF2-40B4-BE49-F238E27FC236}">
                        <a16:creationId xmlns:a16="http://schemas.microsoft.com/office/drawing/2014/main" id="{D888602C-87EC-46E4-9866-84B57BDB6362}"/>
                      </a:ext>
                    </a:extLst>
                  </p:cNvPr>
                  <p:cNvSpPr/>
                  <p:nvPr/>
                </p:nvSpPr>
                <p:spPr>
                  <a:xfrm>
                    <a:off x="4387682" y="4001124"/>
                    <a:ext cx="360000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>
                        <a:solidFill>
                          <a:srgbClr val="022A4B"/>
                        </a:solidFill>
                      </a:rPr>
                      <a:t>R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49" name="Lekerekített téglalap 114">
                    <a:extLst>
                      <a:ext uri="{FF2B5EF4-FFF2-40B4-BE49-F238E27FC236}">
                        <a16:creationId xmlns:a16="http://schemas.microsoft.com/office/drawing/2014/main" id="{54486585-D18E-4AD1-8D32-19628FB6CE87}"/>
                      </a:ext>
                    </a:extLst>
                  </p:cNvPr>
                  <p:cNvSpPr/>
                  <p:nvPr/>
                </p:nvSpPr>
                <p:spPr>
                  <a:xfrm>
                    <a:off x="4387682" y="4623229"/>
                    <a:ext cx="360000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22A4B"/>
                        </a:solidFill>
                      </a:rPr>
                      <a:t>M</a:t>
                    </a:r>
                  </a:p>
                </p:txBody>
              </p:sp>
              <p:sp>
                <p:nvSpPr>
                  <p:cNvPr id="50" name="Lekerekített téglalap 115">
                    <a:extLst>
                      <a:ext uri="{FF2B5EF4-FFF2-40B4-BE49-F238E27FC236}">
                        <a16:creationId xmlns:a16="http://schemas.microsoft.com/office/drawing/2014/main" id="{074356F2-23BB-48D8-8D78-E532B5116750}"/>
                      </a:ext>
                    </a:extLst>
                  </p:cNvPr>
                  <p:cNvSpPr/>
                  <p:nvPr/>
                </p:nvSpPr>
                <p:spPr>
                  <a:xfrm>
                    <a:off x="4387682" y="5259158"/>
                    <a:ext cx="360000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22A4B"/>
                        </a:solidFill>
                      </a:rPr>
                      <a:t>C</a:t>
                    </a:r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51" name="Szalagnyíl jobbra 116">
                    <a:extLst>
                      <a:ext uri="{FF2B5EF4-FFF2-40B4-BE49-F238E27FC236}">
                        <a16:creationId xmlns:a16="http://schemas.microsoft.com/office/drawing/2014/main" id="{1634CF6F-576D-4B13-B7B8-5F7456A650B8}"/>
                      </a:ext>
                    </a:extLst>
                  </p:cNvPr>
                  <p:cNvSpPr/>
                  <p:nvPr/>
                </p:nvSpPr>
                <p:spPr>
                  <a:xfrm>
                    <a:off x="4205049" y="355370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Szalagnyíl jobbra 117">
                    <a:extLst>
                      <a:ext uri="{FF2B5EF4-FFF2-40B4-BE49-F238E27FC236}">
                        <a16:creationId xmlns:a16="http://schemas.microsoft.com/office/drawing/2014/main" id="{0F191C24-962D-4B45-8C03-DC7D661FDD53}"/>
                      </a:ext>
                    </a:extLst>
                  </p:cNvPr>
                  <p:cNvSpPr/>
                  <p:nvPr/>
                </p:nvSpPr>
                <p:spPr>
                  <a:xfrm>
                    <a:off x="4082587" y="3553703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Szalagnyíl jobbra 118">
                    <a:extLst>
                      <a:ext uri="{FF2B5EF4-FFF2-40B4-BE49-F238E27FC236}">
                        <a16:creationId xmlns:a16="http://schemas.microsoft.com/office/drawing/2014/main" id="{45166F8A-32CF-4AD1-81B9-E81312A74E7B}"/>
                      </a:ext>
                    </a:extLst>
                  </p:cNvPr>
                  <p:cNvSpPr/>
                  <p:nvPr/>
                </p:nvSpPr>
                <p:spPr>
                  <a:xfrm>
                    <a:off x="3960126" y="3553703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" name="Szalagnyíl jobbra 119">
                    <a:extLst>
                      <a:ext uri="{FF2B5EF4-FFF2-40B4-BE49-F238E27FC236}">
                        <a16:creationId xmlns:a16="http://schemas.microsoft.com/office/drawing/2014/main" id="{3DCBB6E5-1D2C-411D-92F7-B28FCB95DB6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Szalagnyíl jobbra 120">
                    <a:extLst>
                      <a:ext uri="{FF2B5EF4-FFF2-40B4-BE49-F238E27FC236}">
                        <a16:creationId xmlns:a16="http://schemas.microsoft.com/office/drawing/2014/main" id="{BB508545-0559-4D67-8F45-E8AE20699CC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Szalagnyíl jobbra 121">
                    <a:extLst>
                      <a:ext uri="{FF2B5EF4-FFF2-40B4-BE49-F238E27FC236}">
                        <a16:creationId xmlns:a16="http://schemas.microsoft.com/office/drawing/2014/main" id="{89528B78-3798-4FBE-85A3-714AF59264D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3" name="Jobbra nyílbuborék 74">
                  <a:extLst>
                    <a:ext uri="{FF2B5EF4-FFF2-40B4-BE49-F238E27FC236}">
                      <a16:creationId xmlns:a16="http://schemas.microsoft.com/office/drawing/2014/main" id="{2FC189B0-14FB-4790-84A8-1FC8F47E539E}"/>
                    </a:ext>
                  </a:extLst>
                </p:cNvPr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r>
                    <a:rPr lang="hu-HU" b="1" dirty="0">
                      <a:solidFill>
                        <a:schemeClr val="tx1"/>
                      </a:solidFill>
                    </a:rPr>
                    <a:t>AMP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2CD34AB4-A06D-4AD1-B795-E3CB559886BA}"/>
                    </a:ext>
                  </a:extLst>
                </p:cNvPr>
                <p:cNvSpPr txBox="1"/>
                <p:nvPr/>
              </p:nvSpPr>
              <p:spPr>
                <a:xfrm>
                  <a:off x="1967408" y="2284151"/>
                  <a:ext cx="811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>
                      <a:latin typeface="+mn-lt"/>
                    </a:rPr>
                    <a:t>1. </a:t>
                  </a:r>
                  <a:r>
                    <a:rPr lang="en-US" sz="2000" b="1" dirty="0" err="1">
                      <a:latin typeface="+mn-lt"/>
                    </a:rPr>
                    <a:t>Init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45" name="Szövegdoboz 44">
                  <a:extLst>
                    <a:ext uri="{FF2B5EF4-FFF2-40B4-BE49-F238E27FC236}">
                      <a16:creationId xmlns:a16="http://schemas.microsoft.com/office/drawing/2014/main" id="{ED0DDCB7-F7DA-4E37-AEB9-ED2B5BB2E554}"/>
                    </a:ext>
                  </a:extLst>
                </p:cNvPr>
                <p:cNvSpPr txBox="1"/>
                <p:nvPr/>
              </p:nvSpPr>
              <p:spPr>
                <a:xfrm>
                  <a:off x="1967408" y="2648568"/>
                  <a:ext cx="817403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 </a:t>
                  </a:r>
                  <a:r>
                    <a:rPr lang="en-US" dirty="0"/>
                    <a:t>Try</a:t>
                  </a:r>
                </a:p>
              </p:txBody>
            </p:sp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721A3226-0C79-4C9A-987A-0F6D4BFB5D32}"/>
                    </a:ext>
                  </a:extLst>
                </p:cNvPr>
                <p:cNvSpPr txBox="1"/>
                <p:nvPr/>
              </p:nvSpPr>
              <p:spPr>
                <a:xfrm>
                  <a:off x="1967408" y="2996951"/>
                  <a:ext cx="886781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 </a:t>
                  </a:r>
                  <a:r>
                    <a:rPr lang="en-US" dirty="0" err="1"/>
                    <a:t>Exp</a:t>
                  </a:r>
                  <a:endParaRPr lang="en-US" dirty="0"/>
                </a:p>
              </p:txBody>
            </p:sp>
            <p:sp>
              <p:nvSpPr>
                <p:cNvPr id="47" name="Szövegdoboz 46">
                  <a:extLst>
                    <a:ext uri="{FF2B5EF4-FFF2-40B4-BE49-F238E27FC236}">
                      <a16:creationId xmlns:a16="http://schemas.microsoft.com/office/drawing/2014/main" id="{8A1E0C6C-84E7-48C0-9243-571A13A8C1EC}"/>
                    </a:ext>
                  </a:extLst>
                </p:cNvPr>
                <p:cNvSpPr txBox="1"/>
                <p:nvPr/>
              </p:nvSpPr>
              <p:spPr>
                <a:xfrm>
                  <a:off x="1967408" y="3517610"/>
                  <a:ext cx="1078437" cy="36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 </a:t>
                  </a:r>
                  <a:r>
                    <a:rPr lang="en-US" dirty="0"/>
                    <a:t>Pause</a:t>
                  </a:r>
                </a:p>
              </p:txBody>
            </p:sp>
          </p:grpSp>
          <p:sp>
            <p:nvSpPr>
              <p:cNvPr id="38" name="Szövegdoboz 37">
                <a:extLst>
                  <a:ext uri="{FF2B5EF4-FFF2-40B4-BE49-F238E27FC236}">
                    <a16:creationId xmlns:a16="http://schemas.microsoft.com/office/drawing/2014/main" id="{0A158014-F2A4-4288-873D-E23345DD193C}"/>
                  </a:ext>
                </a:extLst>
              </p:cNvPr>
              <p:cNvSpPr txBox="1"/>
              <p:nvPr/>
            </p:nvSpPr>
            <p:spPr>
              <a:xfrm>
                <a:off x="1967408" y="3650566"/>
                <a:ext cx="859531" cy="36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latin typeface="+mn-lt"/>
                  </a:defRPr>
                </a:lvl1pPr>
              </a:lstStyle>
              <a:p>
                <a:r>
                  <a:rPr lang="hu-HU" dirty="0"/>
                  <a:t>5. </a:t>
                </a:r>
                <a:r>
                  <a:rPr lang="en-US" dirty="0"/>
                  <a:t>Us</a:t>
                </a:r>
                <a:r>
                  <a:rPr lang="hu-HU" dirty="0"/>
                  <a:t>e</a:t>
                </a:r>
                <a:endParaRPr lang="en-US" dirty="0"/>
              </a:p>
            </p:txBody>
          </p:sp>
        </p:grpSp>
      </p:grp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540E9AF9-305E-6CAD-FBDA-5A74E1211D19}"/>
              </a:ext>
            </a:extLst>
          </p:cNvPr>
          <p:cNvSpPr txBox="1"/>
          <p:nvPr/>
        </p:nvSpPr>
        <p:spPr>
          <a:xfrm>
            <a:off x="4801823" y="2042608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IDŐ</a:t>
            </a:r>
          </a:p>
        </p:txBody>
      </p:sp>
      <p:grpSp>
        <p:nvGrpSpPr>
          <p:cNvPr id="75" name="Csoportba foglalás 74">
            <a:extLst>
              <a:ext uri="{FF2B5EF4-FFF2-40B4-BE49-F238E27FC236}">
                <a16:creationId xmlns:a16="http://schemas.microsoft.com/office/drawing/2014/main" id="{CE7AF5C1-D493-46B7-3117-74B6434E731C}"/>
              </a:ext>
            </a:extLst>
          </p:cNvPr>
          <p:cNvGrpSpPr/>
          <p:nvPr/>
        </p:nvGrpSpPr>
        <p:grpSpPr>
          <a:xfrm>
            <a:off x="4564354" y="3451412"/>
            <a:ext cx="1447800" cy="1771650"/>
            <a:chOff x="4564354" y="3451412"/>
            <a:chExt cx="1447800" cy="1771650"/>
          </a:xfrm>
        </p:grpSpPr>
        <p:pic>
          <p:nvPicPr>
            <p:cNvPr id="30" name="Kép 29">
              <a:extLst>
                <a:ext uri="{FF2B5EF4-FFF2-40B4-BE49-F238E27FC236}">
                  <a16:creationId xmlns:a16="http://schemas.microsoft.com/office/drawing/2014/main" id="{D1C88FAB-0FDB-401D-9540-A55FCC054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4354" y="3451412"/>
              <a:ext cx="1447800" cy="1771650"/>
            </a:xfrm>
            <a:prstGeom prst="rect">
              <a:avLst/>
            </a:prstGeom>
          </p:spPr>
        </p:pic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6BA311C4-4727-1BB4-748B-099155B47C63}"/>
                </a:ext>
              </a:extLst>
            </p:cNvPr>
            <p:cNvSpPr txBox="1"/>
            <p:nvPr/>
          </p:nvSpPr>
          <p:spPr>
            <a:xfrm>
              <a:off x="4628651" y="3666547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info</a:t>
              </a:r>
              <a:endParaRPr lang="hu-HU" dirty="0"/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0EF23F35-D683-69C7-54E5-88F152064C9F}"/>
                </a:ext>
              </a:extLst>
            </p:cNvPr>
            <p:cNvSpPr txBox="1"/>
            <p:nvPr/>
          </p:nvSpPr>
          <p:spPr>
            <a:xfrm>
              <a:off x="5399853" y="3666547"/>
              <a:ext cx="558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tech</a:t>
              </a:r>
              <a:endParaRPr lang="hu-HU" dirty="0"/>
            </a:p>
          </p:txBody>
        </p:sp>
      </p:grpSp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DD786B46-FBA3-F28D-97DF-7BEC2051F068}"/>
              </a:ext>
            </a:extLst>
          </p:cNvPr>
          <p:cNvGrpSpPr/>
          <p:nvPr/>
        </p:nvGrpSpPr>
        <p:grpSpPr>
          <a:xfrm>
            <a:off x="4257796" y="2611960"/>
            <a:ext cx="1587937" cy="1054589"/>
            <a:chOff x="4257796" y="2611960"/>
            <a:chExt cx="1587937" cy="1054589"/>
          </a:xfrm>
        </p:grpSpPr>
        <p:sp>
          <p:nvSpPr>
            <p:cNvPr id="67" name="Nyíl: kanyarodó 66">
              <a:extLst>
                <a:ext uri="{FF2B5EF4-FFF2-40B4-BE49-F238E27FC236}">
                  <a16:creationId xmlns:a16="http://schemas.microsoft.com/office/drawing/2014/main" id="{8A99B4A5-8D49-E891-E36D-E26E85299014}"/>
                </a:ext>
              </a:extLst>
            </p:cNvPr>
            <p:cNvSpPr/>
            <p:nvPr/>
          </p:nvSpPr>
          <p:spPr>
            <a:xfrm rot="5400000">
              <a:off x="4804666" y="2890479"/>
              <a:ext cx="369332" cy="1182806"/>
            </a:xfrm>
            <a:prstGeom prst="bentArrow">
              <a:avLst>
                <a:gd name="adj1" fmla="val 13567"/>
                <a:gd name="adj2" fmla="val 18941"/>
                <a:gd name="adj3" fmla="val 25000"/>
                <a:gd name="adj4" fmla="val 3231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5" name="Nyíl: kanyarodó 64">
              <a:extLst>
                <a:ext uri="{FF2B5EF4-FFF2-40B4-BE49-F238E27FC236}">
                  <a16:creationId xmlns:a16="http://schemas.microsoft.com/office/drawing/2014/main" id="{96F7CDAB-547F-A050-93CE-6F618881A5AF}"/>
                </a:ext>
              </a:extLst>
            </p:cNvPr>
            <p:cNvSpPr/>
            <p:nvPr/>
          </p:nvSpPr>
          <p:spPr>
            <a:xfrm rot="5400000">
              <a:off x="4426590" y="2865359"/>
              <a:ext cx="772529" cy="829851"/>
            </a:xfrm>
            <a:prstGeom prst="bentArrow">
              <a:avLst>
                <a:gd name="adj1" fmla="val 6526"/>
                <a:gd name="adj2" fmla="val 9045"/>
                <a:gd name="adj3" fmla="val 12782"/>
                <a:gd name="adj4" fmla="val 3231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6" name="Nyíl: kanyarodó 65">
              <a:extLst>
                <a:ext uri="{FF2B5EF4-FFF2-40B4-BE49-F238E27FC236}">
                  <a16:creationId xmlns:a16="http://schemas.microsoft.com/office/drawing/2014/main" id="{7C1059B3-34A2-CF4C-0013-D1D04DE833A5}"/>
                </a:ext>
              </a:extLst>
            </p:cNvPr>
            <p:cNvSpPr/>
            <p:nvPr/>
          </p:nvSpPr>
          <p:spPr>
            <a:xfrm rot="5400000">
              <a:off x="4433553" y="3261589"/>
              <a:ext cx="369333" cy="440583"/>
            </a:xfrm>
            <a:prstGeom prst="bentArrow">
              <a:avLst>
                <a:gd name="adj1" fmla="val 13567"/>
                <a:gd name="adj2" fmla="val 20191"/>
                <a:gd name="adj3" fmla="val 25000"/>
                <a:gd name="adj4" fmla="val 32317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8" name="Nyíl: kanyarodó 67">
              <a:extLst>
                <a:ext uri="{FF2B5EF4-FFF2-40B4-BE49-F238E27FC236}">
                  <a16:creationId xmlns:a16="http://schemas.microsoft.com/office/drawing/2014/main" id="{8A585828-8BC5-2825-63DD-78BB58D8B196}"/>
                </a:ext>
              </a:extLst>
            </p:cNvPr>
            <p:cNvSpPr/>
            <p:nvPr/>
          </p:nvSpPr>
          <p:spPr>
            <a:xfrm rot="5400000">
              <a:off x="4735566" y="2556383"/>
              <a:ext cx="772531" cy="1447802"/>
            </a:xfrm>
            <a:prstGeom prst="bentArrow">
              <a:avLst>
                <a:gd name="adj1" fmla="val 6526"/>
                <a:gd name="adj2" fmla="val 8753"/>
                <a:gd name="adj3" fmla="val 14240"/>
                <a:gd name="adj4" fmla="val 3231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3ED798DC-3682-7C8B-92AE-DA2CEABC7260}"/>
                </a:ext>
              </a:extLst>
            </p:cNvPr>
            <p:cNvSpPr txBox="1"/>
            <p:nvPr/>
          </p:nvSpPr>
          <p:spPr>
            <a:xfrm>
              <a:off x="4274225" y="2611960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chemeClr val="accent1">
                      <a:lumMod val="75000"/>
                    </a:schemeClr>
                  </a:solidFill>
                </a:rPr>
                <a:t>MAX</a:t>
              </a: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2ACC292C-0AF4-4B18-5028-726C0164A445}"/>
                </a:ext>
              </a:extLst>
            </p:cNvPr>
            <p:cNvSpPr txBox="1"/>
            <p:nvPr/>
          </p:nvSpPr>
          <p:spPr>
            <a:xfrm>
              <a:off x="4257796" y="3015048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chemeClr val="accent3">
                      <a:lumMod val="75000"/>
                    </a:schemeClr>
                  </a:solidFill>
                </a:rPr>
                <a:t>MIN</a:t>
              </a:r>
            </a:p>
          </p:txBody>
        </p:sp>
      </p:grpSp>
      <p:grpSp>
        <p:nvGrpSpPr>
          <p:cNvPr id="73" name="Csoportba foglalás 72">
            <a:extLst>
              <a:ext uri="{FF2B5EF4-FFF2-40B4-BE49-F238E27FC236}">
                <a16:creationId xmlns:a16="http://schemas.microsoft.com/office/drawing/2014/main" id="{B7A48ACB-2453-DA8B-35C4-AC66556CB733}"/>
              </a:ext>
            </a:extLst>
          </p:cNvPr>
          <p:cNvGrpSpPr/>
          <p:nvPr/>
        </p:nvGrpSpPr>
        <p:grpSpPr>
          <a:xfrm>
            <a:off x="4890622" y="5109844"/>
            <a:ext cx="1318589" cy="784342"/>
            <a:chOff x="4890622" y="5109844"/>
            <a:chExt cx="1318589" cy="784342"/>
          </a:xfrm>
        </p:grpSpPr>
        <p:sp>
          <p:nvSpPr>
            <p:cNvPr id="31" name="Kanyar jobbra 16">
              <a:extLst>
                <a:ext uri="{FF2B5EF4-FFF2-40B4-BE49-F238E27FC236}">
                  <a16:creationId xmlns:a16="http://schemas.microsoft.com/office/drawing/2014/main" id="{8DAE7255-8A97-4BD9-821A-AE994861524E}"/>
                </a:ext>
              </a:extLst>
            </p:cNvPr>
            <p:cNvSpPr/>
            <p:nvPr/>
          </p:nvSpPr>
          <p:spPr>
            <a:xfrm flipV="1">
              <a:off x="5573483" y="5109844"/>
              <a:ext cx="635728" cy="232529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Kanyar jobbra 110">
              <a:extLst>
                <a:ext uri="{FF2B5EF4-FFF2-40B4-BE49-F238E27FC236}">
                  <a16:creationId xmlns:a16="http://schemas.microsoft.com/office/drawing/2014/main" id="{C238AD20-A2BC-4302-B59F-AE5D3D3799D2}"/>
                </a:ext>
              </a:extLst>
            </p:cNvPr>
            <p:cNvSpPr/>
            <p:nvPr/>
          </p:nvSpPr>
          <p:spPr>
            <a:xfrm flipV="1">
              <a:off x="4890622" y="5118553"/>
              <a:ext cx="1318589" cy="446701"/>
            </a:xfrm>
            <a:prstGeom prst="bentArrow">
              <a:avLst>
                <a:gd name="adj1" fmla="val 13303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AEE2429F-D508-5B94-AB9C-1C910F6451DC}"/>
                </a:ext>
              </a:extLst>
            </p:cNvPr>
            <p:cNvSpPr txBox="1"/>
            <p:nvPr/>
          </p:nvSpPr>
          <p:spPr>
            <a:xfrm>
              <a:off x="5066911" y="5524854"/>
              <a:ext cx="1006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>
                  <a:solidFill>
                    <a:srgbClr val="FF0000"/>
                  </a:solidFill>
                </a:rPr>
                <a:t>Órarend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0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41165-7F60-476D-9E0D-04767359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Tézis (Tanítás) előtt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9D67DC-6619-47DE-A884-1D5EB494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9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firmatikaoktatás">
            <a:extLst>
              <a:ext uri="{FF2B5EF4-FFF2-40B4-BE49-F238E27FC236}">
                <a16:creationId xmlns:a16="http://schemas.microsoft.com/office/drawing/2014/main" id="{A68CDB70-464E-4D58-9A13-38784F08E7A3}"/>
              </a:ext>
            </a:extLst>
          </p:cNvPr>
          <p:cNvSpPr txBox="1">
            <a:spLocks/>
          </p:cNvSpPr>
          <p:nvPr/>
        </p:nvSpPr>
        <p:spPr bwMode="auto">
          <a:xfrm>
            <a:off x="1687018" y="1282736"/>
            <a:ext cx="723073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cap="all" dirty="0"/>
              <a:t>informatika​Oktatás</a:t>
            </a:r>
          </a:p>
        </p:txBody>
      </p:sp>
      <p:sp>
        <p:nvSpPr>
          <p:cNvPr id="5" name="Informatika">
            <a:extLst>
              <a:ext uri="{FF2B5EF4-FFF2-40B4-BE49-F238E27FC236}">
                <a16:creationId xmlns:a16="http://schemas.microsoft.com/office/drawing/2014/main" id="{37DF2240-946E-9A5D-7A42-C718862D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3348000" cy="1008000"/>
          </a:xfrm>
        </p:spPr>
        <p:txBody>
          <a:bodyPr/>
          <a:lstStyle/>
          <a:p>
            <a:r>
              <a:rPr lang="hu-HU" dirty="0"/>
              <a:t>Informatika</a:t>
            </a:r>
          </a:p>
        </p:txBody>
      </p:sp>
      <p:sp>
        <p:nvSpPr>
          <p:cNvPr id="6" name="Oktatás">
            <a:extLst>
              <a:ext uri="{FF2B5EF4-FFF2-40B4-BE49-F238E27FC236}">
                <a16:creationId xmlns:a16="http://schemas.microsoft.com/office/drawing/2014/main" id="{37AC4234-CAE6-E627-DC84-FE3C369032FF}"/>
              </a:ext>
            </a:extLst>
          </p:cNvPr>
          <p:cNvSpPr txBox="1">
            <a:spLocks/>
          </p:cNvSpPr>
          <p:nvPr/>
        </p:nvSpPr>
        <p:spPr bwMode="auto">
          <a:xfrm>
            <a:off x="5569757" y="284163"/>
            <a:ext cx="3348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/>
              <a:t>Oktatás</a:t>
            </a:r>
          </a:p>
        </p:txBody>
      </p:sp>
      <p:sp>
        <p:nvSpPr>
          <p:cNvPr id="8" name="Szövegdoboz 7" hidden="1">
            <a:extLst>
              <a:ext uri="{FF2B5EF4-FFF2-40B4-BE49-F238E27FC236}">
                <a16:creationId xmlns:a16="http://schemas.microsoft.com/office/drawing/2014/main" id="{13779753-7D44-09DB-8734-8BE5208522B9}"/>
              </a:ext>
            </a:extLst>
          </p:cNvPr>
          <p:cNvSpPr txBox="1"/>
          <p:nvPr/>
        </p:nvSpPr>
        <p:spPr>
          <a:xfrm rot="18000000">
            <a:off x="785414" y="3792404"/>
            <a:ext cx="51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indent="0" algn="ctr" defTabSz="45720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cap="all">
                <a:latin typeface="Garamond" panose="02020404030301010803" pitchFamily="18" charset="0"/>
              </a:defRPr>
            </a:lvl1pPr>
            <a:lvl2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>
                <a:latin typeface="Garamond" panose="02020404030301010803" pitchFamily="18" charset="0"/>
              </a:defRPr>
            </a:lvl2pPr>
            <a:lvl3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b="1">
                <a:latin typeface="Garamond" panose="02020404030301010803" pitchFamily="18" charset="0"/>
              </a:defRPr>
            </a:lvl3pPr>
            <a:lvl4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4pPr>
            <a:lvl5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 b="1"/>
            </a:lvl6pPr>
            <a:lvl7pPr indent="0" defTabSz="457200">
              <a:spcBef>
                <a:spcPct val="20000"/>
              </a:spcBef>
              <a:buFont typeface="Arial"/>
              <a:buNone/>
              <a:defRPr sz="1600" b="1"/>
            </a:lvl7pPr>
            <a:lvl8pPr indent="0" defTabSz="457200">
              <a:spcBef>
                <a:spcPct val="20000"/>
              </a:spcBef>
              <a:buFont typeface="Arial"/>
              <a:buNone/>
              <a:defRPr sz="1600" b="1"/>
            </a:lvl8pPr>
            <a:lvl9pPr indent="0" defTabSz="45720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pPr algn="r"/>
            <a:r>
              <a:rPr lang="hu-HU" spc="200" dirty="0"/>
              <a:t>Informatika tanár</a:t>
            </a:r>
          </a:p>
        </p:txBody>
      </p:sp>
      <p:sp>
        <p:nvSpPr>
          <p:cNvPr id="9" name="Szövegdoboz 8" hidden="1">
            <a:extLst>
              <a:ext uri="{FF2B5EF4-FFF2-40B4-BE49-F238E27FC236}">
                <a16:creationId xmlns:a16="http://schemas.microsoft.com/office/drawing/2014/main" id="{86EA2D38-3054-A73D-40DF-827B91ED64EB}"/>
              </a:ext>
            </a:extLst>
          </p:cNvPr>
          <p:cNvSpPr txBox="1"/>
          <p:nvPr/>
        </p:nvSpPr>
        <p:spPr>
          <a:xfrm rot="3600000">
            <a:off x="4592173" y="3834520"/>
            <a:ext cx="51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indent="0" algn="ctr" defTabSz="45720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cap="all">
                <a:latin typeface="Garamond" panose="02020404030301010803" pitchFamily="18" charset="0"/>
              </a:defRPr>
            </a:lvl1pPr>
            <a:lvl2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>
                <a:latin typeface="Garamond" panose="02020404030301010803" pitchFamily="18" charset="0"/>
              </a:defRPr>
            </a:lvl2pPr>
            <a:lvl3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b="1">
                <a:latin typeface="Garamond" panose="02020404030301010803" pitchFamily="18" charset="0"/>
              </a:defRPr>
            </a:lvl3pPr>
            <a:lvl4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4pPr>
            <a:lvl5pPr indent="0" defTabSz="45720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>
                <a:latin typeface="Garamond" panose="02020404030301010803" pitchFamily="18" charset="0"/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 b="1"/>
            </a:lvl6pPr>
            <a:lvl7pPr indent="0" defTabSz="457200">
              <a:spcBef>
                <a:spcPct val="20000"/>
              </a:spcBef>
              <a:buFont typeface="Arial"/>
              <a:buNone/>
              <a:defRPr sz="1600" b="1"/>
            </a:lvl7pPr>
            <a:lvl8pPr indent="0" defTabSz="457200">
              <a:spcBef>
                <a:spcPct val="20000"/>
              </a:spcBef>
              <a:buFont typeface="Arial"/>
              <a:buNone/>
              <a:defRPr sz="1600" b="1"/>
            </a:lvl8pPr>
            <a:lvl9pPr indent="0" defTabSz="457200">
              <a:spcBef>
                <a:spcPct val="20000"/>
              </a:spcBef>
              <a:buFont typeface="Arial"/>
              <a:buNone/>
              <a:defRPr sz="1600" b="1"/>
            </a:lvl9pPr>
          </a:lstStyle>
          <a:p>
            <a:pPr algn="l"/>
            <a:r>
              <a:rPr lang="hu-HU" spc="-50" dirty="0"/>
              <a:t>Informatika</a:t>
            </a:r>
            <a:r>
              <a:rPr lang="hu-HU" dirty="0"/>
              <a:t> tudomány</a:t>
            </a:r>
          </a:p>
        </p:txBody>
      </p:sp>
      <p:pic>
        <p:nvPicPr>
          <p:cNvPr id="16" name="Kép 9">
            <a:extLst>
              <a:ext uri="{FF2B5EF4-FFF2-40B4-BE49-F238E27FC236}">
                <a16:creationId xmlns:a16="http://schemas.microsoft.com/office/drawing/2014/main" id="{0B42F2D5-B63B-0771-CEFF-06E37B5F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1620000"/>
            <a:ext cx="3188484" cy="4797968"/>
          </a:xfrm>
          <a:prstGeom prst="rect">
            <a:avLst/>
          </a:prstGeom>
        </p:spPr>
      </p:pic>
      <p:pic>
        <p:nvPicPr>
          <p:cNvPr id="24" name="Kép 16">
            <a:extLst>
              <a:ext uri="{FF2B5EF4-FFF2-40B4-BE49-F238E27FC236}">
                <a16:creationId xmlns:a16="http://schemas.microsoft.com/office/drawing/2014/main" id="{45A2199A-25A7-ED1C-8BF7-ECAB9FBE2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00" y="1620000"/>
            <a:ext cx="3145809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57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7000">
        <p159:morph option="byWord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10D2AF-EFEE-4CC2-B08A-454FCC22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tanítás elméleti alapjai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1E3D35-9F37-4F46-926A-B6056D426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Szakmódszertan</a:t>
            </a:r>
          </a:p>
          <a:p>
            <a:pPr lvl="1"/>
            <a:r>
              <a:rPr lang="hu-HU" dirty="0"/>
              <a:t>Pólya György</a:t>
            </a:r>
          </a:p>
          <a:p>
            <a:pPr lvl="1"/>
            <a:r>
              <a:rPr lang="hu-HU" dirty="0"/>
              <a:t>Lénárd Ferenc</a:t>
            </a:r>
          </a:p>
          <a:p>
            <a:pPr lvl="1"/>
            <a:r>
              <a:rPr lang="hu-HU" dirty="0"/>
              <a:t>Programozási módszerek</a:t>
            </a:r>
          </a:p>
          <a:p>
            <a:pPr lvl="1"/>
            <a:r>
              <a:rPr lang="hu-HU" dirty="0"/>
              <a:t>Programozás oktatási módszerek</a:t>
            </a:r>
          </a:p>
          <a:p>
            <a:pPr lvl="1"/>
            <a:r>
              <a:rPr lang="hu-HU" dirty="0"/>
              <a:t>…</a:t>
            </a:r>
          </a:p>
          <a:p>
            <a:r>
              <a:rPr lang="hu-HU" dirty="0"/>
              <a:t>Pedagógia</a:t>
            </a:r>
          </a:p>
          <a:p>
            <a:pPr lvl="1"/>
            <a:r>
              <a:rPr lang="hu-HU" dirty="0"/>
              <a:t>Thomas Gordon</a:t>
            </a:r>
          </a:p>
          <a:p>
            <a:pPr lvl="1"/>
            <a:r>
              <a:rPr lang="hu-HU" dirty="0" err="1"/>
              <a:t>Gyarmathy</a:t>
            </a:r>
            <a:r>
              <a:rPr lang="hu-HU" dirty="0"/>
              <a:t>, Popper, Ranschburg, </a:t>
            </a:r>
            <a:r>
              <a:rPr lang="hu-HU" dirty="0" err="1"/>
              <a:t>Vekerdy</a:t>
            </a:r>
            <a:r>
              <a:rPr lang="hu-HU" dirty="0"/>
              <a:t>…</a:t>
            </a:r>
          </a:p>
          <a:p>
            <a:pPr lvl="1"/>
            <a:r>
              <a:rPr lang="hu-HU" dirty="0"/>
              <a:t>…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0CCB52-7E91-4F99-A908-160C296B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7A908A-087C-4FBC-A3B1-471EAE34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Jót, s jól…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08F6B8-96ED-4533-A1ED-DD44FDB98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Informatika, programozás (1. Tézis)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Tananyag, informatikai gondolkodás, alkalmazás-programozás (2. Tézis)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Oktatási módszer LAU-modell törvényszerűségeire figyelve (3. Tézis)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Minden csoportban van, aki nem tud, nem akar programozni; sok a bukás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Egyedi esetek vizsgálata, kezelése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Objektív és szubjektív akadályok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67032D-CE2A-4BC5-BAF8-6C035E21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41165-7F60-476D-9E0D-04767359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Tézis (Tanítás)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328D47-AA84-4931-88A0-29BC65B9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000" b="1" dirty="0"/>
              <a:t>Az informatikai gondolkodás</a:t>
            </a:r>
            <a:br>
              <a:rPr lang="hu-HU" sz="4000" dirty="0"/>
            </a:br>
            <a:r>
              <a:rPr lang="hu-HU" sz="4000" dirty="0"/>
              <a:t>– ezzel együtt a programozás –</a:t>
            </a:r>
            <a:br>
              <a:rPr lang="hu-HU" sz="4000" dirty="0"/>
            </a:br>
            <a:r>
              <a:rPr lang="hu-HU" sz="4000" b="1" dirty="0"/>
              <a:t>képességének fejlesztését</a:t>
            </a:r>
            <a:br>
              <a:rPr lang="hu-HU" sz="4000" dirty="0"/>
            </a:br>
            <a:r>
              <a:rPr lang="hu-HU" sz="4000" dirty="0"/>
              <a:t>és gyakorlását</a:t>
            </a:r>
            <a:br>
              <a:rPr lang="hu-HU" sz="4000" dirty="0"/>
            </a:br>
            <a:r>
              <a:rPr lang="hu-HU" sz="4000" b="1" dirty="0"/>
              <a:t>a motiváció, az érzelmek</a:t>
            </a:r>
            <a:br>
              <a:rPr lang="hu-HU" sz="4000" b="1" dirty="0"/>
            </a:br>
            <a:r>
              <a:rPr lang="hu-HU" sz="4000" b="1" dirty="0"/>
              <a:t>és a mentális állapot</a:t>
            </a:r>
            <a:br>
              <a:rPr lang="hu-HU" sz="4000" b="1" dirty="0"/>
            </a:br>
            <a:r>
              <a:rPr lang="hu-HU" sz="4000" dirty="0"/>
              <a:t>katalizátorként</a:t>
            </a:r>
            <a:br>
              <a:rPr lang="hu-HU" sz="4000" dirty="0"/>
            </a:br>
            <a:r>
              <a:rPr lang="hu-HU" sz="4000" b="1" dirty="0"/>
              <a:t>segíti vagy blokkolja</a:t>
            </a:r>
            <a:r>
              <a:rPr lang="hu-HU" sz="4000" dirty="0"/>
              <a:t>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9D67DC-6619-47DE-A884-1D5EB494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24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013E52-F0AE-4563-8F32-90EFB79C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hallgató motivált, de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8B2347-8E2D-4D4A-95FD-8B1BAC34A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tárgy tanulása részfeladat</a:t>
            </a:r>
          </a:p>
          <a:p>
            <a:pPr lvl="1"/>
            <a:r>
              <a:rPr lang="hu-HU" dirty="0"/>
              <a:t>Másik szakra is jár (előadás helyett máshol)</a:t>
            </a:r>
          </a:p>
          <a:p>
            <a:pPr lvl="1"/>
            <a:r>
              <a:rPr lang="hu-HU" dirty="0"/>
              <a:t>Másik tárgyból biztosan bukik</a:t>
            </a:r>
          </a:p>
          <a:p>
            <a:pPr lvl="1"/>
            <a:r>
              <a:rPr lang="hu-HU" dirty="0"/>
              <a:t>Probléma a családban, nagy lelki terhelés</a:t>
            </a:r>
          </a:p>
          <a:p>
            <a:pPr lvl="1"/>
            <a:r>
              <a:rPr lang="hu-HU" dirty="0"/>
              <a:t>Túlterhelt</a:t>
            </a:r>
          </a:p>
          <a:p>
            <a:pPr lvl="1"/>
            <a:r>
              <a:rPr lang="hu-HU" dirty="0"/>
              <a:t>Elveszítette a fonalat (tanulás máskor, máshol) </a:t>
            </a:r>
          </a:p>
          <a:p>
            <a:r>
              <a:rPr lang="hu-HU" dirty="0"/>
              <a:t>Az oktatói vélemények önvédelmi reakciók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EB2802-E8CC-41E5-B476-40859A79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113493-B772-430B-9138-94F22C75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Diák motivációi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C68C17-B666-4D74-90D0-215D7FFF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Teljesítőképessége véges</a:t>
            </a:r>
          </a:p>
          <a:p>
            <a:r>
              <a:rPr lang="hu-HU" dirty="0"/>
              <a:t>Társak véleménye fontosabb a tanár véleményénél</a:t>
            </a:r>
          </a:p>
          <a:p>
            <a:r>
              <a:rPr lang="hu-HU" dirty="0"/>
              <a:t>Inkább rossz, mint butának látszani</a:t>
            </a:r>
          </a:p>
          <a:p>
            <a:r>
              <a:rPr lang="hu-HU" dirty="0"/>
              <a:t>Megfelelés a szülői elvárásoknak</a:t>
            </a:r>
          </a:p>
          <a:p>
            <a:r>
              <a:rPr lang="hu-HU" dirty="0"/>
              <a:t>Lázadás a szülői elvárások ellen</a:t>
            </a:r>
          </a:p>
          <a:p>
            <a:r>
              <a:rPr lang="hu-HU" dirty="0"/>
              <a:t>Félelem a hibától, tévedéstől</a:t>
            </a:r>
          </a:p>
          <a:p>
            <a:r>
              <a:rPr lang="hu-HU" dirty="0"/>
              <a:t>Önbizalom hiánya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62D498-827A-4261-BE07-6264CA72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73D81D-17D4-43BC-9E33-5CF8953E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Problémamegoldás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34AC1C-0D29-4845-BA0F-3D372E5CB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Lénárd: kilenc állapot valamelyike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Ténymegállapítás;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Probléma módosítása;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Megoldási javaslat;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Kritika;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Mellékes mozzanatok említése;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Csodálkozás, tetszés;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Bosszankodás;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Lelkesedés;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sz="2400" dirty="0"/>
              <a:t>A munka feladása.</a:t>
            </a:r>
          </a:p>
          <a:p>
            <a:r>
              <a:rPr lang="hu-HU" sz="2800" dirty="0"/>
              <a:t>Az „élet” problémái + a megoldandó feladat.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E4746F-38E0-4301-99DB-9D2080F0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841D9C-2C80-40FE-B9D7-FC5E0602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Motivációs állapotok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DD3EAB6-93A7-4803-8EEF-D42539FF2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81" y="882418"/>
            <a:ext cx="6920679" cy="3387600"/>
          </a:xfrm>
          <a:prstGeom prst="rect">
            <a:avLst/>
          </a:prstGeom>
          <a:noFill/>
        </p:spPr>
      </p:pic>
      <p:sp>
        <p:nvSpPr>
          <p:cNvPr id="4" name="Tartalom helye 2">
            <a:extLst>
              <a:ext uri="{FF2B5EF4-FFF2-40B4-BE49-F238E27FC236}">
                <a16:creationId xmlns:a16="http://schemas.microsoft.com/office/drawing/2014/main" id="{43C268DF-3467-47D3-A0CB-7B3D993D0253}"/>
              </a:ext>
            </a:extLst>
          </p:cNvPr>
          <p:cNvSpPr txBox="1">
            <a:spLocks/>
          </p:cNvSpPr>
          <p:nvPr/>
        </p:nvSpPr>
        <p:spPr>
          <a:xfrm>
            <a:off x="1687017" y="4270017"/>
            <a:ext cx="7200000" cy="2010709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Motiváció → alkalmazott módszer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hu-HU" dirty="0"/>
              <a:t>Thomas Gordon: T.E.T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hu-HU" dirty="0"/>
              <a:t>Informatikai gondolkodás (önálló, kreatív)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hu-HU" dirty="0"/>
              <a:t>LAU</a:t>
            </a:r>
          </a:p>
        </p:txBody>
      </p:sp>
      <p:sp>
        <p:nvSpPr>
          <p:cNvPr id="5" name="Lekerekített téglalap 43">
            <a:extLst>
              <a:ext uri="{FF2B5EF4-FFF2-40B4-BE49-F238E27FC236}">
                <a16:creationId xmlns:a16="http://schemas.microsoft.com/office/drawing/2014/main" id="{1A9A7E8A-F25D-1C0B-AA09-AA52D8B71DEC}"/>
              </a:ext>
            </a:extLst>
          </p:cNvPr>
          <p:cNvSpPr/>
          <p:nvPr/>
        </p:nvSpPr>
        <p:spPr>
          <a:xfrm>
            <a:off x="8180106" y="2200605"/>
            <a:ext cx="360000" cy="180000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5c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6" name="Lekerekített téglalap 43">
            <a:extLst>
              <a:ext uri="{FF2B5EF4-FFF2-40B4-BE49-F238E27FC236}">
                <a16:creationId xmlns:a16="http://schemas.microsoft.com/office/drawing/2014/main" id="{A0FF0232-9DDE-34F5-BB04-F7604B8B2D20}"/>
              </a:ext>
            </a:extLst>
          </p:cNvPr>
          <p:cNvSpPr/>
          <p:nvPr/>
        </p:nvSpPr>
        <p:spPr>
          <a:xfrm>
            <a:off x="7749184" y="2468096"/>
            <a:ext cx="360000" cy="180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5b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7" name="Lekerekített téglalap 43">
            <a:extLst>
              <a:ext uri="{FF2B5EF4-FFF2-40B4-BE49-F238E27FC236}">
                <a16:creationId xmlns:a16="http://schemas.microsoft.com/office/drawing/2014/main" id="{CE303D6F-84FF-BF0A-44F2-28CAFA65D6B5}"/>
              </a:ext>
            </a:extLst>
          </p:cNvPr>
          <p:cNvSpPr/>
          <p:nvPr/>
        </p:nvSpPr>
        <p:spPr>
          <a:xfrm>
            <a:off x="6687522" y="2846856"/>
            <a:ext cx="360000" cy="180000"/>
          </a:xfrm>
          <a:prstGeom prst="roundRec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3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8" name="Lekerekített téglalap 43">
            <a:extLst>
              <a:ext uri="{FF2B5EF4-FFF2-40B4-BE49-F238E27FC236}">
                <a16:creationId xmlns:a16="http://schemas.microsoft.com/office/drawing/2014/main" id="{7E5CFD46-B020-7684-94B6-C097EE643069}"/>
              </a:ext>
            </a:extLst>
          </p:cNvPr>
          <p:cNvSpPr/>
          <p:nvPr/>
        </p:nvSpPr>
        <p:spPr>
          <a:xfrm>
            <a:off x="5973802" y="3118866"/>
            <a:ext cx="360000" cy="180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2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9" name="Lekerekített téglalap 43">
            <a:extLst>
              <a:ext uri="{FF2B5EF4-FFF2-40B4-BE49-F238E27FC236}">
                <a16:creationId xmlns:a16="http://schemas.microsoft.com/office/drawing/2014/main" id="{44D7D2BE-D41E-3669-697E-3142AC3B67DB}"/>
              </a:ext>
            </a:extLst>
          </p:cNvPr>
          <p:cNvSpPr/>
          <p:nvPr/>
        </p:nvSpPr>
        <p:spPr>
          <a:xfrm>
            <a:off x="5464697" y="3339342"/>
            <a:ext cx="360000" cy="180000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1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10" name="Lekerekített téglalap 43">
            <a:extLst>
              <a:ext uri="{FF2B5EF4-FFF2-40B4-BE49-F238E27FC236}">
                <a16:creationId xmlns:a16="http://schemas.microsoft.com/office/drawing/2014/main" id="{46D24E2E-0F84-F127-F80D-D97E7C36D21F}"/>
              </a:ext>
            </a:extLst>
          </p:cNvPr>
          <p:cNvSpPr/>
          <p:nvPr/>
        </p:nvSpPr>
        <p:spPr>
          <a:xfrm>
            <a:off x="7389184" y="2468096"/>
            <a:ext cx="360000" cy="1800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5a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F3943C5-6FA7-5C7E-44F7-13E193CFB174}"/>
              </a:ext>
            </a:extLst>
          </p:cNvPr>
          <p:cNvSpPr txBox="1"/>
          <p:nvPr/>
        </p:nvSpPr>
        <p:spPr>
          <a:xfrm>
            <a:off x="3744219" y="3953693"/>
            <a:ext cx="1800000" cy="252000"/>
          </a:xfrm>
          <a:prstGeom prst="roundRect">
            <a:avLst/>
          </a:prstGeom>
          <a:noFill/>
          <a:ln>
            <a:solidFill>
              <a:srgbClr val="C04242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hu-HU" dirty="0">
                <a:solidFill>
                  <a:srgbClr val="C00000"/>
                </a:solidFill>
              </a:rPr>
              <a:t>Nem kényszeríthető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5710039-3574-ABF2-A0CA-5FC9571615A6}"/>
              </a:ext>
            </a:extLst>
          </p:cNvPr>
          <p:cNvSpPr txBox="1"/>
          <p:nvPr/>
        </p:nvSpPr>
        <p:spPr>
          <a:xfrm>
            <a:off x="4407398" y="3647226"/>
            <a:ext cx="1080000" cy="252000"/>
          </a:xfrm>
          <a:prstGeom prst="roundRect">
            <a:avLst/>
          </a:prstGeom>
          <a:noFill/>
          <a:ln>
            <a:solidFill>
              <a:srgbClr val="C04242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hu-HU" dirty="0">
                <a:solidFill>
                  <a:srgbClr val="C00000"/>
                </a:solidFill>
              </a:rPr>
              <a:t>Bíztatás, hit</a:t>
            </a:r>
          </a:p>
        </p:txBody>
      </p:sp>
    </p:spTree>
    <p:extLst>
      <p:ext uri="{BB962C8B-B14F-4D97-AF65-F5344CB8AC3E}">
        <p14:creationId xmlns:p14="http://schemas.microsoft.com/office/powerpoint/2010/main" val="11217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3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05D911-25DF-4469-AE8D-2D2FDDB3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Tanítási 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CEB0E9-3168-4078-B543-0E835148C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A 2015 óta tanított 3,5 osztályban (117 diák) mindenki írt önállóan programot.</a:t>
            </a:r>
          </a:p>
          <a:p>
            <a:pPr lvl="1"/>
            <a:r>
              <a:rPr lang="hu-HU" sz="2400" dirty="0"/>
              <a:t>5 diák indult „nem akarok” szintről, közülük egy diák az ELTE-IK PTI-n folytatja tanulmányait</a:t>
            </a:r>
          </a:p>
          <a:p>
            <a:r>
              <a:rPr lang="hu-HU" sz="2800" dirty="0"/>
              <a:t>2017b (karantén idejében tanult)</a:t>
            </a:r>
          </a:p>
          <a:p>
            <a:pPr lvl="1"/>
            <a:r>
              <a:rPr lang="hu-HU" sz="2400" dirty="0"/>
              <a:t>33-ból 1 diák dolgozata értékelhetetlen (másolt)</a:t>
            </a:r>
          </a:p>
          <a:p>
            <a:r>
              <a:rPr lang="hu-HU" sz="2800" dirty="0"/>
              <a:t>2016b két évvel a programozás modul után</a:t>
            </a:r>
          </a:p>
          <a:p>
            <a:pPr lvl="1"/>
            <a:r>
              <a:rPr lang="hu-HU" sz="2400" dirty="0"/>
              <a:t>6 részes projekt, 1 rész értékelése „eldobható”</a:t>
            </a:r>
          </a:p>
          <a:p>
            <a:pPr lvl="1"/>
            <a:r>
              <a:rPr lang="hu-HU" sz="2400" dirty="0"/>
              <a:t>33-ból 1 diák nem írt programot (időzavar)</a:t>
            </a:r>
          </a:p>
          <a:p>
            <a:pPr lvl="1"/>
            <a:r>
              <a:rPr lang="hu-HU" sz="2400" dirty="0"/>
              <a:t>A programozás átlaga a többi átlaghoz hasonló.</a:t>
            </a:r>
          </a:p>
          <a:p>
            <a:r>
              <a:rPr lang="hu-HU" sz="2800" dirty="0"/>
              <a:t>2016b utolsó év: értékelhetetlen (nem akar).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AECB9E6-6BCE-4B03-8393-7630A01F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BDA356-DB62-4846-A036-8E29F9B4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Utóhang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01747E-8951-4A21-B4A1-3756DAE18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Dolgozatom remélem hozzájárul ahhoz, hogy </a:t>
            </a:r>
            <a:r>
              <a:rPr lang="hu-HU" sz="2800" b="1" dirty="0"/>
              <a:t>legyen</a:t>
            </a:r>
          </a:p>
          <a:p>
            <a:pPr lvl="1"/>
            <a:r>
              <a:rPr lang="hu-HU" sz="2400" dirty="0"/>
              <a:t>(jó, valódi) informatikaoktatás;</a:t>
            </a:r>
          </a:p>
          <a:p>
            <a:pPr lvl="1"/>
            <a:r>
              <a:rPr lang="hu-HU" sz="2400" dirty="0"/>
              <a:t>Szakmaiságában elismert informatikatanár;</a:t>
            </a:r>
          </a:p>
          <a:p>
            <a:pPr lvl="1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informatika (</a:t>
            </a:r>
            <a:r>
              <a:rPr lang="hu-H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tervező&amp;mérnöki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oktatásmódszertani képzés, ami az ellentéteket alternatívákká szelídíti;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informatika oktatásmódszertani tudományos élet.</a:t>
            </a:r>
          </a:p>
        </p:txBody>
      </p:sp>
    </p:spTree>
    <p:extLst>
      <p:ext uri="{BB962C8B-B14F-4D97-AF65-F5344CB8AC3E}">
        <p14:creationId xmlns:p14="http://schemas.microsoft.com/office/powerpoint/2010/main" val="19454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ka">
            <a:extLst>
              <a:ext uri="{FF2B5EF4-FFF2-40B4-BE49-F238E27FC236}">
                <a16:creationId xmlns:a16="http://schemas.microsoft.com/office/drawing/2014/main" id="{395F8A23-9266-493F-B066-05E0156A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3348000" cy="1008000"/>
          </a:xfrm>
        </p:spPr>
        <p:txBody>
          <a:bodyPr/>
          <a:lstStyle/>
          <a:p>
            <a:r>
              <a:rPr lang="hu-HU" dirty="0"/>
              <a:t>Informatika</a:t>
            </a:r>
          </a:p>
        </p:txBody>
      </p:sp>
      <p:sp>
        <p:nvSpPr>
          <p:cNvPr id="3" name="Tartalom">
            <a:extLst>
              <a:ext uri="{FF2B5EF4-FFF2-40B4-BE49-F238E27FC236}">
                <a16:creationId xmlns:a16="http://schemas.microsoft.com/office/drawing/2014/main" id="{246E1AF7-8FA9-4C32-A209-B04E6EC9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388" y="3753888"/>
            <a:ext cx="2232000" cy="360000"/>
          </a:xfrm>
        </p:spPr>
        <p:txBody>
          <a:bodyPr/>
          <a:lstStyle/>
          <a:p>
            <a:pPr algn="ctr"/>
            <a:r>
              <a:rPr lang="hu-HU" dirty="0"/>
              <a:t>Tartalom</a:t>
            </a:r>
          </a:p>
        </p:txBody>
      </p:sp>
      <p:sp>
        <p:nvSpPr>
          <p:cNvPr id="4" name="Módszertan felsorolás">
            <a:extLst>
              <a:ext uri="{FF2B5EF4-FFF2-40B4-BE49-F238E27FC236}">
                <a16:creationId xmlns:a16="http://schemas.microsoft.com/office/drawing/2014/main" id="{56A66C07-CA83-4CE2-9BAA-D01759D38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757" y="4113889"/>
            <a:ext cx="2340000" cy="2258366"/>
          </a:xfrm>
        </p:spPr>
        <p:txBody>
          <a:bodyPr/>
          <a:lstStyle/>
          <a:p>
            <a:r>
              <a:rPr lang="hu-HU" dirty="0"/>
              <a:t>Szakdidaktika</a:t>
            </a:r>
          </a:p>
          <a:p>
            <a:r>
              <a:rPr lang="hu-HU" dirty="0"/>
              <a:t>Szakmetodika</a:t>
            </a:r>
          </a:p>
          <a:p>
            <a:r>
              <a:rPr lang="hu-HU" dirty="0"/>
              <a:t>Pedagógia</a:t>
            </a:r>
          </a:p>
          <a:p>
            <a:pPr lvl="1"/>
            <a:r>
              <a:rPr lang="hu-HU" dirty="0"/>
              <a:t>Didaktika</a:t>
            </a:r>
          </a:p>
          <a:p>
            <a:pPr lvl="1"/>
            <a:r>
              <a:rPr lang="hu-HU" dirty="0"/>
              <a:t>Metodika</a:t>
            </a:r>
          </a:p>
          <a:p>
            <a:pPr lvl="1"/>
            <a:r>
              <a:rPr lang="hu-HU" dirty="0"/>
              <a:t>Filozófia</a:t>
            </a:r>
          </a:p>
          <a:p>
            <a:endParaRPr lang="hu-HU" dirty="0"/>
          </a:p>
        </p:txBody>
      </p:sp>
      <p:sp>
        <p:nvSpPr>
          <p:cNvPr id="6" name="Tan">
            <a:extLst>
              <a:ext uri="{FF2B5EF4-FFF2-40B4-BE49-F238E27FC236}">
                <a16:creationId xmlns:a16="http://schemas.microsoft.com/office/drawing/2014/main" id="{DDA769FB-CA06-4434-BE84-A3288ADC2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0531" y="2591887"/>
            <a:ext cx="2268000" cy="2617810"/>
          </a:xfrm>
          <a:ln>
            <a:noFill/>
          </a:ln>
        </p:spPr>
        <p:txBody>
          <a:bodyPr/>
          <a:lstStyle/>
          <a:p>
            <a:r>
              <a:rPr lang="hu-HU" dirty="0"/>
              <a:t>Tananyag</a:t>
            </a:r>
          </a:p>
          <a:p>
            <a:r>
              <a:rPr lang="hu-HU" dirty="0"/>
              <a:t>Tanterv</a:t>
            </a:r>
          </a:p>
          <a:p>
            <a:r>
              <a:rPr lang="hu-HU" dirty="0"/>
              <a:t>Tantárgy, projekt</a:t>
            </a:r>
          </a:p>
          <a:p>
            <a:r>
              <a:rPr lang="hu-HU" dirty="0"/>
              <a:t>Tanítás</a:t>
            </a:r>
          </a:p>
          <a:p>
            <a:r>
              <a:rPr lang="hu-HU" dirty="0"/>
              <a:t>Tanulás</a:t>
            </a:r>
          </a:p>
          <a:p>
            <a:endParaRPr lang="hu-HU" dirty="0"/>
          </a:p>
        </p:txBody>
      </p:sp>
      <p:sp>
        <p:nvSpPr>
          <p:cNvPr id="7" name="Oktatás">
            <a:extLst>
              <a:ext uri="{FF2B5EF4-FFF2-40B4-BE49-F238E27FC236}">
                <a16:creationId xmlns:a16="http://schemas.microsoft.com/office/drawing/2014/main" id="{0A41B707-F71D-464D-8190-DB0D80B4B348}"/>
              </a:ext>
            </a:extLst>
          </p:cNvPr>
          <p:cNvSpPr txBox="1">
            <a:spLocks/>
          </p:cNvSpPr>
          <p:nvPr/>
        </p:nvSpPr>
        <p:spPr bwMode="auto">
          <a:xfrm>
            <a:off x="5569757" y="284163"/>
            <a:ext cx="33480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/>
              <a:t>Oktatás</a:t>
            </a:r>
          </a:p>
        </p:txBody>
      </p:sp>
      <p:sp>
        <p:nvSpPr>
          <p:cNvPr id="10" name="Módszer">
            <a:extLst>
              <a:ext uri="{FF2B5EF4-FFF2-40B4-BE49-F238E27FC236}">
                <a16:creationId xmlns:a16="http://schemas.microsoft.com/office/drawing/2014/main" id="{E9CF41D3-C155-4974-B52A-E5B22429BBF3}"/>
              </a:ext>
            </a:extLst>
          </p:cNvPr>
          <p:cNvSpPr txBox="1">
            <a:spLocks/>
          </p:cNvSpPr>
          <p:nvPr/>
        </p:nvSpPr>
        <p:spPr bwMode="auto">
          <a:xfrm>
            <a:off x="6127757" y="3753889"/>
            <a:ext cx="2232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/>
              <a:t>Módszer</a:t>
            </a:r>
          </a:p>
        </p:txBody>
      </p:sp>
      <p:sp>
        <p:nvSpPr>
          <p:cNvPr id="11" name="Tartalomfelsorolás">
            <a:extLst>
              <a:ext uri="{FF2B5EF4-FFF2-40B4-BE49-F238E27FC236}">
                <a16:creationId xmlns:a16="http://schemas.microsoft.com/office/drawing/2014/main" id="{2EB1D03C-3FCC-41FF-BF20-DE462FEFE72E}"/>
              </a:ext>
            </a:extLst>
          </p:cNvPr>
          <p:cNvSpPr txBox="1">
            <a:spLocks/>
          </p:cNvSpPr>
          <p:nvPr/>
        </p:nvSpPr>
        <p:spPr bwMode="auto">
          <a:xfrm>
            <a:off x="1972388" y="4119696"/>
            <a:ext cx="2340000" cy="225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Programozás</a:t>
            </a:r>
          </a:p>
          <a:p>
            <a:r>
              <a:rPr lang="hu-HU" dirty="0"/>
              <a:t>Alkalmazás</a:t>
            </a:r>
          </a:p>
          <a:p>
            <a:r>
              <a:rPr lang="hu-HU" dirty="0"/>
              <a:t>IKT</a:t>
            </a:r>
          </a:p>
          <a:p>
            <a:r>
              <a:rPr lang="hu-HU" dirty="0"/>
              <a:t>Eszközismeret</a:t>
            </a:r>
          </a:p>
          <a:p>
            <a:r>
              <a:rPr lang="hu-HU" dirty="0"/>
              <a:t>…</a:t>
            </a:r>
          </a:p>
          <a:p>
            <a:endParaRPr lang="hu-HU" dirty="0"/>
          </a:p>
        </p:txBody>
      </p:sp>
      <p:sp>
        <p:nvSpPr>
          <p:cNvPr id="13" name="Infirmatikaoktatás">
            <a:extLst>
              <a:ext uri="{FF2B5EF4-FFF2-40B4-BE49-F238E27FC236}">
                <a16:creationId xmlns:a16="http://schemas.microsoft.com/office/drawing/2014/main" id="{A68CDB70-464E-4D58-9A13-38784F08E7A3}"/>
              </a:ext>
            </a:extLst>
          </p:cNvPr>
          <p:cNvSpPr txBox="1">
            <a:spLocks/>
          </p:cNvSpPr>
          <p:nvPr/>
        </p:nvSpPr>
        <p:spPr bwMode="auto">
          <a:xfrm>
            <a:off x="1685512" y="1284516"/>
            <a:ext cx="7230739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cap="all" dirty="0"/>
              <a:t>informatika​Oktatás</a:t>
            </a:r>
          </a:p>
        </p:txBody>
      </p:sp>
      <p:sp>
        <p:nvSpPr>
          <p:cNvPr id="12" name="Módszer">
            <a:extLst>
              <a:ext uri="{FF2B5EF4-FFF2-40B4-BE49-F238E27FC236}">
                <a16:creationId xmlns:a16="http://schemas.microsoft.com/office/drawing/2014/main" id="{E943619E-BB99-4510-AA75-1B895FE93339}"/>
              </a:ext>
            </a:extLst>
          </p:cNvPr>
          <p:cNvSpPr txBox="1">
            <a:spLocks/>
          </p:cNvSpPr>
          <p:nvPr/>
        </p:nvSpPr>
        <p:spPr bwMode="auto">
          <a:xfrm>
            <a:off x="2763245" y="1939859"/>
            <a:ext cx="5062572" cy="6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/>
              <a:t>Közoktatás és egyetemi belépő szint</a:t>
            </a:r>
          </a:p>
        </p:txBody>
      </p:sp>
      <p:sp>
        <p:nvSpPr>
          <p:cNvPr id="5" name="Bal oldali kapcsos zárójel 4">
            <a:extLst>
              <a:ext uri="{FF2B5EF4-FFF2-40B4-BE49-F238E27FC236}">
                <a16:creationId xmlns:a16="http://schemas.microsoft.com/office/drawing/2014/main" id="{74A4D859-6AE3-48E1-B26B-31FCC130C8BD}"/>
              </a:ext>
            </a:extLst>
          </p:cNvPr>
          <p:cNvSpPr/>
          <p:nvPr/>
        </p:nvSpPr>
        <p:spPr>
          <a:xfrm>
            <a:off x="3799003" y="2580659"/>
            <a:ext cx="540000" cy="2617810"/>
          </a:xfrm>
          <a:prstGeom prst="leftBrace">
            <a:avLst/>
          </a:prstGeom>
          <a:ln>
            <a:solidFill>
              <a:srgbClr val="8A27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 oldali kapcsos zárójel 13">
            <a:extLst>
              <a:ext uri="{FF2B5EF4-FFF2-40B4-BE49-F238E27FC236}">
                <a16:creationId xmlns:a16="http://schemas.microsoft.com/office/drawing/2014/main" id="{EC33C049-E0A7-4314-BB3D-A9A70A86A61A}"/>
              </a:ext>
            </a:extLst>
          </p:cNvPr>
          <p:cNvSpPr/>
          <p:nvPr/>
        </p:nvSpPr>
        <p:spPr>
          <a:xfrm>
            <a:off x="5859946" y="2580659"/>
            <a:ext cx="540000" cy="2629038"/>
          </a:xfrm>
          <a:prstGeom prst="rightBrace">
            <a:avLst/>
          </a:prstGeom>
          <a:ln>
            <a:solidFill>
              <a:srgbClr val="8A27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34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/>
      <p:bldP spid="6" grpId="0" uiExpand="1" build="p"/>
      <p:bldP spid="10" grpId="0"/>
      <p:bldP spid="11" grpId="0"/>
      <p:bldP spid="12" grpId="0"/>
      <p:bldP spid="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AE51BF-2310-45E2-BA21-3941BB61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Kutatási célok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6DF14A-FD22-4D77-B0F2-E6F8448DD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Problémák feltérképezése</a:t>
            </a:r>
          </a:p>
          <a:p>
            <a:pPr lvl="1"/>
            <a:r>
              <a:rPr lang="hu-HU" dirty="0"/>
              <a:t>Detektálás</a:t>
            </a:r>
          </a:p>
          <a:p>
            <a:pPr lvl="1"/>
            <a:r>
              <a:rPr lang="hu-HU" dirty="0"/>
              <a:t>Elemzés</a:t>
            </a:r>
          </a:p>
          <a:p>
            <a:pPr lvl="1"/>
            <a:r>
              <a:rPr lang="hu-HU" dirty="0"/>
              <a:t>Szintézis</a:t>
            </a:r>
          </a:p>
          <a:p>
            <a:r>
              <a:rPr lang="hu-HU" dirty="0"/>
              <a:t>Válaszok és megoldások</a:t>
            </a:r>
          </a:p>
          <a:p>
            <a:pPr lvl="1"/>
            <a:r>
              <a:rPr lang="hu-HU" dirty="0"/>
              <a:t>Definiálás</a:t>
            </a:r>
          </a:p>
          <a:p>
            <a:pPr lvl="1"/>
            <a:r>
              <a:rPr lang="hu-HU" dirty="0"/>
              <a:t>Komplex</a:t>
            </a:r>
          </a:p>
          <a:p>
            <a:pPr lvl="1"/>
            <a:r>
              <a:rPr lang="hu-HU" dirty="0"/>
              <a:t>Ellentmondásmentes</a:t>
            </a:r>
          </a:p>
          <a:p>
            <a:pPr lvl="1"/>
            <a:r>
              <a:rPr lang="hu-HU" dirty="0"/>
              <a:t>Alkalmazható (működik)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0A4EFB-861F-49ED-8B15-9FD13453205F}"/>
              </a:ext>
            </a:extLst>
          </p:cNvPr>
          <p:cNvSpPr txBox="1">
            <a:spLocks/>
          </p:cNvSpPr>
          <p:nvPr/>
        </p:nvSpPr>
        <p:spPr>
          <a:xfrm>
            <a:off x="325676" y="6519896"/>
            <a:ext cx="90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1" kern="1200" smtClean="0">
                <a:solidFill>
                  <a:srgbClr val="052A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DF0B35-37B2-4238-B7C8-922A578F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Tudományos 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3A6E9B-D1A0-4570-9C0E-3AA360429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Tudományos cikkek, konferencia előadások</a:t>
            </a:r>
          </a:p>
          <a:p>
            <a:r>
              <a:rPr lang="hu-HU" dirty="0"/>
              <a:t>Oktatásirányítás dokumentumai</a:t>
            </a:r>
          </a:p>
          <a:p>
            <a:r>
              <a:rPr lang="hu-HU" dirty="0"/>
              <a:t>Oktatásirányítás szakértői anyagai</a:t>
            </a:r>
          </a:p>
          <a:p>
            <a:r>
              <a:rPr lang="hu-HU" dirty="0"/>
              <a:t>Szakmai szervezetek anyagai</a:t>
            </a:r>
          </a:p>
          <a:p>
            <a:r>
              <a:rPr lang="hu-HU" dirty="0"/>
              <a:t>EU-s és globális együttműködések szakmai anyagai</a:t>
            </a:r>
          </a:p>
          <a:p>
            <a:r>
              <a:rPr lang="hu-HU" dirty="0"/>
              <a:t>Szakmai csevegések</a:t>
            </a:r>
          </a:p>
          <a:p>
            <a:r>
              <a:rPr lang="hu-HU" dirty="0"/>
              <a:t>Prominens vélemények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A321A3-1C05-49E6-8EFC-850475F6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070099-AF7F-4743-A759-522BAA9C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1DE479-10EB-4BA8-B889-B2AB38022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Nemzetközi gyakorlat</a:t>
            </a:r>
          </a:p>
          <a:p>
            <a:pPr lvl="1"/>
            <a:r>
              <a:rPr lang="hu-HU" dirty="0"/>
              <a:t>Távoktatásban részvétel (kipróbálás)</a:t>
            </a:r>
          </a:p>
          <a:p>
            <a:pPr lvl="1"/>
            <a:r>
              <a:rPr lang="hu-HU" dirty="0"/>
              <a:t>„Testvériskolák” gyakorlata, közös projektek</a:t>
            </a:r>
          </a:p>
          <a:p>
            <a:pPr lvl="1"/>
            <a:r>
              <a:rPr lang="hu-HU" dirty="0"/>
              <a:t>Szakmai tudásmegosztó események</a:t>
            </a:r>
          </a:p>
          <a:p>
            <a:pPr lvl="2"/>
            <a:r>
              <a:rPr lang="hu-HU" dirty="0"/>
              <a:t>BETT Show (London)</a:t>
            </a:r>
          </a:p>
          <a:p>
            <a:pPr lvl="2"/>
            <a:r>
              <a:rPr lang="hu-HU" dirty="0" err="1"/>
              <a:t>InfoEra</a:t>
            </a:r>
            <a:r>
              <a:rPr lang="hu-HU" dirty="0"/>
              <a:t>, Multimédia az oktatásban</a:t>
            </a:r>
          </a:p>
          <a:p>
            <a:r>
              <a:rPr lang="hu-HU" dirty="0"/>
              <a:t>Dokumentumok</a:t>
            </a:r>
          </a:p>
          <a:p>
            <a:pPr lvl="1"/>
            <a:r>
              <a:rPr lang="hu-HU" dirty="0"/>
              <a:t>Tankönyvek, feladatgyűjtemények</a:t>
            </a:r>
          </a:p>
          <a:p>
            <a:pPr lvl="1"/>
            <a:r>
              <a:rPr lang="hu-HU" dirty="0"/>
              <a:t>Online források (ahonnan a diák tanul)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AE9B33-A4E2-43E2-BD54-D066E020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4D156E-52B9-4FF6-877C-841D7B69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Mintavételezés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77BD28-0016-4683-8CC6-FC3F33E0E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Diákok, hallgatók munkái</a:t>
            </a:r>
          </a:p>
          <a:p>
            <a:pPr lvl="1"/>
            <a:r>
              <a:rPr lang="hu-HU" dirty="0"/>
              <a:t>Évfolyam és csoportos mérések, dolgozatok</a:t>
            </a:r>
          </a:p>
          <a:p>
            <a:pPr lvl="1"/>
            <a:r>
              <a:rPr lang="hu-HU" dirty="0"/>
              <a:t>Egyéni tanulási folyamatok</a:t>
            </a:r>
          </a:p>
          <a:p>
            <a:pPr lvl="1"/>
            <a:r>
              <a:rPr lang="hu-HU" dirty="0"/>
              <a:t>Önértékelés (egyéni és évfolyam) kérdőív</a:t>
            </a:r>
          </a:p>
          <a:p>
            <a:pPr lvl="1"/>
            <a:r>
              <a:rPr lang="hu-HU" dirty="0"/>
              <a:t>∀ valós folyamatban, nincs célzott teszt</a:t>
            </a:r>
          </a:p>
          <a:p>
            <a:r>
              <a:rPr lang="hu-HU" dirty="0"/>
              <a:t>Tanárok, oktatók munkája, véleménye</a:t>
            </a:r>
          </a:p>
          <a:p>
            <a:pPr lvl="1"/>
            <a:r>
              <a:rPr lang="hu-HU" dirty="0"/>
              <a:t>Óralátogatások</a:t>
            </a:r>
          </a:p>
          <a:p>
            <a:pPr lvl="1"/>
            <a:r>
              <a:rPr lang="hu-HU" dirty="0"/>
              <a:t>Munkaközösségi levelezés/beszélgetések</a:t>
            </a:r>
          </a:p>
          <a:p>
            <a:pPr lvl="1"/>
            <a:r>
              <a:rPr lang="hu-HU" dirty="0"/>
              <a:t>Önkéntesen feladatmegoldás</a:t>
            </a:r>
          </a:p>
          <a:p>
            <a:pPr lvl="1"/>
            <a:r>
              <a:rPr lang="hu-HU" dirty="0"/>
              <a:t>Reflexiók és reakciók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D9C00DD-F629-4284-B503-B009CDA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4FFA76-5026-4BBF-BC9D-EC41C60C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 leírása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F53699-FA87-4040-9DCF-3E9047EA8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disszertáció</a:t>
            </a:r>
          </a:p>
          <a:p>
            <a:pPr lvl="1"/>
            <a:r>
              <a:rPr lang="hu-HU" dirty="0"/>
              <a:t>Meghatározások (definíciók)</a:t>
            </a:r>
          </a:p>
          <a:p>
            <a:pPr lvl="1"/>
            <a:r>
              <a:rPr lang="hu-HU" dirty="0"/>
              <a:t>Elemzések összefoglalói</a:t>
            </a:r>
          </a:p>
          <a:p>
            <a:pPr lvl="1"/>
            <a:r>
              <a:rPr lang="hu-HU" dirty="0"/>
              <a:t>Következtetések, eredmények</a:t>
            </a:r>
          </a:p>
          <a:p>
            <a:pPr lvl="1"/>
            <a:r>
              <a:rPr lang="hu-HU" dirty="0"/>
              <a:t>Minta alkalmazás</a:t>
            </a:r>
          </a:p>
          <a:p>
            <a:r>
              <a:rPr lang="hu-HU" dirty="0"/>
              <a:t>Melléklet („forráskód”)</a:t>
            </a:r>
          </a:p>
          <a:p>
            <a:pPr lvl="1"/>
            <a:r>
              <a:rPr lang="hu-HU" dirty="0"/>
              <a:t>Elemzések</a:t>
            </a:r>
          </a:p>
          <a:p>
            <a:pPr lvl="1"/>
            <a:r>
              <a:rPr lang="hu-HU" dirty="0"/>
              <a:t>Esettanulmányok</a:t>
            </a:r>
          </a:p>
          <a:p>
            <a:pPr lvl="1"/>
            <a:r>
              <a:rPr lang="hu-HU" dirty="0"/>
              <a:t>Példák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FA77F4-74D2-41E6-95B5-A6E131F6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hu-HU" dirty="0"/>
              <a:t>2022.09.30.</a:t>
            </a:r>
            <a:endParaRPr lang="en-US" dirty="0"/>
          </a:p>
        </p:txBody>
      </p:sp>
      <p:sp>
        <p:nvSpPr>
          <p:cNvPr id="6" name="Gondolatbuborék: felhő 5">
            <a:extLst>
              <a:ext uri="{FF2B5EF4-FFF2-40B4-BE49-F238E27FC236}">
                <a16:creationId xmlns:a16="http://schemas.microsoft.com/office/drawing/2014/main" id="{7307E749-A1CB-772D-4EEA-F680D687E96C}"/>
              </a:ext>
            </a:extLst>
          </p:cNvPr>
          <p:cNvSpPr/>
          <p:nvPr/>
        </p:nvSpPr>
        <p:spPr>
          <a:xfrm rot="19971793">
            <a:off x="4741554" y="3921707"/>
            <a:ext cx="4351259" cy="2044201"/>
          </a:xfrm>
          <a:prstGeom prst="cloudCallout">
            <a:avLst>
              <a:gd name="adj1" fmla="val 52998"/>
              <a:gd name="adj2" fmla="val -17792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C00000"/>
                </a:solidFill>
              </a:rPr>
              <a:t>informatikaoktatás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≠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informatika</a:t>
            </a:r>
          </a:p>
        </p:txBody>
      </p:sp>
    </p:spTree>
    <p:extLst>
      <p:ext uri="{BB962C8B-B14F-4D97-AF65-F5344CB8AC3E}">
        <p14:creationId xmlns:p14="http://schemas.microsoft.com/office/powerpoint/2010/main" val="42914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5885</TotalTime>
  <Words>1236</Words>
  <Application>Microsoft Office PowerPoint</Application>
  <PresentationFormat>Diavetítés a képernyőre (4:3 oldalarány)</PresentationFormat>
  <Paragraphs>358</Paragraphs>
  <Slides>38</Slides>
  <Notes>1</Notes>
  <HiddenSlides>7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5" baseType="lpstr">
      <vt:lpstr>Arial</vt:lpstr>
      <vt:lpstr>Calibri</vt:lpstr>
      <vt:lpstr>Garamond</vt:lpstr>
      <vt:lpstr>Gill Sans MT Pro Bold</vt:lpstr>
      <vt:lpstr>Times New Roman</vt:lpstr>
      <vt:lpstr>Wingdings</vt:lpstr>
      <vt:lpstr>8_Office Theme</vt:lpstr>
      <vt:lpstr>Az informatika (programozás) oktatásának módszertani kérdései</vt:lpstr>
      <vt:lpstr>PowerPoint-bemutató</vt:lpstr>
      <vt:lpstr>Informatika</vt:lpstr>
      <vt:lpstr>Informatika</vt:lpstr>
      <vt:lpstr>Kutatási célok</vt:lpstr>
      <vt:lpstr>Tudományos források</vt:lpstr>
      <vt:lpstr>Felhasznált források</vt:lpstr>
      <vt:lpstr>Mintavételezés</vt:lpstr>
      <vt:lpstr>Eredmény leírása</vt:lpstr>
      <vt:lpstr>Tézisek</vt:lpstr>
      <vt:lpstr>1. Tézis (Informatika)</vt:lpstr>
      <vt:lpstr>Tudományterület</vt:lpstr>
      <vt:lpstr>Az Informatika 1 tudomány?</vt:lpstr>
      <vt:lpstr>Az informatika</vt:lpstr>
      <vt:lpstr>Az informatika</vt:lpstr>
      <vt:lpstr>Az informatika</vt:lpstr>
      <vt:lpstr>2. Tézis (Oktatás)</vt:lpstr>
      <vt:lpstr>Elemzések</vt:lpstr>
      <vt:lpstr>Alkalmazás → Programozás</vt:lpstr>
      <vt:lpstr>Programozás → Alkalmazás</vt:lpstr>
      <vt:lpstr>3. Tézis (Pedagógia)</vt:lpstr>
      <vt:lpstr>LAU</vt:lpstr>
      <vt:lpstr>LAU elméleti alapja</vt:lpstr>
      <vt:lpstr>PowerPoint-bemutató</vt:lpstr>
      <vt:lpstr>PowerPoint-bemutató</vt:lpstr>
      <vt:lpstr>PowerPoint-bemutató</vt:lpstr>
      <vt:lpstr>2. Mérés-értékelés elemzése</vt:lpstr>
      <vt:lpstr>PowerPoint-bemutató</vt:lpstr>
      <vt:lpstr>4. Tézis (Tanítás) előtt</vt:lpstr>
      <vt:lpstr>A tanítás elméleti alapjai</vt:lpstr>
      <vt:lpstr>Jót, s jól…</vt:lpstr>
      <vt:lpstr>4. Tézis (Tanítás)</vt:lpstr>
      <vt:lpstr>A hallgató motivált, de</vt:lpstr>
      <vt:lpstr>Diák motivációi</vt:lpstr>
      <vt:lpstr>Problémamegoldás</vt:lpstr>
      <vt:lpstr>Motivációs állapotok</vt:lpstr>
      <vt:lpstr>Tanítási eredmények</vt:lpstr>
      <vt:lpstr>Utóhang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Szalayné Tahy Zsuzsa</dc:creator>
  <cp:lastModifiedBy>Szalayné Tahy Zsuzsanna</cp:lastModifiedBy>
  <cp:revision>152</cp:revision>
  <cp:lastPrinted>2017-01-29T18:50:38Z</cp:lastPrinted>
  <dcterms:created xsi:type="dcterms:W3CDTF">2017-01-02T23:01:49Z</dcterms:created>
  <dcterms:modified xsi:type="dcterms:W3CDTF">2022-12-30T19:50:58Z</dcterms:modified>
</cp:coreProperties>
</file>