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74" r:id="rId2"/>
    <p:sldId id="275" r:id="rId3"/>
    <p:sldId id="297" r:id="rId4"/>
    <p:sldId id="304" r:id="rId5"/>
    <p:sldId id="300" r:id="rId6"/>
    <p:sldId id="299" r:id="rId7"/>
    <p:sldId id="301" r:id="rId8"/>
    <p:sldId id="306" r:id="rId9"/>
    <p:sldId id="303" r:id="rId10"/>
    <p:sldId id="307" r:id="rId11"/>
    <p:sldId id="302" r:id="rId12"/>
    <p:sldId id="308" r:id="rId13"/>
    <p:sldId id="309" r:id="rId14"/>
    <p:sldId id="311" r:id="rId15"/>
    <p:sldId id="314" r:id="rId16"/>
    <p:sldId id="310" r:id="rId17"/>
    <p:sldId id="312" r:id="rId18"/>
    <p:sldId id="313" r:id="rId19"/>
    <p:sldId id="305" r:id="rId2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2734"/>
    <a:srgbClr val="EDB21B"/>
    <a:srgbClr val="278A34"/>
    <a:srgbClr val="A8AFB2"/>
    <a:srgbClr val="C1C6C8"/>
    <a:srgbClr val="154B1D"/>
    <a:srgbClr val="C8F0CE"/>
    <a:srgbClr val="EBF9ED"/>
    <a:srgbClr val="022A4B"/>
    <a:srgbClr val="F0E8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82" autoAdjust="0"/>
    <p:restoredTop sz="94631" autoAdjust="0"/>
  </p:normalViewPr>
  <p:slideViewPr>
    <p:cSldViewPr snapToGrid="0" snapToObjects="1">
      <p:cViewPr varScale="1">
        <p:scale>
          <a:sx n="72" d="100"/>
          <a:sy n="72" d="100"/>
        </p:scale>
        <p:origin x="882"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BB8234-8C70-4E0D-8CE7-AC779BD21237}" type="datetimeFigureOut">
              <a:rPr lang="hu-HU" smtClean="0"/>
              <a:t>2016.11.28.</a:t>
            </a:fld>
            <a:endParaRPr lang="hu-HU"/>
          </a:p>
        </p:txBody>
      </p:sp>
      <p:sp>
        <p:nvSpPr>
          <p:cNvPr id="4" name="Diakép hely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342C8-21BB-4588-9C39-A7CEF9020470}" type="slidenum">
              <a:rPr lang="hu-HU" smtClean="0"/>
              <a:t>‹#›</a:t>
            </a:fld>
            <a:endParaRPr lang="hu-HU"/>
          </a:p>
        </p:txBody>
      </p:sp>
    </p:spTree>
    <p:extLst>
      <p:ext uri="{BB962C8B-B14F-4D97-AF65-F5344CB8AC3E}">
        <p14:creationId xmlns:p14="http://schemas.microsoft.com/office/powerpoint/2010/main" val="1399289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a:p>
        </p:txBody>
      </p:sp>
      <p:sp>
        <p:nvSpPr>
          <p:cNvPr id="4" name="Dia számának helye 3"/>
          <p:cNvSpPr>
            <a:spLocks noGrp="1"/>
          </p:cNvSpPr>
          <p:nvPr>
            <p:ph type="sldNum" sz="quarter" idx="10"/>
          </p:nvPr>
        </p:nvSpPr>
        <p:spPr/>
        <p:txBody>
          <a:bodyPr/>
          <a:lstStyle/>
          <a:p>
            <a:fld id="{A02342C8-21BB-4588-9C39-A7CEF9020470}" type="slidenum">
              <a:rPr lang="hu-HU" smtClean="0"/>
              <a:t>1</a:t>
            </a:fld>
            <a:endParaRPr lang="hu-HU"/>
          </a:p>
        </p:txBody>
      </p:sp>
    </p:spTree>
    <p:extLst>
      <p:ext uri="{BB962C8B-B14F-4D97-AF65-F5344CB8AC3E}">
        <p14:creationId xmlns:p14="http://schemas.microsoft.com/office/powerpoint/2010/main" val="4155727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10000" y="2130425"/>
            <a:ext cx="6912000" cy="1470025"/>
          </a:xfrm>
        </p:spPr>
        <p:txBody>
          <a:bodyPr/>
          <a:lstStyle/>
          <a:p>
            <a:r>
              <a:rPr lang="en-US" noProof="0" dirty="0" smtClean="0"/>
              <a:t>Click to edit Master title style</a:t>
            </a:r>
            <a:endParaRPr lang="en-US" noProof="0" dirty="0"/>
          </a:p>
        </p:txBody>
      </p:sp>
      <p:sp>
        <p:nvSpPr>
          <p:cNvPr id="3" name="Subtitle 2"/>
          <p:cNvSpPr>
            <a:spLocks noGrp="1"/>
          </p:cNvSpPr>
          <p:nvPr>
            <p:ph type="subTitle" idx="1"/>
          </p:nvPr>
        </p:nvSpPr>
        <p:spPr>
          <a:xfrm>
            <a:off x="1695624" y="3886200"/>
            <a:ext cx="3240000" cy="17526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dirty="0" smtClean="0"/>
              <a:t>Click to edit Master subtitle style</a:t>
            </a:r>
            <a:endParaRPr lang="en-US" noProof="0" dirty="0"/>
          </a:p>
        </p:txBody>
      </p:sp>
      <p:sp>
        <p:nvSpPr>
          <p:cNvPr id="4" name="Date Placeholder 3"/>
          <p:cNvSpPr>
            <a:spLocks noGrp="1"/>
          </p:cNvSpPr>
          <p:nvPr>
            <p:ph type="dt" sz="half" idx="10"/>
          </p:nvPr>
        </p:nvSpPr>
        <p:spPr/>
        <p:txBody>
          <a:bodyPr/>
          <a:lstStyle>
            <a:lvl1pPr>
              <a:defRPr/>
            </a:lvl1pPr>
          </a:lstStyle>
          <a:p>
            <a:pPr>
              <a:defRPr/>
            </a:pPr>
            <a:fld id="{70290AFC-7DBB-4151-844D-3E44521BEDAC}" type="datetime1">
              <a:rPr lang="en-US" smtClean="0"/>
              <a:t>11/28/2016</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hu-HU" dirty="0" err="1" smtClean="0"/>
              <a:t>InfoEra</a:t>
            </a:r>
            <a:r>
              <a:rPr lang="en-US" dirty="0" smtClean="0"/>
              <a:t> 2016</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E198A9A-D58F-4465-854F-6C40A3AA87CD}" type="slidenum">
              <a:rPr lang="en-US"/>
              <a:pPr>
                <a:defRPr/>
              </a:pPr>
              <a:t>‹#›</a:t>
            </a:fld>
            <a:endParaRPr lang="en-US"/>
          </a:p>
        </p:txBody>
      </p:sp>
      <p:sp>
        <p:nvSpPr>
          <p:cNvPr id="14" name="Second SubTitle"/>
          <p:cNvSpPr>
            <a:spLocks noGrp="1"/>
          </p:cNvSpPr>
          <p:nvPr>
            <p:ph type="body" sz="quarter" idx="13"/>
          </p:nvPr>
        </p:nvSpPr>
        <p:spPr>
          <a:xfrm>
            <a:off x="5381912" y="3886200"/>
            <a:ext cx="3240088" cy="1752600"/>
          </a:xfrm>
        </p:spPr>
        <p:txBody>
          <a:bodyPr/>
          <a:lstStyle>
            <a:lvl1pPr marL="0" indent="0" algn="ctr" defTabSz="457200" rtl="0" fontAlgn="base">
              <a:spcBef>
                <a:spcPct val="20000"/>
              </a:spcBef>
              <a:spcAft>
                <a:spcPct val="0"/>
              </a:spcAft>
              <a:buFont typeface="Arial" charset="0"/>
              <a:buNone/>
              <a:defRPr lang="hu-HU" sz="2400" kern="1200" dirty="0" smtClean="0">
                <a:solidFill>
                  <a:schemeClr val="tx1">
                    <a:tint val="75000"/>
                  </a:schemeClr>
                </a:solidFill>
                <a:latin typeface="Garamond" panose="02020404030301010803" pitchFamily="18" charset="0"/>
                <a:ea typeface="+mn-ea"/>
                <a:cs typeface="+mn-cs"/>
              </a:defRPr>
            </a:lvl1pPr>
            <a:lvl2pPr marL="0" indent="0" algn="ctr" defTabSz="457200" rtl="0" fontAlgn="base">
              <a:spcBef>
                <a:spcPct val="20000"/>
              </a:spcBef>
              <a:spcAft>
                <a:spcPct val="0"/>
              </a:spcAft>
              <a:buFont typeface="Arial" charset="0"/>
              <a:buNone/>
              <a:defRPr lang="hu-HU" sz="3200" kern="1200" dirty="0" smtClean="0">
                <a:solidFill>
                  <a:schemeClr val="tx1">
                    <a:tint val="75000"/>
                  </a:schemeClr>
                </a:solidFill>
                <a:latin typeface="Garamond" panose="02020404030301010803" pitchFamily="18" charset="0"/>
                <a:ea typeface="+mn-ea"/>
                <a:cs typeface="+mn-cs"/>
              </a:defRPr>
            </a:lvl2pPr>
            <a:lvl3pPr marL="0" indent="0" algn="ctr" defTabSz="457200" rtl="0" fontAlgn="base">
              <a:spcBef>
                <a:spcPct val="20000"/>
              </a:spcBef>
              <a:spcAft>
                <a:spcPct val="0"/>
              </a:spcAft>
              <a:buFont typeface="Arial" charset="0"/>
              <a:buNone/>
              <a:defRPr lang="hu-HU" sz="3200" kern="1200" dirty="0" smtClean="0">
                <a:solidFill>
                  <a:schemeClr val="tx1">
                    <a:tint val="75000"/>
                  </a:schemeClr>
                </a:solidFill>
                <a:latin typeface="Garamond" panose="02020404030301010803" pitchFamily="18" charset="0"/>
                <a:ea typeface="+mn-ea"/>
                <a:cs typeface="+mn-cs"/>
              </a:defRPr>
            </a:lvl3pPr>
            <a:lvl4pPr marL="0" indent="0" algn="ctr" defTabSz="457200" rtl="0" fontAlgn="base">
              <a:spcBef>
                <a:spcPct val="20000"/>
              </a:spcBef>
              <a:spcAft>
                <a:spcPct val="0"/>
              </a:spcAft>
              <a:buFont typeface="Arial" charset="0"/>
              <a:buNone/>
              <a:defRPr lang="hu-HU" sz="3200" kern="1200" dirty="0" smtClean="0">
                <a:solidFill>
                  <a:schemeClr val="tx1">
                    <a:tint val="75000"/>
                  </a:schemeClr>
                </a:solidFill>
                <a:latin typeface="Garamond" panose="02020404030301010803" pitchFamily="18" charset="0"/>
                <a:ea typeface="+mn-ea"/>
                <a:cs typeface="+mn-cs"/>
              </a:defRPr>
            </a:lvl4pPr>
            <a:lvl5pPr marL="0" indent="0" algn="ctr" defTabSz="457200" rtl="0" fontAlgn="base">
              <a:spcBef>
                <a:spcPct val="20000"/>
              </a:spcBef>
              <a:spcAft>
                <a:spcPct val="0"/>
              </a:spcAft>
              <a:buFont typeface="Arial" charset="0"/>
              <a:buNone/>
              <a:defRPr lang="hu-HU" sz="3200" kern="1200" dirty="0">
                <a:solidFill>
                  <a:schemeClr val="tx1">
                    <a:tint val="75000"/>
                  </a:schemeClr>
                </a:solidFill>
                <a:latin typeface="Garamond" panose="02020404030301010803" pitchFamily="18" charset="0"/>
                <a:ea typeface="+mn-ea"/>
                <a:cs typeface="+mn-cs"/>
              </a:defRPr>
            </a:lvl5pPr>
          </a:lstStyle>
          <a:p>
            <a:pPr lvl="0"/>
            <a:r>
              <a:rPr lang="hu-HU" dirty="0" smtClean="0"/>
              <a:t>Mintaszöveg szerkesztése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517E5AC-B1E2-4947-AA85-0326EF16A5CA}" type="datetime1">
              <a:rPr lang="en-US" smtClean="0"/>
              <a:t>11/28/2016</a:t>
            </a:fld>
            <a:endParaRPr lang="en-US"/>
          </a:p>
        </p:txBody>
      </p:sp>
      <p:sp>
        <p:nvSpPr>
          <p:cNvPr id="5"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5B2FD4A-2425-49F2-ADE8-E1D11CC3E8A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hu-H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A81FD63-1D6D-4161-9F47-F03B408C4269}" type="datetime1">
              <a:rPr lang="en-US" smtClean="0"/>
              <a:t>11/28/2016</a:t>
            </a:fld>
            <a:endParaRPr lang="en-US"/>
          </a:p>
        </p:txBody>
      </p:sp>
      <p:sp>
        <p:nvSpPr>
          <p:cNvPr id="5"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0FBD166-6F76-4388-8A38-09D908FC058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87018" y="284163"/>
            <a:ext cx="7200000" cy="1008000"/>
          </a:xfrm>
        </p:spPr>
        <p:txBody>
          <a:bodyPr/>
          <a:lstStyle/>
          <a:p>
            <a:r>
              <a:rPr lang="en-US" noProof="0" dirty="0" smtClean="0"/>
              <a:t>Click to edit Master title style</a:t>
            </a:r>
            <a:endParaRPr lang="en-US" noProof="0" dirty="0"/>
          </a:p>
        </p:txBody>
      </p:sp>
      <p:sp>
        <p:nvSpPr>
          <p:cNvPr id="3" name="Content Placeholder 2"/>
          <p:cNvSpPr>
            <a:spLocks noGrp="1"/>
          </p:cNvSpPr>
          <p:nvPr>
            <p:ph idx="1"/>
          </p:nvPr>
        </p:nvSpPr>
        <p:spPr>
          <a:xfrm>
            <a:off x="1695450" y="1402915"/>
            <a:ext cx="7200000" cy="5001559"/>
          </a:xfrm>
        </p:spPr>
        <p:txBody>
          <a:bodyPr/>
          <a:lstStyle>
            <a:lvl2pPr>
              <a:spcBef>
                <a:spcPts val="300"/>
              </a:spcBef>
              <a:defRPr/>
            </a:lvl2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4" name="Date Placeholder 3"/>
          <p:cNvSpPr>
            <a:spLocks noGrp="1"/>
          </p:cNvSpPr>
          <p:nvPr>
            <p:ph type="dt" sz="half" idx="10"/>
          </p:nvPr>
        </p:nvSpPr>
        <p:spPr/>
        <p:txBody>
          <a:bodyPr/>
          <a:lstStyle>
            <a:lvl1pPr>
              <a:defRPr/>
            </a:lvl1pPr>
          </a:lstStyle>
          <a:p>
            <a:pPr>
              <a:defRPr/>
            </a:pPr>
            <a:fld id="{8A2695AA-B71F-412F-BD84-76199718120C}" type="datetime1">
              <a:rPr lang="en-US" smtClean="0"/>
              <a:t>11/28/2016</a:t>
            </a:fld>
            <a:endParaRPr lang="en-US"/>
          </a:p>
        </p:txBody>
      </p:sp>
      <p:sp>
        <p:nvSpPr>
          <p:cNvPr id="5"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528D95B-28C8-4FC8-9A5F-9BEE327AB812}" type="slidenum">
              <a:rPr lang="en-US" smtClean="0"/>
              <a:pPr>
                <a:defRPr/>
              </a:pPr>
              <a:t>‹#›</a:t>
            </a:fld>
            <a:r>
              <a:rPr lang="hu-HU" dirty="0" smtClean="0"/>
              <a:t>/</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hu-HU" dirty="0" err="1" smtClean="0"/>
              <a:t>Click</a:t>
            </a:r>
            <a:r>
              <a:rPr lang="hu-HU" dirty="0" smtClean="0"/>
              <a:t> </a:t>
            </a:r>
            <a:r>
              <a:rPr lang="hu-HU" dirty="0" err="1" smtClean="0"/>
              <a:t>to</a:t>
            </a:r>
            <a:r>
              <a:rPr lang="hu-HU" dirty="0" smtClean="0"/>
              <a:t> </a:t>
            </a:r>
            <a:r>
              <a:rPr lang="hu-HU" dirty="0" err="1" smtClean="0"/>
              <a:t>edit</a:t>
            </a:r>
            <a:r>
              <a:rPr lang="hu-HU" dirty="0" smtClean="0"/>
              <a:t> Master </a:t>
            </a:r>
            <a:r>
              <a:rPr lang="hu-HU" dirty="0" err="1" smtClean="0"/>
              <a:t>title</a:t>
            </a:r>
            <a:r>
              <a:rPr lang="hu-HU" dirty="0" smtClean="0"/>
              <a:t> </a:t>
            </a:r>
            <a:r>
              <a:rPr lang="hu-HU" dirty="0" err="1" smtClean="0"/>
              <a:t>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u-HU" dirty="0" err="1" smtClean="0"/>
              <a:t>Click</a:t>
            </a:r>
            <a:r>
              <a:rPr lang="hu-HU" dirty="0" smtClean="0"/>
              <a:t> </a:t>
            </a:r>
            <a:r>
              <a:rPr lang="hu-HU" dirty="0" err="1" smtClean="0"/>
              <a:t>to</a:t>
            </a:r>
            <a:r>
              <a:rPr lang="hu-HU" dirty="0" smtClean="0"/>
              <a:t> </a:t>
            </a:r>
            <a:r>
              <a:rPr lang="hu-HU" dirty="0" err="1" smtClean="0"/>
              <a:t>edit</a:t>
            </a:r>
            <a:r>
              <a:rPr lang="hu-HU" dirty="0" smtClean="0"/>
              <a:t> Master text </a:t>
            </a:r>
            <a:r>
              <a:rPr lang="hu-HU" dirty="0" err="1" smtClean="0"/>
              <a:t>styles</a:t>
            </a:r>
            <a:endParaRPr lang="hu-HU" dirty="0" smtClean="0"/>
          </a:p>
        </p:txBody>
      </p:sp>
      <p:sp>
        <p:nvSpPr>
          <p:cNvPr id="4" name="Date Placeholder 3"/>
          <p:cNvSpPr>
            <a:spLocks noGrp="1"/>
          </p:cNvSpPr>
          <p:nvPr>
            <p:ph type="dt" sz="half" idx="10"/>
          </p:nvPr>
        </p:nvSpPr>
        <p:spPr/>
        <p:txBody>
          <a:bodyPr/>
          <a:lstStyle>
            <a:lvl1pPr>
              <a:defRPr/>
            </a:lvl1pPr>
          </a:lstStyle>
          <a:p>
            <a:pPr>
              <a:defRPr/>
            </a:pPr>
            <a:fld id="{6D1CC9F3-6FD0-4D7C-9C88-D9529FEF979D}" type="datetime1">
              <a:rPr lang="en-US" smtClean="0"/>
              <a:t>11/28/2016</a:t>
            </a:fld>
            <a:endParaRPr lang="en-US"/>
          </a:p>
        </p:txBody>
      </p:sp>
      <p:sp>
        <p:nvSpPr>
          <p:cNvPr id="5"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6CBE8C8-B39D-4B1A-B349-CD4920DCF6A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smtClean="0"/>
              <a:t>Click</a:t>
            </a:r>
            <a:r>
              <a:rPr lang="hu-HU" dirty="0" smtClean="0"/>
              <a:t> </a:t>
            </a:r>
            <a:r>
              <a:rPr lang="hu-HU" dirty="0" err="1" smtClean="0"/>
              <a:t>to</a:t>
            </a:r>
            <a:r>
              <a:rPr lang="hu-HU" dirty="0" smtClean="0"/>
              <a:t> </a:t>
            </a:r>
            <a:r>
              <a:rPr lang="hu-HU" dirty="0" err="1" smtClean="0"/>
              <a:t>edit</a:t>
            </a:r>
            <a:r>
              <a:rPr lang="hu-HU" dirty="0" smtClean="0"/>
              <a:t> Master </a:t>
            </a:r>
            <a:r>
              <a:rPr lang="hu-HU" dirty="0" err="1" smtClean="0"/>
              <a:t>title</a:t>
            </a:r>
            <a:r>
              <a:rPr lang="hu-HU" dirty="0" smtClean="0"/>
              <a:t> </a:t>
            </a:r>
            <a:r>
              <a:rPr lang="hu-HU" dirty="0" err="1" smtClean="0"/>
              <a:t>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F9DBBCA-7498-456F-9AC3-E84A30CF1912}" type="datetime1">
              <a:rPr lang="en-US" smtClean="0"/>
              <a:t>11/28/2016</a:t>
            </a:fld>
            <a:endParaRPr lang="en-US"/>
          </a:p>
        </p:txBody>
      </p:sp>
      <p:sp>
        <p:nvSpPr>
          <p:cNvPr id="6"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664107C-BE54-4923-B19E-B4C10EB54FC7}"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u-H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DF593F7-34D4-400C-9D36-A1C245EF3252}" type="datetime1">
              <a:rPr lang="en-US" smtClean="0"/>
              <a:t>11/28/2016</a:t>
            </a:fld>
            <a:endParaRPr lang="en-US"/>
          </a:p>
        </p:txBody>
      </p:sp>
      <p:sp>
        <p:nvSpPr>
          <p:cNvPr id="8"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CF674C07-D1C8-43E2-B196-FF09E885B13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04D2DB0-F4A5-4C44-BEE8-5C714F9767FA}" type="datetime1">
              <a:rPr lang="en-US" smtClean="0"/>
              <a:t>11/28/2016</a:t>
            </a:fld>
            <a:endParaRPr lang="en-US"/>
          </a:p>
        </p:txBody>
      </p:sp>
      <p:sp>
        <p:nvSpPr>
          <p:cNvPr id="4"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CEA73DFE-6AB9-4A57-9130-485E91EA4E25}"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ACEAD4D-35B7-4A0C-B9E3-114E1020EA7F}" type="datetime1">
              <a:rPr lang="en-US" smtClean="0"/>
              <a:t>11/28/2016</a:t>
            </a:fld>
            <a:endParaRPr lang="en-US"/>
          </a:p>
        </p:txBody>
      </p:sp>
      <p:sp>
        <p:nvSpPr>
          <p:cNvPr id="3"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3546586E-713E-48F1-BAD8-2A3BE610CA5F}"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hu-H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Click to edit Master text styles</a:t>
            </a:r>
          </a:p>
          <a:p>
            <a:pPr lvl="1"/>
            <a:r>
              <a:rPr lang="hu-HU" smtClean="0"/>
              <a:t>Second level</a:t>
            </a:r>
          </a:p>
          <a:p>
            <a:pPr lvl="2"/>
            <a:r>
              <a:rPr lang="hu-HU" smtClean="0"/>
              <a:t>Third level</a:t>
            </a:r>
          </a:p>
          <a:p>
            <a:pPr lvl="3"/>
            <a:r>
              <a:rPr lang="hu-HU" smtClean="0"/>
              <a:t>Fourth level</a:t>
            </a:r>
          </a:p>
          <a:p>
            <a:pPr lvl="4"/>
            <a:r>
              <a:rPr lang="hu-H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E7B80D3-D906-4560-8236-2AE67314496A}" type="datetime1">
              <a:rPr lang="en-US" smtClean="0"/>
              <a:t>11/28/2016</a:t>
            </a:fld>
            <a:endParaRPr lang="en-US"/>
          </a:p>
        </p:txBody>
      </p:sp>
      <p:sp>
        <p:nvSpPr>
          <p:cNvPr id="6"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CF802C7-1937-40BF-8BAA-47E1A2F8926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hu-H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11936EB-A184-4DE6-A402-952F73FD4FBB}" type="datetime1">
              <a:rPr lang="en-US" smtClean="0"/>
              <a:t>11/28/2016</a:t>
            </a:fld>
            <a:endParaRPr lang="en-US"/>
          </a:p>
        </p:txBody>
      </p:sp>
      <p:sp>
        <p:nvSpPr>
          <p:cNvPr id="6" name="Footer Placeholder 4"/>
          <p:cNvSpPr>
            <a:spLocks noGrp="1"/>
          </p:cNvSpPr>
          <p:nvPr>
            <p:ph type="ftr" sz="quarter" idx="11"/>
          </p:nvPr>
        </p:nvSpPr>
        <p:spPr/>
        <p:txBody>
          <a:bodyPr/>
          <a:lstStyle>
            <a:lvl1pPr>
              <a:defRPr/>
            </a:lvl1pPr>
          </a:lstStyle>
          <a:p>
            <a:pPr>
              <a:defRPr/>
            </a:pPr>
            <a:r>
              <a:rPr lang="hu-HU" dirty="0" err="1" smtClean="0"/>
              <a:t>InfoEra</a:t>
            </a:r>
            <a:r>
              <a:rPr lang="hu-HU" dirty="0" smtClean="0"/>
              <a:t> </a:t>
            </a:r>
            <a:r>
              <a:rPr lang="en-US" dirty="0" smtClean="0"/>
              <a:t>2016</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81B6FD68-C7C4-46C5-88F0-2DDF3E4BD1D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3000">
              <a:srgbClr val="C1C6C8"/>
            </a:gs>
            <a:gs pos="67000">
              <a:srgbClr val="F0E8D9"/>
            </a:gs>
          </a:gsLst>
          <a:lin ang="5400000" scaled="1"/>
          <a:tileRect/>
        </a:gradFill>
        <a:effectLst/>
      </p:bgPr>
    </p:bg>
    <p:spTree>
      <p:nvGrpSpPr>
        <p:cNvPr id="1" name=""/>
        <p:cNvGrpSpPr/>
        <p:nvPr/>
      </p:nvGrpSpPr>
      <p:grpSpPr>
        <a:xfrm>
          <a:off x="0" y="0"/>
          <a:ext cx="0" cy="0"/>
          <a:chOff x="0" y="0"/>
          <a:chExt cx="0" cy="0"/>
        </a:xfrm>
      </p:grpSpPr>
      <p:sp>
        <p:nvSpPr>
          <p:cNvPr id="2" name="SlideFrame"/>
          <p:cNvSpPr/>
          <p:nvPr userDrawn="1"/>
        </p:nvSpPr>
        <p:spPr>
          <a:xfrm>
            <a:off x="162000" y="140474"/>
            <a:ext cx="8820000" cy="6552000"/>
          </a:xfrm>
          <a:prstGeom prst="roundRect">
            <a:avLst>
              <a:gd name="adj" fmla="val 1276"/>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9" name="ELTE-Gray"/>
          <p:cNvSpPr/>
          <p:nvPr userDrawn="1"/>
        </p:nvSpPr>
        <p:spPr>
          <a:xfrm>
            <a:off x="197370" y="271462"/>
            <a:ext cx="1368000" cy="3096000"/>
          </a:xfrm>
          <a:prstGeom prst="rect">
            <a:avLst/>
          </a:prstGeom>
          <a:gradFill>
            <a:gsLst>
              <a:gs pos="10000">
                <a:srgbClr val="C1C6C8"/>
              </a:gs>
              <a:gs pos="90000">
                <a:schemeClr val="bg1"/>
              </a:gs>
            </a:gsLst>
            <a:lin ang="108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10" name="BME-Cream"/>
          <p:cNvSpPr/>
          <p:nvPr userDrawn="1"/>
        </p:nvSpPr>
        <p:spPr>
          <a:xfrm>
            <a:off x="197370" y="3337702"/>
            <a:ext cx="1368000" cy="3109249"/>
          </a:xfrm>
          <a:prstGeom prst="rect">
            <a:avLst/>
          </a:prstGeom>
          <a:gradFill>
            <a:gsLst>
              <a:gs pos="10000">
                <a:schemeClr val="bg1"/>
              </a:gs>
              <a:gs pos="90000">
                <a:srgbClr val="F0E8D9"/>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11" name="Transzparens"/>
          <p:cNvSpPr/>
          <p:nvPr userDrawn="1"/>
        </p:nvSpPr>
        <p:spPr>
          <a:xfrm>
            <a:off x="197370" y="1474943"/>
            <a:ext cx="1368000" cy="3772694"/>
          </a:xfrm>
          <a:prstGeom prst="rect">
            <a:avLst/>
          </a:prstGeom>
          <a:gradFill>
            <a:gsLst>
              <a:gs pos="35000">
                <a:schemeClr val="bg1">
                  <a:alpha val="0"/>
                </a:schemeClr>
              </a:gs>
              <a:gs pos="50000">
                <a:srgbClr val="FFFFFF">
                  <a:alpha val="95000"/>
                </a:srgbClr>
              </a:gs>
              <a:gs pos="65000">
                <a:schemeClr val="bg1">
                  <a:alpha val="0"/>
                </a:schemeClr>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7" name="TextFrame"/>
          <p:cNvSpPr/>
          <p:nvPr userDrawn="1"/>
        </p:nvSpPr>
        <p:spPr>
          <a:xfrm>
            <a:off x="1657688" y="242144"/>
            <a:ext cx="7272000" cy="6156000"/>
          </a:xfrm>
          <a:prstGeom prst="roundRect">
            <a:avLst>
              <a:gd name="adj" fmla="val 848"/>
            </a:avLst>
          </a:prstGeom>
          <a:solidFill>
            <a:schemeClr val="bg1"/>
          </a:solidFill>
          <a:ln w="9525">
            <a:gradFill>
              <a:gsLst>
                <a:gs pos="33000">
                  <a:srgbClr val="C1C6C8"/>
                </a:gs>
                <a:gs pos="67000">
                  <a:srgbClr val="F0EDD9"/>
                </a:gs>
              </a:gsLst>
              <a:lin ang="5400000" scaled="1"/>
            </a:gra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17" name="ELTE-Logo-block"/>
          <p:cNvSpPr/>
          <p:nvPr userDrawn="1"/>
        </p:nvSpPr>
        <p:spPr>
          <a:xfrm>
            <a:off x="290351" y="269788"/>
            <a:ext cx="1188000" cy="2160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13" name="Bordo"/>
          <p:cNvSpPr/>
          <p:nvPr userDrawn="1"/>
        </p:nvSpPr>
        <p:spPr>
          <a:xfrm>
            <a:off x="293370" y="270510"/>
            <a:ext cx="1188720" cy="281940"/>
          </a:xfrm>
          <a:prstGeom prst="rect">
            <a:avLst/>
          </a:prstGeom>
          <a:solidFill>
            <a:srgbClr val="8A27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18" name="BME-Logo-block" hidden="1"/>
          <p:cNvSpPr/>
          <p:nvPr userDrawn="1"/>
        </p:nvSpPr>
        <p:spPr>
          <a:xfrm>
            <a:off x="207852" y="4275290"/>
            <a:ext cx="1404000" cy="2160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14" name="Kék"/>
          <p:cNvSpPr/>
          <p:nvPr userDrawn="1"/>
        </p:nvSpPr>
        <p:spPr>
          <a:xfrm>
            <a:off x="292650" y="4286951"/>
            <a:ext cx="1188720" cy="2160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15" name="ELTE-kor"/>
          <p:cNvSpPr/>
          <p:nvPr userDrawn="1"/>
        </p:nvSpPr>
        <p:spPr>
          <a:xfrm>
            <a:off x="291724" y="1779864"/>
            <a:ext cx="1188000" cy="1188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16" name="BME-kor"/>
          <p:cNvSpPr/>
          <p:nvPr userDrawn="1"/>
        </p:nvSpPr>
        <p:spPr>
          <a:xfrm>
            <a:off x="292893" y="3717107"/>
            <a:ext cx="1188000" cy="1188000"/>
          </a:xfrm>
          <a:prstGeom prst="ellipse">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sp>
        <p:nvSpPr>
          <p:cNvPr id="6" name="Slide Number Placeholder 5"/>
          <p:cNvSpPr>
            <a:spLocks noGrp="1"/>
          </p:cNvSpPr>
          <p:nvPr>
            <p:ph type="sldNum" sz="quarter" idx="4"/>
          </p:nvPr>
        </p:nvSpPr>
        <p:spPr>
          <a:xfrm>
            <a:off x="1267008" y="6519896"/>
            <a:ext cx="900000" cy="180000"/>
          </a:xfrm>
          <a:prstGeom prst="rect">
            <a:avLst/>
          </a:prstGeom>
        </p:spPr>
        <p:txBody>
          <a:bodyPr vert="horz" lIns="91440" tIns="45720" rIns="91440" bIns="45720" rtlCol="0" anchor="ctr"/>
          <a:lstStyle>
            <a:lvl1pPr algn="ctr" fontAlgn="auto">
              <a:spcBef>
                <a:spcPts val="0"/>
              </a:spcBef>
              <a:spcAft>
                <a:spcPts val="0"/>
              </a:spcAft>
              <a:defRPr sz="1000" b="1" smtClean="0">
                <a:solidFill>
                  <a:srgbClr val="052A4B"/>
                </a:solidFill>
                <a:latin typeface="+mn-lt"/>
              </a:defRPr>
            </a:lvl1pPr>
          </a:lstStyle>
          <a:p>
            <a:pPr>
              <a:defRPr/>
            </a:pPr>
            <a:fld id="{53231B3D-FAAE-459E-8339-925C4DD50BBA}" type="slidenum">
              <a:rPr lang="en-US" smtClean="0"/>
              <a:pPr>
                <a:defRPr/>
              </a:pPr>
              <a:t>‹#›</a:t>
            </a:fld>
            <a:endParaRPr lang="en-US"/>
          </a:p>
        </p:txBody>
      </p:sp>
      <p:sp>
        <p:nvSpPr>
          <p:cNvPr id="5" name="Footer Placeholder 4"/>
          <p:cNvSpPr>
            <a:spLocks noGrp="1"/>
          </p:cNvSpPr>
          <p:nvPr>
            <p:ph type="ftr" sz="quarter" idx="3"/>
          </p:nvPr>
        </p:nvSpPr>
        <p:spPr>
          <a:xfrm flipH="1">
            <a:off x="6444000" y="6519896"/>
            <a:ext cx="2700000" cy="338104"/>
          </a:xfrm>
          <a:prstGeom prst="round1Rect">
            <a:avLst>
              <a:gd name="adj" fmla="val 24411"/>
            </a:avLst>
          </a:prstGeom>
          <a:solidFill>
            <a:srgbClr val="8A2734"/>
          </a:solidFill>
          <a:ln w="12700" cap="sq">
            <a:noFill/>
            <a:miter lim="800000"/>
          </a:ln>
        </p:spPr>
        <p:txBody>
          <a:bodyPr vert="horz" lIns="91440" tIns="45720" rIns="91440" bIns="45720" rtlCol="0" anchor="ctr"/>
          <a:lstStyle>
            <a:lvl1pPr algn="ctr" fontAlgn="auto">
              <a:spcBef>
                <a:spcPts val="0"/>
              </a:spcBef>
              <a:spcAft>
                <a:spcPts val="0"/>
              </a:spcAft>
              <a:defRPr sz="1200" b="1">
                <a:solidFill>
                  <a:schemeClr val="bg1"/>
                </a:solidFill>
                <a:latin typeface="+mn-lt"/>
              </a:defRPr>
            </a:lvl1pPr>
          </a:lstStyle>
          <a:p>
            <a:pPr>
              <a:defRPr/>
            </a:pPr>
            <a:r>
              <a:rPr lang="hu-HU" dirty="0" err="1" smtClean="0"/>
              <a:t>InfoEra</a:t>
            </a:r>
            <a:r>
              <a:rPr lang="en-US" dirty="0" smtClean="0"/>
              <a:t> 2016</a:t>
            </a:r>
            <a:endParaRPr lang="en-US" dirty="0"/>
          </a:p>
        </p:txBody>
      </p:sp>
      <p:sp>
        <p:nvSpPr>
          <p:cNvPr id="4" name="Date Placeholder 3"/>
          <p:cNvSpPr>
            <a:spLocks noGrp="1"/>
          </p:cNvSpPr>
          <p:nvPr>
            <p:ph type="dt" sz="half" idx="2"/>
          </p:nvPr>
        </p:nvSpPr>
        <p:spPr>
          <a:xfrm>
            <a:off x="325676" y="6519896"/>
            <a:ext cx="900000" cy="180000"/>
          </a:xfrm>
          <a:prstGeom prst="rect">
            <a:avLst/>
          </a:prstGeom>
        </p:spPr>
        <p:txBody>
          <a:bodyPr vert="horz" lIns="91440" tIns="45720" rIns="91440" bIns="45720" rtlCol="0" anchor="ctr"/>
          <a:lstStyle>
            <a:lvl1pPr algn="l" fontAlgn="auto">
              <a:spcBef>
                <a:spcPts val="0"/>
              </a:spcBef>
              <a:spcAft>
                <a:spcPts val="0"/>
              </a:spcAft>
              <a:defRPr sz="1000" b="1" smtClean="0">
                <a:solidFill>
                  <a:srgbClr val="052A4B"/>
                </a:solidFill>
                <a:latin typeface="+mn-lt"/>
              </a:defRPr>
            </a:lvl1pPr>
          </a:lstStyle>
          <a:p>
            <a:pPr>
              <a:defRPr/>
            </a:pPr>
            <a:fld id="{8E061B6A-01B6-43B8-9792-64D1CDE2E6BF}" type="datetime1">
              <a:rPr lang="en-US" smtClean="0"/>
              <a:t>11/28/2016</a:t>
            </a:fld>
            <a:endParaRPr lang="en-US"/>
          </a:p>
        </p:txBody>
      </p:sp>
      <p:sp>
        <p:nvSpPr>
          <p:cNvPr id="1027" name="Text Placeholder 2"/>
          <p:cNvSpPr>
            <a:spLocks noGrp="1"/>
          </p:cNvSpPr>
          <p:nvPr>
            <p:ph type="body" idx="1"/>
          </p:nvPr>
        </p:nvSpPr>
        <p:spPr bwMode="auto">
          <a:xfrm>
            <a:off x="1695450" y="1499992"/>
            <a:ext cx="7200000" cy="486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1026" name="Title Placeholder 1"/>
          <p:cNvSpPr>
            <a:spLocks noGrp="1"/>
          </p:cNvSpPr>
          <p:nvPr>
            <p:ph type="title"/>
          </p:nvPr>
        </p:nvSpPr>
        <p:spPr bwMode="auto">
          <a:xfrm>
            <a:off x="1687018" y="284163"/>
            <a:ext cx="720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noProof="0" dirty="0" smtClean="0"/>
              <a:t>Click to edit Master title style</a:t>
            </a:r>
          </a:p>
        </p:txBody>
      </p:sp>
      <p:pic>
        <p:nvPicPr>
          <p:cNvPr id="8" name="Kép 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87843" y="555452"/>
            <a:ext cx="1188000" cy="1188000"/>
          </a:xfrm>
          <a:prstGeom prst="rect">
            <a:avLst/>
          </a:prstGeom>
        </p:spPr>
      </p:pic>
      <p:pic>
        <p:nvPicPr>
          <p:cNvPr id="19" name="Kép 18"/>
          <p:cNvPicPr>
            <a:picLocks noChangeAspect="1"/>
          </p:cNvPicPr>
          <p:nvPr userDrawn="1"/>
        </p:nvPicPr>
        <p:blipFill>
          <a:blip r:embed="rId14">
            <a:clrChange>
              <a:clrFrom>
                <a:srgbClr val="FFFFFF"/>
              </a:clrFrom>
              <a:clrTo>
                <a:srgbClr val="FFFFFF">
                  <a:alpha val="0"/>
                </a:srgbClr>
              </a:clrTo>
            </a:clrChange>
          </a:blip>
          <a:stretch>
            <a:fillRect/>
          </a:stretch>
        </p:blipFill>
        <p:spPr>
          <a:xfrm>
            <a:off x="362985" y="1802765"/>
            <a:ext cx="1044000" cy="1039833"/>
          </a:xfrm>
          <a:prstGeom prst="rect">
            <a:avLst/>
          </a:prstGeom>
        </p:spPr>
      </p:pic>
      <p:cxnSp>
        <p:nvCxnSpPr>
          <p:cNvPr id="26" name="Egyenes összekötő 25"/>
          <p:cNvCxnSpPr/>
          <p:nvPr userDrawn="1"/>
        </p:nvCxnSpPr>
        <p:spPr>
          <a:xfrm>
            <a:off x="293370" y="6519896"/>
            <a:ext cx="6098249" cy="0"/>
          </a:xfrm>
          <a:prstGeom prst="line">
            <a:avLst/>
          </a:prstGeom>
          <a:ln w="15875">
            <a:gradFill>
              <a:gsLst>
                <a:gs pos="0">
                  <a:srgbClr val="052A4B"/>
                </a:gs>
                <a:gs pos="100000">
                  <a:srgbClr val="8A2734"/>
                </a:gs>
              </a:gsLst>
              <a:lin ang="0" scaled="0"/>
            </a:gradFill>
          </a:ln>
          <a:effectLst/>
        </p:spPr>
        <p:style>
          <a:lnRef idx="2">
            <a:schemeClr val="accent1"/>
          </a:lnRef>
          <a:fillRef idx="0">
            <a:schemeClr val="accent1"/>
          </a:fillRef>
          <a:effectRef idx="1">
            <a:schemeClr val="accent1"/>
          </a:effectRef>
          <a:fontRef idx="minor">
            <a:schemeClr val="tx1"/>
          </a:fontRef>
        </p:style>
      </p:cxnSp>
      <p:sp>
        <p:nvSpPr>
          <p:cNvPr id="24" name="Kék"/>
          <p:cNvSpPr/>
          <p:nvPr userDrawn="1"/>
        </p:nvSpPr>
        <p:spPr>
          <a:xfrm>
            <a:off x="293370" y="6154256"/>
            <a:ext cx="1188720" cy="281940"/>
          </a:xfrm>
          <a:prstGeom prst="rect">
            <a:avLst/>
          </a:prstGeom>
          <a:solidFill>
            <a:srgbClr val="022A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hu-HU"/>
          </a:p>
        </p:txBody>
      </p:sp>
      <p:pic>
        <p:nvPicPr>
          <p:cNvPr id="27" name="Kép 26"/>
          <p:cNvPicPr>
            <a:picLocks noChangeAspect="1"/>
          </p:cNvPicPr>
          <p:nvPr userDrawn="1"/>
        </p:nvPicPr>
        <p:blipFill rotWithShape="1">
          <a:blip r:embed="rId15">
            <a:extLst>
              <a:ext uri="{28A0092B-C50C-407E-A947-70E740481C1C}">
                <a14:useLocalDpi xmlns:a14="http://schemas.microsoft.com/office/drawing/2010/main" val="0"/>
              </a:ext>
            </a:extLst>
          </a:blip>
          <a:srcRect l="1608" t="1606" r="1486" b="2127"/>
          <a:stretch/>
        </p:blipFill>
        <p:spPr>
          <a:xfrm>
            <a:off x="362985" y="5015544"/>
            <a:ext cx="1044000" cy="1038216"/>
          </a:xfrm>
          <a:prstGeom prst="rect">
            <a:avLst/>
          </a:prstGeom>
        </p:spPr>
      </p:pic>
      <p:pic>
        <p:nvPicPr>
          <p:cNvPr id="28" name="Kép 27"/>
          <p:cNvPicPr>
            <a:picLocks noChangeAspect="1"/>
          </p:cNvPicPr>
          <p:nvPr userDrawn="1"/>
        </p:nvPicPr>
        <p:blipFill>
          <a:blip r:embed="rId1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62985" y="3850679"/>
            <a:ext cx="1044000" cy="1038980"/>
          </a:xfrm>
          <a:prstGeom prst="rect">
            <a:avLst/>
          </a:prstGeom>
        </p:spPr>
      </p:pic>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iming>
    <p:tnLst>
      <p:par>
        <p:cTn id="1" dur="indefinite" restart="never" nodeType="tmRoot"/>
      </p:par>
    </p:tnLst>
  </p:timing>
  <p:hf hdr="0"/>
  <p:txStyles>
    <p:titleStyle>
      <a:lvl1pPr algn="ctr" defTabSz="457200" rtl="0" fontAlgn="base">
        <a:spcBef>
          <a:spcPct val="0"/>
        </a:spcBef>
        <a:spcAft>
          <a:spcPct val="0"/>
        </a:spcAft>
        <a:defRPr sz="4000" kern="1200">
          <a:solidFill>
            <a:schemeClr val="tx1"/>
          </a:solidFill>
          <a:latin typeface="Arial" panose="020B0604020202020204" pitchFamily="34" charset="0"/>
          <a:ea typeface="+mj-ea"/>
          <a:cs typeface="Arial" panose="020B0604020202020204" pitchFamily="34" charset="0"/>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ts val="600"/>
        </a:spcBef>
        <a:spcAft>
          <a:spcPct val="0"/>
        </a:spcAft>
        <a:buFont typeface="Arial" charset="0"/>
        <a:buChar char="•"/>
        <a:defRPr sz="3200" kern="1200">
          <a:solidFill>
            <a:schemeClr val="tx1"/>
          </a:solidFill>
          <a:latin typeface="Garamond" panose="02020404030301010803" pitchFamily="18" charset="0"/>
          <a:ea typeface="+mn-ea"/>
          <a:cs typeface="+mn-cs"/>
        </a:defRPr>
      </a:lvl1pPr>
      <a:lvl2pPr marL="742950" indent="-285750" algn="l" defTabSz="457200" rtl="0" fontAlgn="base">
        <a:spcBef>
          <a:spcPts val="0"/>
        </a:spcBef>
        <a:spcAft>
          <a:spcPct val="0"/>
        </a:spcAft>
        <a:buFont typeface="Arial" charset="0"/>
        <a:buChar char="–"/>
        <a:defRPr sz="2800" kern="1200">
          <a:solidFill>
            <a:schemeClr val="tx1"/>
          </a:solidFill>
          <a:latin typeface="Garamond" panose="02020404030301010803" pitchFamily="18" charset="0"/>
          <a:ea typeface="+mn-ea"/>
          <a:cs typeface="+mn-cs"/>
        </a:defRPr>
      </a:lvl2pPr>
      <a:lvl3pPr marL="1143000" indent="-228600" algn="l" defTabSz="457200" rtl="0" fontAlgn="base">
        <a:spcBef>
          <a:spcPts val="0"/>
        </a:spcBef>
        <a:spcAft>
          <a:spcPct val="0"/>
        </a:spcAft>
        <a:buFont typeface="Arial" charset="0"/>
        <a:buChar char="•"/>
        <a:defRPr sz="2400" kern="1200">
          <a:solidFill>
            <a:schemeClr val="tx1"/>
          </a:solidFill>
          <a:latin typeface="Garamond" panose="02020404030301010803" pitchFamily="18" charset="0"/>
          <a:ea typeface="+mn-ea"/>
          <a:cs typeface="+mn-cs"/>
        </a:defRPr>
      </a:lvl3pPr>
      <a:lvl4pPr marL="16002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4pPr>
      <a:lvl5pPr marL="20574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ím 6"/>
          <p:cNvSpPr>
            <a:spLocks noGrp="1"/>
          </p:cNvSpPr>
          <p:nvPr>
            <p:ph type="ctrTitle"/>
          </p:nvPr>
        </p:nvSpPr>
        <p:spPr/>
        <p:txBody>
          <a:bodyPr/>
          <a:lstStyle/>
          <a:p>
            <a:r>
              <a:rPr lang="hu-HU" smtClean="0"/>
              <a:t>Így Írtok </a:t>
            </a:r>
            <a:r>
              <a:rPr lang="hu-HU" dirty="0" smtClean="0"/>
              <a:t>Ti…</a:t>
            </a:r>
            <a:r>
              <a:rPr lang="hu-HU" smtClean="0"/>
              <a:t/>
            </a:r>
            <a:br>
              <a:rPr lang="hu-HU" smtClean="0"/>
            </a:br>
            <a:r>
              <a:rPr lang="hu-HU" smtClean="0"/>
              <a:t>(lineáris </a:t>
            </a:r>
            <a:r>
              <a:rPr lang="hu-HU" dirty="0"/>
              <a:t>k</a:t>
            </a:r>
            <a:r>
              <a:rPr lang="hu-HU" smtClean="0"/>
              <a:t>eresést</a:t>
            </a:r>
            <a:r>
              <a:rPr lang="hu-HU" dirty="0" smtClean="0"/>
              <a:t>)</a:t>
            </a:r>
            <a:endParaRPr lang="hu-HU" dirty="0"/>
          </a:p>
        </p:txBody>
      </p:sp>
      <p:sp>
        <p:nvSpPr>
          <p:cNvPr id="8" name="Alcím 7"/>
          <p:cNvSpPr>
            <a:spLocks noGrp="1"/>
          </p:cNvSpPr>
          <p:nvPr>
            <p:ph type="subTitle" idx="1"/>
          </p:nvPr>
        </p:nvSpPr>
        <p:spPr/>
        <p:txBody>
          <a:bodyPr/>
          <a:lstStyle/>
          <a:p>
            <a:r>
              <a:rPr lang="hu-HU" dirty="0" smtClean="0"/>
              <a:t>Szalayné Tahy Zsuzsa</a:t>
            </a:r>
          </a:p>
          <a:p>
            <a:r>
              <a:rPr lang="hu-HU" dirty="0" smtClean="0"/>
              <a:t>ELTE IK</a:t>
            </a:r>
          </a:p>
          <a:p>
            <a:r>
              <a:rPr lang="hu-HU" dirty="0" err="1" smtClean="0"/>
              <a:t>sztzs</a:t>
            </a:r>
            <a:r>
              <a:rPr lang="hu-HU" dirty="0" smtClean="0"/>
              <a:t>@</a:t>
            </a:r>
            <a:r>
              <a:rPr lang="hu-HU" dirty="0" err="1" smtClean="0"/>
              <a:t>infokatedra.hu</a:t>
            </a:r>
            <a:endParaRPr lang="hu-HU" dirty="0"/>
          </a:p>
        </p:txBody>
      </p:sp>
      <p:sp>
        <p:nvSpPr>
          <p:cNvPr id="4" name="Dátum helye 3"/>
          <p:cNvSpPr>
            <a:spLocks noGrp="1"/>
          </p:cNvSpPr>
          <p:nvPr>
            <p:ph type="dt" sz="half" idx="10"/>
          </p:nvPr>
        </p:nvSpPr>
        <p:spPr/>
        <p:txBody>
          <a:bodyPr/>
          <a:lstStyle/>
          <a:p>
            <a:pPr>
              <a:defRPr/>
            </a:pPr>
            <a:fld id="{03459ADB-3D15-4E27-B84D-9BEAA7EE8F07}" type="datetime1">
              <a:rPr lang="en-US" smtClean="0"/>
              <a:t>11/28/2016</a:t>
            </a:fld>
            <a:endParaRPr lang="en-US"/>
          </a:p>
        </p:txBody>
      </p:sp>
      <p:sp>
        <p:nvSpPr>
          <p:cNvPr id="5" name="Élőláb helye 4"/>
          <p:cNvSpPr>
            <a:spLocks noGrp="1"/>
          </p:cNvSpPr>
          <p:nvPr>
            <p:ph type="ftr" sz="quarter" idx="11"/>
          </p:nvPr>
        </p:nvSpPr>
        <p:spPr/>
        <p:txBody>
          <a:bodyPr/>
          <a:lstStyle/>
          <a:p>
            <a:pPr>
              <a:defRPr/>
            </a:pPr>
            <a:r>
              <a:rPr lang="hu-HU" dirty="0" err="1" smtClean="0"/>
              <a:t>InfoEra</a:t>
            </a:r>
            <a:r>
              <a:rPr lang="hu-HU" dirty="0" smtClean="0"/>
              <a:t> </a:t>
            </a:r>
            <a:r>
              <a:rPr lang="hu-HU" dirty="0"/>
              <a:t>2016</a:t>
            </a:r>
            <a:endParaRPr lang="en-US" dirty="0"/>
          </a:p>
        </p:txBody>
      </p:sp>
      <p:sp>
        <p:nvSpPr>
          <p:cNvPr id="6" name="Dia számának helye 5"/>
          <p:cNvSpPr>
            <a:spLocks noGrp="1"/>
          </p:cNvSpPr>
          <p:nvPr>
            <p:ph type="sldNum" sz="quarter" idx="12"/>
          </p:nvPr>
        </p:nvSpPr>
        <p:spPr/>
        <p:txBody>
          <a:bodyPr/>
          <a:lstStyle/>
          <a:p>
            <a:pPr>
              <a:defRPr/>
            </a:pPr>
            <a:fld id="{8528D95B-28C8-4FC8-9A5F-9BEE327AB812}" type="slidenum">
              <a:rPr lang="en-US" smtClean="0"/>
              <a:pPr>
                <a:defRPr/>
              </a:pPr>
              <a:t>1</a:t>
            </a:fld>
            <a:endParaRPr lang="en-US"/>
          </a:p>
        </p:txBody>
      </p:sp>
      <p:sp>
        <p:nvSpPr>
          <p:cNvPr id="9" name="Szöveg helye 8"/>
          <p:cNvSpPr>
            <a:spLocks noGrp="1"/>
          </p:cNvSpPr>
          <p:nvPr>
            <p:ph type="body" sz="quarter" idx="13"/>
          </p:nvPr>
        </p:nvSpPr>
        <p:spPr/>
        <p:txBody>
          <a:bodyPr/>
          <a:lstStyle/>
          <a:p>
            <a:r>
              <a:rPr lang="hu-HU" dirty="0" err="1" smtClean="0"/>
              <a:t>Czirkos</a:t>
            </a:r>
            <a:r>
              <a:rPr lang="hu-HU" dirty="0" smtClean="0"/>
              <a:t> Zoltán</a:t>
            </a:r>
          </a:p>
          <a:p>
            <a:r>
              <a:rPr lang="hu-HU" dirty="0" smtClean="0"/>
              <a:t>BME VIK</a:t>
            </a:r>
          </a:p>
          <a:p>
            <a:r>
              <a:rPr lang="hu-HU" dirty="0" err="1" smtClean="0"/>
              <a:t>czirkos</a:t>
            </a:r>
            <a:r>
              <a:rPr lang="hu-HU" dirty="0" smtClean="0"/>
              <a:t>@</a:t>
            </a:r>
            <a:r>
              <a:rPr lang="hu-HU" dirty="0" err="1" smtClean="0"/>
              <a:t>eet.bme.hu</a:t>
            </a:r>
            <a:endParaRPr lang="hu-HU" dirty="0"/>
          </a:p>
        </p:txBody>
      </p:sp>
    </p:spTree>
    <p:extLst>
      <p:ext uri="{BB962C8B-B14F-4D97-AF65-F5344CB8AC3E}">
        <p14:creationId xmlns:p14="http://schemas.microsoft.com/office/powerpoint/2010/main" val="627847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Tárkezelés</a:t>
            </a:r>
            <a:endParaRPr lang="en-US" dirty="0"/>
          </a:p>
        </p:txBody>
      </p:sp>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10</a:t>
            </a:fld>
            <a:endParaRPr lang="en-US"/>
          </a:p>
        </p:txBody>
      </p:sp>
      <p:sp>
        <p:nvSpPr>
          <p:cNvPr id="12" name="Téglalap 11"/>
          <p:cNvSpPr/>
          <p:nvPr/>
        </p:nvSpPr>
        <p:spPr>
          <a:xfrm>
            <a:off x="5438648" y="2988611"/>
            <a:ext cx="3240000" cy="1200329"/>
          </a:xfrm>
          <a:prstGeom prst="rect">
            <a:avLst/>
          </a:prstGeom>
        </p:spPr>
        <p:txBody>
          <a:bodyPr>
            <a:spAutoFit/>
          </a:bodyPr>
          <a:lstStyle/>
          <a:p>
            <a:r>
              <a:rPr lang="hu-HU" dirty="0" err="1">
                <a:solidFill>
                  <a:schemeClr val="accent5">
                    <a:lumMod val="50000"/>
                  </a:schemeClr>
                </a:solidFill>
                <a:latin typeface="Calibri" panose="020F0502020204030204" pitchFamily="34" charset="0"/>
              </a:rPr>
              <a:t>char</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eloado</a:t>
            </a:r>
            <a:r>
              <a:rPr lang="hu-HU" dirty="0">
                <a:solidFill>
                  <a:schemeClr val="accent5">
                    <a:lumMod val="50000"/>
                  </a:schemeClr>
                </a:solidFill>
                <a:latin typeface="Calibri" panose="020F0502020204030204" pitchFamily="34" charset="0"/>
              </a:rPr>
              <a:t>[50], </a:t>
            </a:r>
            <a:r>
              <a:rPr lang="hu-HU" dirty="0" err="1">
                <a:solidFill>
                  <a:schemeClr val="accent5">
                    <a:lumMod val="50000"/>
                  </a:schemeClr>
                </a:solidFill>
                <a:latin typeface="Calibri" panose="020F0502020204030204" pitchFamily="34" charset="0"/>
              </a:rPr>
              <a:t>cim</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50</a:t>
            </a:r>
            <a:r>
              <a:rPr lang="hu-HU" dirty="0">
                <a:solidFill>
                  <a:schemeClr val="accent5">
                    <a:lumMod val="50000"/>
                  </a:schemeClr>
                </a:solidFill>
                <a:latin typeface="Calibri" panose="020F0502020204030204" pitchFamily="34" charset="0"/>
              </a:rPr>
              <a:t>]; // A : miatt a '\0' biztos befér, nincs kedvem jobban kicentizni a </a:t>
            </a:r>
            <a:r>
              <a:rPr lang="hu-HU" dirty="0" err="1">
                <a:solidFill>
                  <a:schemeClr val="accent5">
                    <a:lumMod val="50000"/>
                  </a:schemeClr>
                </a:solidFill>
                <a:latin typeface="Calibri" panose="020F0502020204030204" pitchFamily="34" charset="0"/>
              </a:rPr>
              <a:t>max</a:t>
            </a:r>
            <a:r>
              <a:rPr lang="hu-HU" dirty="0">
                <a:solidFill>
                  <a:schemeClr val="accent5">
                    <a:lumMod val="50000"/>
                  </a:schemeClr>
                </a:solidFill>
                <a:latin typeface="Calibri" panose="020F0502020204030204" pitchFamily="34" charset="0"/>
              </a:rPr>
              <a:t>. méreteket</a:t>
            </a:r>
            <a:r>
              <a:rPr lang="hu-HU" dirty="0">
                <a:solidFill>
                  <a:schemeClr val="accent5">
                    <a:lumMod val="50000"/>
                  </a:schemeClr>
                </a:solidFill>
              </a:rPr>
              <a:t> </a:t>
            </a:r>
            <a:endParaRPr lang="en-US" dirty="0">
              <a:solidFill>
                <a:schemeClr val="accent5">
                  <a:lumMod val="50000"/>
                </a:schemeClr>
              </a:solidFill>
            </a:endParaRPr>
          </a:p>
        </p:txBody>
      </p:sp>
      <p:sp>
        <p:nvSpPr>
          <p:cNvPr id="13" name="Téglalap 12"/>
          <p:cNvSpPr/>
          <p:nvPr/>
        </p:nvSpPr>
        <p:spPr>
          <a:xfrm>
            <a:off x="5438648" y="4530159"/>
            <a:ext cx="3240000" cy="1477328"/>
          </a:xfrm>
          <a:prstGeom prst="rect">
            <a:avLst/>
          </a:prstGeom>
        </p:spPr>
        <p:txBody>
          <a:bodyPr>
            <a:spAutoFit/>
          </a:bodyPr>
          <a:lstStyle/>
          <a:p>
            <a:r>
              <a:rPr lang="hu-HU" dirty="0" err="1">
                <a:solidFill>
                  <a:schemeClr val="accent5">
                    <a:lumMod val="50000"/>
                  </a:schemeClr>
                </a:solidFill>
                <a:latin typeface="Calibri" panose="020F0502020204030204" pitchFamily="34" charset="0"/>
              </a:rPr>
              <a:t>szam</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tomb</a:t>
            </a:r>
            <a:r>
              <a:rPr lang="hu-HU" dirty="0">
                <a:solidFill>
                  <a:schemeClr val="accent5">
                    <a:lumMod val="50000"/>
                  </a:schemeClr>
                </a:solidFill>
                <a:latin typeface="Calibri" panose="020F0502020204030204" pitchFamily="34" charset="0"/>
              </a:rPr>
              <a:t> = (</a:t>
            </a:r>
            <a:r>
              <a:rPr lang="hu-HU" dirty="0" err="1">
                <a:solidFill>
                  <a:schemeClr val="accent5">
                    <a:lumMod val="50000"/>
                  </a:schemeClr>
                </a:solidFill>
                <a:latin typeface="Calibri" panose="020F0502020204030204" pitchFamily="34" charset="0"/>
              </a:rPr>
              <a:t>szam</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malloc</a:t>
            </a:r>
            <a:r>
              <a:rPr lang="hu-HU" dirty="0">
                <a:solidFill>
                  <a:schemeClr val="accent5">
                    <a:lumMod val="50000"/>
                  </a:schemeClr>
                </a:solidFill>
                <a:latin typeface="Calibri" panose="020F0502020204030204" pitchFamily="34" charset="0"/>
              </a:rPr>
              <a:t>(n*</a:t>
            </a:r>
            <a:r>
              <a:rPr lang="hu-HU" dirty="0" err="1">
                <a:solidFill>
                  <a:schemeClr val="accent5">
                    <a:lumMod val="50000"/>
                  </a:schemeClr>
                </a:solidFill>
                <a:latin typeface="Calibri" panose="020F0502020204030204" pitchFamily="34" charset="0"/>
              </a:rPr>
              <a:t>sizeof</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szam</a:t>
            </a:r>
            <a:r>
              <a:rPr lang="hu-HU" dirty="0">
                <a:solidFill>
                  <a:schemeClr val="accent5">
                    <a:lumMod val="50000"/>
                  </a:schemeClr>
                </a:solidFill>
                <a:latin typeface="Calibri" panose="020F0502020204030204" pitchFamily="34" charset="0"/>
              </a:rPr>
              <a:t>)); // lehetett volna nem din. 1000 eleműt használni, de ügyelek a tárfoglalási igényre</a:t>
            </a:r>
            <a:r>
              <a:rPr lang="hu-HU" dirty="0">
                <a:solidFill>
                  <a:schemeClr val="accent5">
                    <a:lumMod val="50000"/>
                  </a:schemeClr>
                </a:solidFill>
              </a:rPr>
              <a:t> </a:t>
            </a:r>
            <a:endParaRPr lang="en-US" dirty="0">
              <a:solidFill>
                <a:schemeClr val="accent5">
                  <a:lumMod val="50000"/>
                </a:schemeClr>
              </a:solidFill>
            </a:endParaRPr>
          </a:p>
        </p:txBody>
      </p:sp>
      <p:sp>
        <p:nvSpPr>
          <p:cNvPr id="14" name="Téglalap 13"/>
          <p:cNvSpPr/>
          <p:nvPr/>
        </p:nvSpPr>
        <p:spPr>
          <a:xfrm>
            <a:off x="5438648" y="1149485"/>
            <a:ext cx="3240000" cy="1477328"/>
          </a:xfrm>
          <a:prstGeom prst="rect">
            <a:avLst/>
          </a:prstGeom>
        </p:spPr>
        <p:txBody>
          <a:bodyPr>
            <a:spAutoFit/>
          </a:bodyPr>
          <a:lstStyle/>
          <a:p>
            <a:r>
              <a:rPr lang="hu-HU" dirty="0">
                <a:solidFill>
                  <a:schemeClr val="accent5">
                    <a:lumMod val="50000"/>
                  </a:schemeClr>
                </a:solidFill>
                <a:latin typeface="Calibri" panose="020F0502020204030204" pitchFamily="34" charset="0"/>
              </a:rPr>
              <a:t>Mivel nem volt </a:t>
            </a:r>
            <a:r>
              <a:rPr lang="hu-HU" dirty="0" err="1">
                <a:solidFill>
                  <a:schemeClr val="accent5">
                    <a:lumMod val="50000"/>
                  </a:schemeClr>
                </a:solidFill>
                <a:latin typeface="Calibri" panose="020F0502020204030204" pitchFamily="34" charset="0"/>
              </a:rPr>
              <a:t>kikotes</a:t>
            </a:r>
            <a:r>
              <a:rPr lang="hu-HU" dirty="0">
                <a:solidFill>
                  <a:schemeClr val="accent5">
                    <a:lumMod val="50000"/>
                  </a:schemeClr>
                </a:solidFill>
                <a:latin typeface="Calibri" panose="020F0502020204030204" pitchFamily="34" charset="0"/>
              </a:rPr>
              <a:t>, a </a:t>
            </a:r>
            <a:r>
              <a:rPr lang="hu-HU" dirty="0" err="1">
                <a:solidFill>
                  <a:schemeClr val="accent5">
                    <a:lumMod val="50000"/>
                  </a:schemeClr>
                </a:solidFill>
                <a:latin typeface="Calibri" panose="020F0502020204030204" pitchFamily="34" charset="0"/>
              </a:rPr>
              <a:t>harom</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reszfeladathoz</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ujra</a:t>
            </a:r>
            <a:r>
              <a:rPr lang="hu-HU" dirty="0">
                <a:solidFill>
                  <a:schemeClr val="accent5">
                    <a:lumMod val="50000"/>
                  </a:schemeClr>
                </a:solidFill>
                <a:latin typeface="Calibri" panose="020F0502020204030204" pitchFamily="34" charset="0"/>
              </a:rPr>
              <a:t> es </a:t>
            </a:r>
            <a:r>
              <a:rPr lang="hu-HU" dirty="0" err="1">
                <a:solidFill>
                  <a:schemeClr val="accent5">
                    <a:lumMod val="50000"/>
                  </a:schemeClr>
                </a:solidFill>
                <a:latin typeface="Calibri" panose="020F0502020204030204" pitchFamily="34" charset="0"/>
              </a:rPr>
              <a:t>ujra</a:t>
            </a:r>
            <a:r>
              <a:rPr lang="hu-HU" dirty="0">
                <a:solidFill>
                  <a:schemeClr val="accent5">
                    <a:lumMod val="50000"/>
                  </a:schemeClr>
                </a:solidFill>
                <a:latin typeface="Calibri" panose="020F0502020204030204" pitchFamily="34" charset="0"/>
              </a:rPr>
              <a:t> olvasom az adatokat, </a:t>
            </a:r>
            <a:r>
              <a:rPr lang="hu-HU" dirty="0" err="1">
                <a:solidFill>
                  <a:schemeClr val="accent5">
                    <a:lumMod val="50000"/>
                  </a:schemeClr>
                </a:solidFill>
                <a:latin typeface="Calibri" panose="020F0502020204030204" pitchFamily="34" charset="0"/>
              </a:rPr>
              <a:t>igy</a:t>
            </a:r>
            <a:r>
              <a:rPr lang="hu-HU" dirty="0">
                <a:solidFill>
                  <a:schemeClr val="accent5">
                    <a:lumMod val="50000"/>
                  </a:schemeClr>
                </a:solidFill>
                <a:latin typeface="Calibri" panose="020F0502020204030204" pitchFamily="34" charset="0"/>
              </a:rPr>
              <a:t> oldom meg azt, hogy gondoljak a tar </a:t>
            </a:r>
            <a:r>
              <a:rPr lang="hu-HU" dirty="0" err="1">
                <a:solidFill>
                  <a:schemeClr val="accent5">
                    <a:lumMod val="50000"/>
                  </a:schemeClr>
                </a:solidFill>
                <a:latin typeface="Calibri" panose="020F0502020204030204" pitchFamily="34" charset="0"/>
              </a:rPr>
              <a:t>optimalis</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kihasznalasara</a:t>
            </a:r>
            <a:r>
              <a:rPr lang="hu-HU" dirty="0">
                <a:solidFill>
                  <a:schemeClr val="accent5">
                    <a:lumMod val="50000"/>
                  </a:schemeClr>
                </a:solidFill>
                <a:latin typeface="Calibri" panose="020F0502020204030204" pitchFamily="34" charset="0"/>
              </a:rPr>
              <a:t>.</a:t>
            </a:r>
            <a:r>
              <a:rPr lang="hu-HU" dirty="0">
                <a:solidFill>
                  <a:schemeClr val="accent5">
                    <a:lumMod val="50000"/>
                  </a:schemeClr>
                </a:solidFill>
              </a:rPr>
              <a:t> </a:t>
            </a:r>
            <a:endParaRPr lang="en-US" dirty="0">
              <a:solidFill>
                <a:schemeClr val="accent5">
                  <a:lumMod val="50000"/>
                </a:schemeClr>
              </a:solidFill>
            </a:endParaRPr>
          </a:p>
        </p:txBody>
      </p:sp>
      <p:sp>
        <p:nvSpPr>
          <p:cNvPr id="17" name="Téglalap 16"/>
          <p:cNvSpPr/>
          <p:nvPr/>
        </p:nvSpPr>
        <p:spPr>
          <a:xfrm>
            <a:off x="1687017" y="2040839"/>
            <a:ext cx="3240000" cy="647700"/>
          </a:xfrm>
          <a:prstGeom prst="rect">
            <a:avLst/>
          </a:prstGeom>
        </p:spPr>
        <p:txBody>
          <a:bodyPr>
            <a:spAutoFit/>
          </a:bodyPr>
          <a:lstStyle/>
          <a:p>
            <a:r>
              <a:rPr lang="hu-HU" dirty="0">
                <a:solidFill>
                  <a:srgbClr val="8A2734"/>
                </a:solidFill>
                <a:latin typeface="Calibri" panose="020F0502020204030204" pitchFamily="34" charset="0"/>
              </a:rPr>
              <a:t>int N; //erre nincs is szükségem később, nem kell adattagként</a:t>
            </a:r>
            <a:r>
              <a:rPr lang="hu-HU" dirty="0">
                <a:solidFill>
                  <a:srgbClr val="8A2734"/>
                </a:solidFill>
              </a:rPr>
              <a:t> </a:t>
            </a:r>
            <a:endParaRPr lang="en-US" dirty="0">
              <a:solidFill>
                <a:srgbClr val="8A2734"/>
              </a:solidFill>
            </a:endParaRPr>
          </a:p>
        </p:txBody>
      </p:sp>
      <p:sp>
        <p:nvSpPr>
          <p:cNvPr id="18" name="Téglalap 17"/>
          <p:cNvSpPr/>
          <p:nvPr/>
        </p:nvSpPr>
        <p:spPr>
          <a:xfrm>
            <a:off x="1687018" y="3617372"/>
            <a:ext cx="3240000" cy="1477328"/>
          </a:xfrm>
          <a:prstGeom prst="rect">
            <a:avLst/>
          </a:prstGeom>
        </p:spPr>
        <p:txBody>
          <a:bodyPr>
            <a:spAutoFit/>
          </a:bodyPr>
          <a:lstStyle/>
          <a:p>
            <a:r>
              <a:rPr lang="hu-HU" dirty="0">
                <a:solidFill>
                  <a:srgbClr val="8A2734"/>
                </a:solidFill>
                <a:latin typeface="Calibri" panose="020F0502020204030204" pitchFamily="34" charset="0"/>
              </a:rPr>
              <a:t>frászt tökölök azzal </a:t>
            </a:r>
            <a:r>
              <a:rPr lang="hu-HU" dirty="0" smtClean="0">
                <a:solidFill>
                  <a:srgbClr val="8A2734"/>
                </a:solidFill>
                <a:latin typeface="Calibri" panose="020F0502020204030204" pitchFamily="34" charset="0"/>
              </a:rPr>
              <a:t>-- legalábbis elsőre --, </a:t>
            </a:r>
            <a:r>
              <a:rPr lang="hu-HU" dirty="0">
                <a:solidFill>
                  <a:srgbClr val="8A2734"/>
                </a:solidFill>
                <a:latin typeface="Calibri" panose="020F0502020204030204" pitchFamily="34" charset="0"/>
              </a:rPr>
              <a:t>h. csökkentsem a méretet; … Ami 1000-es darabszámot illeti: gyanítom, h. nem lesz értelme.</a:t>
            </a:r>
            <a:r>
              <a:rPr lang="hu-HU" dirty="0">
                <a:solidFill>
                  <a:srgbClr val="8A2734"/>
                </a:solidFill>
              </a:rPr>
              <a:t> </a:t>
            </a:r>
            <a:endParaRPr lang="en-US" dirty="0">
              <a:solidFill>
                <a:srgbClr val="8A2734"/>
              </a:solidFill>
            </a:endParaRPr>
          </a:p>
        </p:txBody>
      </p:sp>
    </p:spTree>
    <p:extLst>
      <p:ext uri="{BB962C8B-B14F-4D97-AF65-F5344CB8AC3E}">
        <p14:creationId xmlns:p14="http://schemas.microsoft.com/office/powerpoint/2010/main" val="1399366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Keresés</a:t>
            </a:r>
            <a:endParaRPr lang="en-US" dirty="0"/>
          </a:p>
        </p:txBody>
      </p:sp>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11</a:t>
            </a:fld>
            <a:endParaRPr lang="en-US"/>
          </a:p>
        </p:txBody>
      </p:sp>
      <p:sp>
        <p:nvSpPr>
          <p:cNvPr id="6" name="Téglalap 5"/>
          <p:cNvSpPr/>
          <p:nvPr/>
        </p:nvSpPr>
        <p:spPr>
          <a:xfrm>
            <a:off x="5596778" y="1174079"/>
            <a:ext cx="3240000" cy="368300"/>
          </a:xfrm>
          <a:prstGeom prst="rect">
            <a:avLst/>
          </a:prstGeom>
        </p:spPr>
        <p:txBody>
          <a:bodyPr wrap="none">
            <a:spAutoFit/>
          </a:bodyPr>
          <a:lstStyle/>
          <a:p>
            <a:r>
              <a:rPr lang="hu-HU" dirty="0">
                <a:solidFill>
                  <a:schemeClr val="accent5">
                    <a:lumMod val="50000"/>
                  </a:schemeClr>
                </a:solidFill>
                <a:latin typeface="Calibri" panose="020F0502020204030204" pitchFamily="34" charset="0"/>
              </a:rPr>
              <a:t>ez is menjen előrefelé, és </a:t>
            </a:r>
            <a:r>
              <a:rPr lang="hu-HU" dirty="0" err="1">
                <a:solidFill>
                  <a:schemeClr val="accent5">
                    <a:lumMod val="50000"/>
                  </a:schemeClr>
                </a:solidFill>
                <a:latin typeface="Calibri" panose="020F0502020204030204" pitchFamily="34" charset="0"/>
              </a:rPr>
              <a:t>break</a:t>
            </a:r>
            <a:r>
              <a:rPr lang="hu-HU" dirty="0">
                <a:solidFill>
                  <a:schemeClr val="accent5">
                    <a:lumMod val="50000"/>
                  </a:schemeClr>
                </a:solidFill>
              </a:rPr>
              <a:t> </a:t>
            </a:r>
            <a:endParaRPr lang="en-US" dirty="0">
              <a:solidFill>
                <a:schemeClr val="accent5">
                  <a:lumMod val="50000"/>
                </a:schemeClr>
              </a:solidFill>
            </a:endParaRPr>
          </a:p>
        </p:txBody>
      </p:sp>
      <p:sp>
        <p:nvSpPr>
          <p:cNvPr id="11" name="Téglalap 10"/>
          <p:cNvSpPr/>
          <p:nvPr/>
        </p:nvSpPr>
        <p:spPr>
          <a:xfrm>
            <a:off x="5502633" y="2754804"/>
            <a:ext cx="3240000" cy="684000"/>
          </a:xfrm>
          <a:prstGeom prst="rect">
            <a:avLst/>
          </a:prstGeom>
        </p:spPr>
        <p:txBody>
          <a:bodyPr wrap="square">
            <a:noAutofit/>
          </a:bodyPr>
          <a:lstStyle/>
          <a:p>
            <a:r>
              <a:rPr lang="hu-HU" dirty="0">
                <a:solidFill>
                  <a:schemeClr val="accent5">
                    <a:lumMod val="50000"/>
                  </a:schemeClr>
                </a:solidFill>
                <a:latin typeface="Calibri" panose="020F0502020204030204" pitchFamily="34" charset="0"/>
              </a:rPr>
              <a:t>végigiterálok, csak „</a:t>
            </a:r>
            <a:r>
              <a:rPr lang="hu-HU" dirty="0" err="1">
                <a:solidFill>
                  <a:schemeClr val="accent5">
                    <a:lumMod val="50000"/>
                  </a:schemeClr>
                </a:solidFill>
                <a:latin typeface="Calibri" panose="020F0502020204030204" pitchFamily="34" charset="0"/>
              </a:rPr>
              <a:t>eric</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claptonokat</a:t>
            </a:r>
            <a:r>
              <a:rPr lang="hu-HU" dirty="0">
                <a:solidFill>
                  <a:schemeClr val="accent5">
                    <a:lumMod val="50000"/>
                  </a:schemeClr>
                </a:solidFill>
                <a:latin typeface="Calibri" panose="020F0502020204030204" pitchFamily="34" charset="0"/>
              </a:rPr>
              <a:t>” </a:t>
            </a:r>
            <a:r>
              <a:rPr lang="hu-HU" dirty="0" smtClean="0">
                <a:solidFill>
                  <a:schemeClr val="accent5">
                    <a:lumMod val="50000"/>
                  </a:schemeClr>
                </a:solidFill>
                <a:latin typeface="Calibri" panose="020F0502020204030204" pitchFamily="34" charset="0"/>
              </a:rPr>
              <a:t>nézek</a:t>
            </a:r>
            <a:endParaRPr lang="en-US" dirty="0">
              <a:solidFill>
                <a:schemeClr val="accent5">
                  <a:lumMod val="50000"/>
                </a:schemeClr>
              </a:solidFill>
            </a:endParaRPr>
          </a:p>
        </p:txBody>
      </p:sp>
      <p:sp>
        <p:nvSpPr>
          <p:cNvPr id="12" name="Téglalap 11"/>
          <p:cNvSpPr/>
          <p:nvPr/>
        </p:nvSpPr>
        <p:spPr>
          <a:xfrm>
            <a:off x="5506974" y="3504487"/>
            <a:ext cx="3240000" cy="1200329"/>
          </a:xfrm>
          <a:prstGeom prst="rect">
            <a:avLst/>
          </a:prstGeom>
        </p:spPr>
        <p:txBody>
          <a:bodyPr>
            <a:spAutoFit/>
          </a:bodyPr>
          <a:lstStyle/>
          <a:p>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if</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omega</a:t>
            </a:r>
            <a:r>
              <a:rPr lang="hu-HU" dirty="0">
                <a:solidFill>
                  <a:schemeClr val="accent5">
                    <a:lumMod val="50000"/>
                  </a:schemeClr>
                </a:solidFill>
                <a:latin typeface="Calibri" panose="020F0502020204030204" pitchFamily="34" charset="0"/>
              </a:rPr>
              <a:t>_</a:t>
            </a:r>
            <a:r>
              <a:rPr lang="hu-HU" dirty="0" err="1">
                <a:solidFill>
                  <a:schemeClr val="accent5">
                    <a:lumMod val="50000"/>
                  </a:schemeClr>
                </a:solidFill>
                <a:latin typeface="Calibri" panose="020F0502020204030204" pitchFamily="34" charset="0"/>
              </a:rPr>
              <a:t>channel</a:t>
            </a:r>
            <a:r>
              <a:rPr lang="hu-HU" dirty="0">
                <a:solidFill>
                  <a:schemeClr val="accent5">
                    <a:lumMod val="50000"/>
                  </a:schemeClr>
                </a:solidFill>
                <a:latin typeface="Calibri" panose="020F0502020204030204" pitchFamily="34" charset="0"/>
              </a:rPr>
              <a:t> != -1) { /* erre </a:t>
            </a:r>
            <a:r>
              <a:rPr lang="hu-HU" dirty="0" err="1">
                <a:solidFill>
                  <a:schemeClr val="accent5">
                    <a:lumMod val="50000"/>
                  </a:schemeClr>
                </a:solidFill>
                <a:latin typeface="Calibri" panose="020F0502020204030204" pitchFamily="34" charset="0"/>
              </a:rPr>
              <a:t>eloszor</a:t>
            </a:r>
            <a:r>
              <a:rPr lang="hu-HU" dirty="0">
                <a:solidFill>
                  <a:schemeClr val="accent5">
                    <a:lumMod val="50000"/>
                  </a:schemeClr>
                </a:solidFill>
                <a:latin typeface="Calibri" panose="020F0502020204030204" pitchFamily="34" charset="0"/>
              </a:rPr>
              <a:t> egy </a:t>
            </a:r>
            <a:r>
              <a:rPr lang="hu-HU" dirty="0" err="1">
                <a:solidFill>
                  <a:schemeClr val="accent5">
                    <a:lumMod val="50000"/>
                  </a:schemeClr>
                </a:solidFill>
                <a:latin typeface="Calibri" panose="020F0502020204030204" pitchFamily="34" charset="0"/>
              </a:rPr>
              <a:t>kulon</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bool</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found</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flaget</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hasznaltam</a:t>
            </a:r>
            <a:r>
              <a:rPr lang="hu-HU" dirty="0">
                <a:solidFill>
                  <a:schemeClr val="accent5">
                    <a:lumMod val="50000"/>
                  </a:schemeClr>
                </a:solidFill>
                <a:latin typeface="Calibri" panose="020F0502020204030204" pitchFamily="34" charset="0"/>
              </a:rPr>
              <a:t> */ </a:t>
            </a:r>
            <a:r>
              <a:rPr lang="hu-HU" dirty="0" err="1">
                <a:solidFill>
                  <a:schemeClr val="accent5">
                    <a:lumMod val="50000"/>
                  </a:schemeClr>
                </a:solidFill>
                <a:latin typeface="Calibri" panose="020F0502020204030204" pitchFamily="34" charset="0"/>
              </a:rPr>
              <a:t>break</a:t>
            </a:r>
            <a:r>
              <a:rPr lang="hu-HU" dirty="0">
                <a:solidFill>
                  <a:schemeClr val="accent5">
                    <a:lumMod val="50000"/>
                  </a:schemeClr>
                </a:solidFill>
                <a:latin typeface="Calibri" panose="020F0502020204030204" pitchFamily="34" charset="0"/>
              </a:rPr>
              <a:t>; }</a:t>
            </a:r>
            <a:r>
              <a:rPr lang="hu-HU" dirty="0">
                <a:solidFill>
                  <a:schemeClr val="accent5">
                    <a:lumMod val="50000"/>
                  </a:schemeClr>
                </a:solidFill>
              </a:rPr>
              <a:t> </a:t>
            </a:r>
            <a:endParaRPr lang="en-US" dirty="0">
              <a:solidFill>
                <a:schemeClr val="accent5">
                  <a:lumMod val="50000"/>
                </a:schemeClr>
              </a:solidFill>
            </a:endParaRPr>
          </a:p>
        </p:txBody>
      </p:sp>
      <p:sp>
        <p:nvSpPr>
          <p:cNvPr id="13" name="Téglalap 12"/>
          <p:cNvSpPr/>
          <p:nvPr/>
        </p:nvSpPr>
        <p:spPr>
          <a:xfrm>
            <a:off x="5534958" y="4794753"/>
            <a:ext cx="3240000" cy="647700"/>
          </a:xfrm>
          <a:prstGeom prst="rect">
            <a:avLst/>
          </a:prstGeom>
        </p:spPr>
        <p:txBody>
          <a:bodyPr>
            <a:spAutoFit/>
          </a:bodyPr>
          <a:lstStyle/>
          <a:p>
            <a:r>
              <a:rPr lang="pt-BR" dirty="0">
                <a:solidFill>
                  <a:schemeClr val="accent5">
                    <a:lumMod val="50000"/>
                  </a:schemeClr>
                </a:solidFill>
                <a:latin typeface="Calibri" panose="020F0502020204030204" pitchFamily="34" charset="0"/>
              </a:rPr>
              <a:t>for(n=0;strncmp(m[n].szam,"Omega:Legenda",13)!=0;++n);</a:t>
            </a:r>
            <a:r>
              <a:rPr lang="pt-BR" dirty="0">
                <a:solidFill>
                  <a:schemeClr val="accent5">
                    <a:lumMod val="50000"/>
                  </a:schemeClr>
                </a:solidFill>
              </a:rPr>
              <a:t> </a:t>
            </a:r>
            <a:endParaRPr lang="en-US" dirty="0">
              <a:solidFill>
                <a:schemeClr val="accent5">
                  <a:lumMod val="50000"/>
                </a:schemeClr>
              </a:solidFill>
            </a:endParaRPr>
          </a:p>
        </p:txBody>
      </p:sp>
      <p:sp>
        <p:nvSpPr>
          <p:cNvPr id="15" name="Téglalap 14"/>
          <p:cNvSpPr/>
          <p:nvPr/>
        </p:nvSpPr>
        <p:spPr>
          <a:xfrm>
            <a:off x="1687016" y="1242497"/>
            <a:ext cx="3600000" cy="1477328"/>
          </a:xfrm>
          <a:prstGeom prst="rect">
            <a:avLst/>
          </a:prstGeom>
        </p:spPr>
        <p:txBody>
          <a:bodyPr wrap="square">
            <a:spAutoFit/>
          </a:bodyPr>
          <a:lstStyle/>
          <a:p>
            <a:r>
              <a:rPr lang="hu-HU" dirty="0">
                <a:solidFill>
                  <a:srgbClr val="8A2734"/>
                </a:solidFill>
                <a:latin typeface="Calibri" panose="020F0502020204030204" pitchFamily="34" charset="0"/>
              </a:rPr>
              <a:t>//kilépjek-e ha megvan mind a három adóra vagy ne tegyek be még egy vizsgálatot - melyik hatékonyabb ...  </a:t>
            </a:r>
            <a:r>
              <a:rPr lang="hu-HU" dirty="0" smtClean="0">
                <a:solidFill>
                  <a:srgbClr val="8A2734"/>
                </a:solidFill>
                <a:latin typeface="Calibri" panose="020F0502020204030204" pitchFamily="34" charset="0"/>
              </a:rPr>
              <a:t/>
            </a:r>
            <a:br>
              <a:rPr lang="hu-HU" dirty="0" smtClean="0">
                <a:solidFill>
                  <a:srgbClr val="8A2734"/>
                </a:solidFill>
                <a:latin typeface="Calibri" panose="020F0502020204030204" pitchFamily="34" charset="0"/>
              </a:rPr>
            </a:br>
            <a:r>
              <a:rPr lang="hu-HU" dirty="0" err="1" smtClean="0">
                <a:solidFill>
                  <a:srgbClr val="8A2734"/>
                </a:solidFill>
                <a:latin typeface="Calibri" panose="020F0502020204030204" pitchFamily="34" charset="0"/>
              </a:rPr>
              <a:t>foreach</a:t>
            </a:r>
            <a:r>
              <a:rPr lang="hu-HU" dirty="0" smtClean="0">
                <a:solidFill>
                  <a:srgbClr val="8A2734"/>
                </a:solidFill>
                <a:latin typeface="Calibri" panose="020F0502020204030204" pitchFamily="34" charset="0"/>
              </a:rPr>
              <a:t> </a:t>
            </a:r>
            <a:r>
              <a:rPr lang="hu-HU" dirty="0">
                <a:solidFill>
                  <a:srgbClr val="8A2734"/>
                </a:solidFill>
                <a:latin typeface="Calibri" panose="020F0502020204030204" pitchFamily="34" charset="0"/>
              </a:rPr>
              <a:t>(Zeneszám z </a:t>
            </a:r>
            <a:r>
              <a:rPr lang="hu-HU" dirty="0" err="1">
                <a:solidFill>
                  <a:srgbClr val="8A2734"/>
                </a:solidFill>
                <a:latin typeface="Calibri" panose="020F0502020204030204" pitchFamily="34" charset="0"/>
              </a:rPr>
              <a:t>in</a:t>
            </a:r>
            <a:r>
              <a:rPr lang="hu-HU" dirty="0">
                <a:solidFill>
                  <a:srgbClr val="8A2734"/>
                </a:solidFill>
                <a:latin typeface="Calibri" panose="020F0502020204030204" pitchFamily="34" charset="0"/>
              </a:rPr>
              <a:t> műsorok)…</a:t>
            </a:r>
            <a:r>
              <a:rPr lang="hu-HU" dirty="0">
                <a:solidFill>
                  <a:srgbClr val="8A2734"/>
                </a:solidFill>
              </a:rPr>
              <a:t> </a:t>
            </a:r>
            <a:endParaRPr lang="en-US" dirty="0">
              <a:solidFill>
                <a:srgbClr val="8A2734"/>
              </a:solidFill>
            </a:endParaRPr>
          </a:p>
        </p:txBody>
      </p:sp>
      <p:sp>
        <p:nvSpPr>
          <p:cNvPr id="16" name="Téglalap 15"/>
          <p:cNvSpPr/>
          <p:nvPr/>
        </p:nvSpPr>
        <p:spPr>
          <a:xfrm>
            <a:off x="1717008" y="2874859"/>
            <a:ext cx="3600000" cy="720000"/>
          </a:xfrm>
          <a:prstGeom prst="rect">
            <a:avLst/>
          </a:prstGeom>
        </p:spPr>
        <p:txBody>
          <a:bodyPr wrap="square">
            <a:spAutoFit/>
          </a:bodyPr>
          <a:lstStyle/>
          <a:p>
            <a:r>
              <a:rPr lang="hu-HU" dirty="0" err="1">
                <a:solidFill>
                  <a:srgbClr val="8A2734"/>
                </a:solidFill>
                <a:latin typeface="Calibri" panose="020F0502020204030204" pitchFamily="34" charset="0"/>
              </a:rPr>
              <a:t>const</a:t>
            </a:r>
            <a:r>
              <a:rPr lang="hu-HU" dirty="0">
                <a:solidFill>
                  <a:srgbClr val="8A2734"/>
                </a:solidFill>
                <a:latin typeface="Calibri" panose="020F0502020204030204" pitchFamily="34" charset="0"/>
              </a:rPr>
              <a:t> </a:t>
            </a:r>
            <a:r>
              <a:rPr lang="hu-HU" dirty="0" err="1">
                <a:solidFill>
                  <a:srgbClr val="8A2734"/>
                </a:solidFill>
                <a:latin typeface="Calibri" panose="020F0502020204030204" pitchFamily="34" charset="0"/>
              </a:rPr>
              <a:t>string</a:t>
            </a:r>
            <a:r>
              <a:rPr lang="hu-HU" dirty="0">
                <a:solidFill>
                  <a:srgbClr val="8A2734"/>
                </a:solidFill>
                <a:latin typeface="Calibri" panose="020F0502020204030204" pitchFamily="34" charset="0"/>
              </a:rPr>
              <a:t> </a:t>
            </a:r>
            <a:r>
              <a:rPr lang="hu-HU" dirty="0" err="1">
                <a:solidFill>
                  <a:srgbClr val="8A2734"/>
                </a:solidFill>
                <a:latin typeface="Calibri" panose="020F0502020204030204" pitchFamily="34" charset="0"/>
              </a:rPr>
              <a:t>keresendo</a:t>
            </a:r>
            <a:r>
              <a:rPr lang="hu-HU" dirty="0">
                <a:solidFill>
                  <a:srgbClr val="8A2734"/>
                </a:solidFill>
                <a:latin typeface="Calibri" panose="020F0502020204030204" pitchFamily="34" charset="0"/>
              </a:rPr>
              <a:t>="Eric Clapton";</a:t>
            </a:r>
            <a:r>
              <a:rPr lang="hu-HU" dirty="0">
                <a:solidFill>
                  <a:srgbClr val="8A2734"/>
                </a:solidFill>
              </a:rPr>
              <a:t> </a:t>
            </a:r>
            <a:endParaRPr lang="en-US" dirty="0">
              <a:solidFill>
                <a:srgbClr val="8A2734"/>
              </a:solidFill>
            </a:endParaRPr>
          </a:p>
        </p:txBody>
      </p:sp>
      <p:sp>
        <p:nvSpPr>
          <p:cNvPr id="17" name="Téglalap 16"/>
          <p:cNvSpPr/>
          <p:nvPr/>
        </p:nvSpPr>
        <p:spPr>
          <a:xfrm>
            <a:off x="1717008" y="3638042"/>
            <a:ext cx="3240000" cy="2308324"/>
          </a:xfrm>
          <a:prstGeom prst="rect">
            <a:avLst/>
          </a:prstGeom>
        </p:spPr>
        <p:txBody>
          <a:bodyPr wrap="square">
            <a:spAutoFit/>
          </a:bodyPr>
          <a:lstStyle/>
          <a:p>
            <a:r>
              <a:rPr lang="hu-HU" dirty="0">
                <a:solidFill>
                  <a:srgbClr val="8A2734"/>
                </a:solidFill>
                <a:latin typeface="Calibri" panose="020F0502020204030204" pitchFamily="34" charset="0"/>
              </a:rPr>
              <a:t>int i=0; </a:t>
            </a:r>
            <a:r>
              <a:rPr lang="hu-HU" dirty="0" err="1">
                <a:solidFill>
                  <a:srgbClr val="8A2734"/>
                </a:solidFill>
                <a:latin typeface="Calibri" panose="020F0502020204030204" pitchFamily="34" charset="0"/>
              </a:rPr>
              <a:t>const</a:t>
            </a:r>
            <a:r>
              <a:rPr lang="hu-HU" dirty="0">
                <a:solidFill>
                  <a:srgbClr val="8A2734"/>
                </a:solidFill>
                <a:latin typeface="Calibri" panose="020F0502020204030204" pitchFamily="34" charset="0"/>
              </a:rPr>
              <a:t> int </a:t>
            </a:r>
            <a:r>
              <a:rPr lang="hu-HU" dirty="0" err="1">
                <a:solidFill>
                  <a:srgbClr val="8A2734"/>
                </a:solidFill>
                <a:latin typeface="Calibri" panose="020F0502020204030204" pitchFamily="34" charset="0"/>
              </a:rPr>
              <a:t>kHossz</a:t>
            </a:r>
            <a:r>
              <a:rPr lang="hu-HU" dirty="0">
                <a:solidFill>
                  <a:srgbClr val="8A2734"/>
                </a:solidFill>
                <a:latin typeface="Calibri" panose="020F0502020204030204" pitchFamily="34" charset="0"/>
              </a:rPr>
              <a:t>=</a:t>
            </a:r>
            <a:r>
              <a:rPr lang="hu-HU" dirty="0" err="1">
                <a:solidFill>
                  <a:srgbClr val="8A2734"/>
                </a:solidFill>
                <a:latin typeface="Calibri" panose="020F0502020204030204" pitchFamily="34" charset="0"/>
              </a:rPr>
              <a:t>keresendo.size</a:t>
            </a:r>
            <a:r>
              <a:rPr lang="hu-HU" dirty="0">
                <a:solidFill>
                  <a:srgbClr val="8A2734"/>
                </a:solidFill>
                <a:latin typeface="Calibri" panose="020F0502020204030204" pitchFamily="34" charset="0"/>
              </a:rPr>
              <a:t>();</a:t>
            </a:r>
            <a:br>
              <a:rPr lang="hu-HU" dirty="0">
                <a:solidFill>
                  <a:srgbClr val="8A2734"/>
                </a:solidFill>
                <a:latin typeface="Calibri" panose="020F0502020204030204" pitchFamily="34" charset="0"/>
              </a:rPr>
            </a:br>
            <a:r>
              <a:rPr lang="hu-HU" dirty="0">
                <a:solidFill>
                  <a:srgbClr val="8A2734"/>
                </a:solidFill>
                <a:latin typeface="Calibri" panose="020F0502020204030204" pitchFamily="34" charset="0"/>
              </a:rPr>
              <a:t>    </a:t>
            </a:r>
            <a:r>
              <a:rPr lang="hu-HU" dirty="0" err="1">
                <a:solidFill>
                  <a:srgbClr val="8A2734"/>
                </a:solidFill>
                <a:latin typeface="Calibri" panose="020F0502020204030204" pitchFamily="34" charset="0"/>
              </a:rPr>
              <a:t>while</a:t>
            </a:r>
            <a:r>
              <a:rPr lang="hu-HU" dirty="0">
                <a:solidFill>
                  <a:srgbClr val="8A2734"/>
                </a:solidFill>
                <a:latin typeface="Calibri" panose="020F0502020204030204" pitchFamily="34" charset="0"/>
              </a:rPr>
              <a:t> (/*i&lt;z &amp;&amp;*/ !(A_Zenek[i].</a:t>
            </a:r>
            <a:r>
              <a:rPr lang="hu-HU" dirty="0" err="1">
                <a:solidFill>
                  <a:srgbClr val="8A2734"/>
                </a:solidFill>
                <a:latin typeface="Calibri" panose="020F0502020204030204" pitchFamily="34" charset="0"/>
              </a:rPr>
              <a:t>ado</a:t>
            </a:r>
            <a:r>
              <a:rPr lang="hu-HU" dirty="0">
                <a:solidFill>
                  <a:srgbClr val="8A2734"/>
                </a:solidFill>
                <a:latin typeface="Calibri" panose="020F0502020204030204" pitchFamily="34" charset="0"/>
              </a:rPr>
              <a:t>==1 </a:t>
            </a:r>
            <a:r>
              <a:rPr lang="hu-HU" dirty="0" smtClean="0">
                <a:solidFill>
                  <a:srgbClr val="8A2734"/>
                </a:solidFill>
                <a:latin typeface="Calibri" panose="020F0502020204030204" pitchFamily="34" charset="0"/>
              </a:rPr>
              <a:t>&amp;&amp;    </a:t>
            </a:r>
            <a:r>
              <a:rPr lang="hu-HU" dirty="0">
                <a:solidFill>
                  <a:srgbClr val="8A2734"/>
                </a:solidFill>
                <a:latin typeface="Calibri" panose="020F0502020204030204" pitchFamily="34" charset="0"/>
              </a:rPr>
              <a:t>A_Zenek[i].</a:t>
            </a:r>
            <a:r>
              <a:rPr lang="hu-HU" dirty="0" err="1">
                <a:solidFill>
                  <a:srgbClr val="8A2734"/>
                </a:solidFill>
                <a:latin typeface="Calibri" panose="020F0502020204030204" pitchFamily="34" charset="0"/>
              </a:rPr>
              <a:t>szam.substr</a:t>
            </a:r>
            <a:r>
              <a:rPr lang="hu-HU" dirty="0">
                <a:solidFill>
                  <a:srgbClr val="8A2734"/>
                </a:solidFill>
                <a:latin typeface="Calibri" panose="020F0502020204030204" pitchFamily="34" charset="0"/>
              </a:rPr>
              <a:t>(0,</a:t>
            </a:r>
            <a:r>
              <a:rPr lang="hu-HU" dirty="0" err="1">
                <a:solidFill>
                  <a:srgbClr val="8A2734"/>
                </a:solidFill>
                <a:latin typeface="Calibri" panose="020F0502020204030204" pitchFamily="34" charset="0"/>
              </a:rPr>
              <a:t>kHossz</a:t>
            </a:r>
            <a:r>
              <a:rPr lang="hu-HU" dirty="0" smtClean="0">
                <a:solidFill>
                  <a:srgbClr val="8A2734"/>
                </a:solidFill>
                <a:latin typeface="Calibri" panose="020F0502020204030204" pitchFamily="34" charset="0"/>
              </a:rPr>
              <a:t>)==</a:t>
            </a:r>
            <a:r>
              <a:rPr lang="hu-HU" dirty="0" err="1">
                <a:solidFill>
                  <a:srgbClr val="8A2734"/>
                </a:solidFill>
                <a:latin typeface="Calibri" panose="020F0502020204030204" pitchFamily="34" charset="0"/>
              </a:rPr>
              <a:t>keresendo</a:t>
            </a:r>
            <a:r>
              <a:rPr lang="hu-HU" dirty="0">
                <a:solidFill>
                  <a:srgbClr val="8A2734"/>
                </a:solidFill>
                <a:latin typeface="Calibri" panose="020F0502020204030204" pitchFamily="34" charset="0"/>
              </a:rPr>
              <a:t>)){</a:t>
            </a:r>
            <a:br>
              <a:rPr lang="hu-HU" dirty="0">
                <a:solidFill>
                  <a:srgbClr val="8A2734"/>
                </a:solidFill>
                <a:latin typeface="Calibri" panose="020F0502020204030204" pitchFamily="34" charset="0"/>
              </a:rPr>
            </a:br>
            <a:r>
              <a:rPr lang="hu-HU" dirty="0">
                <a:solidFill>
                  <a:srgbClr val="8A2734"/>
                </a:solidFill>
                <a:latin typeface="Calibri" panose="020F0502020204030204" pitchFamily="34" charset="0"/>
              </a:rPr>
              <a:t>        ++i;</a:t>
            </a:r>
            <a:br>
              <a:rPr lang="hu-HU" dirty="0">
                <a:solidFill>
                  <a:srgbClr val="8A2734"/>
                </a:solidFill>
                <a:latin typeface="Calibri" panose="020F0502020204030204" pitchFamily="34" charset="0"/>
              </a:rPr>
            </a:br>
            <a:r>
              <a:rPr lang="hu-HU" dirty="0">
                <a:solidFill>
                  <a:srgbClr val="8A2734"/>
                </a:solidFill>
                <a:latin typeface="Calibri" panose="020F0502020204030204" pitchFamily="34" charset="0"/>
              </a:rPr>
              <a:t>    }</a:t>
            </a:r>
            <a:r>
              <a:rPr lang="hu-HU" dirty="0">
                <a:solidFill>
                  <a:srgbClr val="8A2734"/>
                </a:solidFill>
              </a:rPr>
              <a:t> </a:t>
            </a:r>
            <a:endParaRPr lang="en-US" dirty="0">
              <a:solidFill>
                <a:srgbClr val="8A2734"/>
              </a:solidFill>
            </a:endParaRPr>
          </a:p>
        </p:txBody>
      </p:sp>
      <p:sp>
        <p:nvSpPr>
          <p:cNvPr id="18" name="Téglalap 17"/>
          <p:cNvSpPr/>
          <p:nvPr/>
        </p:nvSpPr>
        <p:spPr>
          <a:xfrm>
            <a:off x="4927018" y="5789606"/>
            <a:ext cx="3960000" cy="647700"/>
          </a:xfrm>
          <a:prstGeom prst="rect">
            <a:avLst/>
          </a:prstGeom>
        </p:spPr>
        <p:txBody>
          <a:bodyPr wrap="square">
            <a:spAutoFit/>
          </a:bodyPr>
          <a:lstStyle/>
          <a:p>
            <a:r>
              <a:rPr lang="hu-HU" dirty="0" err="1">
                <a:solidFill>
                  <a:srgbClr val="7030A0"/>
                </a:solidFill>
                <a:latin typeface="Calibri" panose="020F0502020204030204" pitchFamily="34" charset="0"/>
              </a:rPr>
              <a:t>while</a:t>
            </a:r>
            <a:r>
              <a:rPr lang="hu-HU" dirty="0">
                <a:solidFill>
                  <a:srgbClr val="7030A0"/>
                </a:solidFill>
                <a:latin typeface="Calibri" panose="020F0502020204030204" pitchFamily="34" charset="0"/>
              </a:rPr>
              <a:t> (index &lt; </a:t>
            </a:r>
            <a:r>
              <a:rPr lang="hu-HU" dirty="0" err="1">
                <a:solidFill>
                  <a:srgbClr val="7030A0"/>
                </a:solidFill>
                <a:latin typeface="Calibri" panose="020F0502020204030204" pitchFamily="34" charset="0"/>
              </a:rPr>
              <a:t>zarak.Count</a:t>
            </a:r>
            <a:r>
              <a:rPr lang="hu-HU" dirty="0">
                <a:solidFill>
                  <a:srgbClr val="7030A0"/>
                </a:solidFill>
                <a:latin typeface="Calibri" panose="020F0502020204030204" pitchFamily="34" charset="0"/>
              </a:rPr>
              <a:t> &amp;&amp; !</a:t>
            </a:r>
            <a:r>
              <a:rPr lang="hu-HU" dirty="0" err="1">
                <a:solidFill>
                  <a:srgbClr val="7030A0"/>
                </a:solidFill>
                <a:latin typeface="Calibri" panose="020F0502020204030204" pitchFamily="34" charset="0"/>
              </a:rPr>
              <a:t>zarak</a:t>
            </a:r>
            <a:r>
              <a:rPr lang="hu-HU" dirty="0">
                <a:solidFill>
                  <a:srgbClr val="7030A0"/>
                </a:solidFill>
                <a:latin typeface="Calibri" panose="020F0502020204030204" pitchFamily="34" charset="0"/>
              </a:rPr>
              <a:t>[</a:t>
            </a:r>
            <a:r>
              <a:rPr lang="hu-HU" dirty="0" err="1">
                <a:solidFill>
                  <a:srgbClr val="7030A0"/>
                </a:solidFill>
                <a:latin typeface="Calibri" panose="020F0502020204030204" pitchFamily="34" charset="0"/>
              </a:rPr>
              <a:t>index</a:t>
            </a:r>
            <a:r>
              <a:rPr lang="hu-HU" dirty="0">
                <a:solidFill>
                  <a:srgbClr val="7030A0"/>
                </a:solidFill>
                <a:latin typeface="Calibri" panose="020F0502020204030204" pitchFamily="34" charset="0"/>
              </a:rPr>
              <a:t>].</a:t>
            </a:r>
            <a:r>
              <a:rPr lang="hu-HU" dirty="0" err="1">
                <a:solidFill>
                  <a:srgbClr val="7030A0"/>
                </a:solidFill>
                <a:latin typeface="Calibri" panose="020F0502020204030204" pitchFamily="34" charset="0"/>
              </a:rPr>
              <a:t>Imsetlodo</a:t>
            </a:r>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index</a:t>
            </a:r>
            <a:r>
              <a:rPr lang="hu-HU" dirty="0">
                <a:solidFill>
                  <a:srgbClr val="7030A0"/>
                </a:solidFill>
                <a:latin typeface="Calibri" panose="020F0502020204030204" pitchFamily="34" charset="0"/>
              </a:rPr>
              <a:t>++;</a:t>
            </a:r>
            <a:r>
              <a:rPr lang="hu-HU" dirty="0">
                <a:solidFill>
                  <a:srgbClr val="7030A0"/>
                </a:solidFill>
              </a:rPr>
              <a:t> </a:t>
            </a:r>
            <a:endParaRPr lang="en-US" dirty="0">
              <a:solidFill>
                <a:srgbClr val="7030A0"/>
              </a:solidFill>
            </a:endParaRPr>
          </a:p>
        </p:txBody>
      </p:sp>
      <p:sp>
        <p:nvSpPr>
          <p:cNvPr id="19" name="Téglalap 18"/>
          <p:cNvSpPr/>
          <p:nvPr/>
        </p:nvSpPr>
        <p:spPr>
          <a:xfrm>
            <a:off x="1668820" y="6069006"/>
            <a:ext cx="2555875" cy="368300"/>
          </a:xfrm>
          <a:prstGeom prst="rect">
            <a:avLst/>
          </a:prstGeom>
        </p:spPr>
        <p:txBody>
          <a:bodyPr wrap="none">
            <a:spAutoFit/>
          </a:bodyPr>
          <a:lstStyle/>
          <a:p>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while</a:t>
            </a:r>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vi</a:t>
            </a:r>
            <a:r>
              <a:rPr lang="hu-HU" dirty="0">
                <a:solidFill>
                  <a:srgbClr val="7030A0"/>
                </a:solidFill>
                <a:latin typeface="Calibri" panose="020F0502020204030204" pitchFamily="34" charset="0"/>
              </a:rPr>
              <a:t> &gt;-1  &amp;&amp; !van)…</a:t>
            </a:r>
            <a:r>
              <a:rPr lang="hu-HU" dirty="0">
                <a:solidFill>
                  <a:srgbClr val="7030A0"/>
                </a:solidFill>
              </a:rPr>
              <a:t> </a:t>
            </a:r>
            <a:endParaRPr lang="en-US" dirty="0">
              <a:solidFill>
                <a:srgbClr val="7030A0"/>
              </a:solidFill>
            </a:endParaRPr>
          </a:p>
        </p:txBody>
      </p:sp>
      <p:sp>
        <p:nvSpPr>
          <p:cNvPr id="21" name="Téglalap 20"/>
          <p:cNvSpPr/>
          <p:nvPr/>
        </p:nvSpPr>
        <p:spPr>
          <a:xfrm>
            <a:off x="5596778" y="1676676"/>
            <a:ext cx="3240000" cy="923330"/>
          </a:xfrm>
          <a:prstGeom prst="rect">
            <a:avLst/>
          </a:prstGeom>
        </p:spPr>
        <p:txBody>
          <a:bodyPr>
            <a:spAutoFit/>
          </a:bodyPr>
          <a:lstStyle/>
          <a:p>
            <a:r>
              <a:rPr lang="hu-HU" dirty="0" err="1">
                <a:solidFill>
                  <a:schemeClr val="accent5">
                    <a:lumMod val="50000"/>
                  </a:schemeClr>
                </a:solidFill>
                <a:latin typeface="Calibri" panose="020F0502020204030204" pitchFamily="34" charset="0"/>
              </a:rPr>
              <a:t>for</a:t>
            </a:r>
            <a:r>
              <a:rPr lang="hu-HU" dirty="0">
                <a:solidFill>
                  <a:schemeClr val="accent5">
                    <a:lumMod val="50000"/>
                  </a:schemeClr>
                </a:solidFill>
                <a:latin typeface="Calibri" panose="020F0502020204030204" pitchFamily="34" charset="0"/>
              </a:rPr>
              <a:t>(i=0;i&lt;n;i++){…  </a:t>
            </a:r>
            <a:r>
              <a:rPr lang="hu-HU" dirty="0" err="1">
                <a:solidFill>
                  <a:schemeClr val="accent5">
                    <a:lumMod val="50000"/>
                  </a:schemeClr>
                </a:solidFill>
                <a:latin typeface="Calibri" panose="020F0502020204030204" pitchFamily="34" charset="0"/>
              </a:rPr>
              <a:t>if</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strcmp</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tunes</a:t>
            </a:r>
            <a:r>
              <a:rPr lang="hu-HU" dirty="0">
                <a:solidFill>
                  <a:schemeClr val="accent5">
                    <a:lumMod val="50000"/>
                  </a:schemeClr>
                </a:solidFill>
                <a:latin typeface="Calibri" panose="020F0502020204030204" pitchFamily="34" charset="0"/>
              </a:rPr>
              <a:t>[x-1],"Omega:Legenda")) </a:t>
            </a:r>
            <a:r>
              <a:rPr lang="hu-HU" dirty="0" err="1">
                <a:solidFill>
                  <a:schemeClr val="accent5">
                    <a:lumMod val="50000"/>
                  </a:schemeClr>
                </a:solidFill>
                <a:latin typeface="Calibri" panose="020F0502020204030204" pitchFamily="34" charset="0"/>
              </a:rPr>
              <a:t>break</a:t>
            </a:r>
            <a:r>
              <a:rPr lang="hu-HU" dirty="0">
                <a:solidFill>
                  <a:schemeClr val="accent5">
                    <a:lumMod val="50000"/>
                  </a:schemeClr>
                </a:solidFill>
                <a:latin typeface="Calibri" panose="020F0502020204030204" pitchFamily="34" charset="0"/>
              </a:rPr>
              <a:t>;}</a:t>
            </a:r>
            <a:r>
              <a:rPr lang="hu-HU" dirty="0">
                <a:solidFill>
                  <a:schemeClr val="accent5">
                    <a:lumMod val="50000"/>
                  </a:schemeClr>
                </a:solidFill>
              </a:rPr>
              <a:t> </a:t>
            </a:r>
            <a:endParaRPr lang="en-US" dirty="0">
              <a:solidFill>
                <a:schemeClr val="accent5">
                  <a:lumMod val="50000"/>
                </a:schemeClr>
              </a:solidFill>
            </a:endParaRPr>
          </a:p>
        </p:txBody>
      </p:sp>
    </p:spTree>
    <p:extLst>
      <p:ext uri="{BB962C8B-B14F-4D97-AF65-F5344CB8AC3E}">
        <p14:creationId xmlns:p14="http://schemas.microsoft.com/office/powerpoint/2010/main" val="21926928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lstStyle/>
          <a:p>
            <a:r>
              <a:rPr lang="hu-HU" dirty="0" smtClean="0"/>
              <a:t>„Ötszáz” feladat</a:t>
            </a:r>
            <a:br>
              <a:rPr lang="hu-HU" dirty="0" smtClean="0"/>
            </a:br>
            <a:r>
              <a:rPr lang="hu-HU" dirty="0" smtClean="0"/>
              <a:t>OH és a demonstrátorok</a:t>
            </a:r>
            <a:endParaRPr lang="en-US" dirty="0"/>
          </a:p>
        </p:txBody>
      </p:sp>
      <p:sp>
        <p:nvSpPr>
          <p:cNvPr id="4" name="Dátum helye 3"/>
          <p:cNvSpPr>
            <a:spLocks noGrp="1"/>
          </p:cNvSpPr>
          <p:nvPr>
            <p:ph type="dt" sz="half" idx="10"/>
          </p:nvPr>
        </p:nvSpPr>
        <p:spPr/>
        <p:txBody>
          <a:bodyPr/>
          <a:lstStyle/>
          <a:p>
            <a:pPr>
              <a:defRPr/>
            </a:pPr>
            <a:fld id="{70290AFC-7DBB-4151-844D-3E44521BEDAC}" type="datetime1">
              <a:rPr lang="en-US" smtClean="0"/>
              <a:t>11/28/2016</a:t>
            </a:fld>
            <a:endParaRPr lang="en-US" dirty="0"/>
          </a:p>
        </p:txBody>
      </p:sp>
      <p:sp>
        <p:nvSpPr>
          <p:cNvPr id="5" name="Élőláb helye 4"/>
          <p:cNvSpPr>
            <a:spLocks noGrp="1"/>
          </p:cNvSpPr>
          <p:nvPr>
            <p:ph type="ftr" sz="quarter" idx="11"/>
          </p:nvPr>
        </p:nvSpPr>
        <p:spPr/>
        <p:txBody>
          <a:bodyPr/>
          <a:lstStyle/>
          <a:p>
            <a:pPr>
              <a:defRPr/>
            </a:pPr>
            <a:r>
              <a:rPr lang="hu-HU" smtClean="0"/>
              <a:t>InfoEra</a:t>
            </a:r>
            <a:r>
              <a:rPr lang="en-US" smtClean="0"/>
              <a:t> 2016</a:t>
            </a:r>
            <a:endParaRPr lang="en-US" dirty="0"/>
          </a:p>
        </p:txBody>
      </p:sp>
      <p:sp>
        <p:nvSpPr>
          <p:cNvPr id="6" name="Dia számának helye 5"/>
          <p:cNvSpPr>
            <a:spLocks noGrp="1"/>
          </p:cNvSpPr>
          <p:nvPr>
            <p:ph type="sldNum" sz="quarter" idx="12"/>
          </p:nvPr>
        </p:nvSpPr>
        <p:spPr/>
        <p:txBody>
          <a:bodyPr/>
          <a:lstStyle/>
          <a:p>
            <a:pPr>
              <a:defRPr/>
            </a:pPr>
            <a:fld id="{EE198A9A-D58F-4465-854F-6C40A3AA87CD}" type="slidenum">
              <a:rPr lang="en-US" smtClean="0"/>
              <a:pPr>
                <a:defRPr/>
              </a:pPr>
              <a:t>12</a:t>
            </a:fld>
            <a:endParaRPr lang="en-US"/>
          </a:p>
        </p:txBody>
      </p:sp>
    </p:spTree>
    <p:extLst>
      <p:ext uri="{BB962C8B-B14F-4D97-AF65-F5344CB8AC3E}">
        <p14:creationId xmlns:p14="http://schemas.microsoft.com/office/powerpoint/2010/main" val="33801216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Feladat</a:t>
            </a:r>
            <a:endParaRPr lang="en-US" dirty="0"/>
          </a:p>
        </p:txBody>
      </p:sp>
      <p:sp>
        <p:nvSpPr>
          <p:cNvPr id="3" name="Tartalom helye 2"/>
          <p:cNvSpPr>
            <a:spLocks noGrp="1"/>
          </p:cNvSpPr>
          <p:nvPr>
            <p:ph idx="1"/>
          </p:nvPr>
        </p:nvSpPr>
        <p:spPr/>
        <p:txBody>
          <a:bodyPr/>
          <a:lstStyle/>
          <a:p>
            <a:pPr marL="0" indent="0">
              <a:buNone/>
            </a:pPr>
            <a:r>
              <a:rPr lang="hu-HU" sz="2800" dirty="0"/>
              <a:t>Egy turkálóban minden póló darabja 500 Ft. Ha egy vásárlás során valaki több darabot is vesz, a második ára már csak 450 Ft, </a:t>
            </a:r>
            <a:r>
              <a:rPr lang="hu-HU" sz="2800" dirty="0" smtClean="0"/>
              <a:t>a harmadik </a:t>
            </a:r>
            <a:r>
              <a:rPr lang="hu-HU" sz="2800" dirty="0"/>
              <a:t>pedig 400 Ft, de a negyedik és további darabok is ennyibe kerülnek, tehát az ár a harmadik vásárlása után már nem </a:t>
            </a:r>
            <a:r>
              <a:rPr lang="hu-HU" sz="2800" dirty="0" smtClean="0"/>
              <a:t>csökken tovább</a:t>
            </a:r>
            <a:r>
              <a:rPr lang="hu-HU" sz="2800" dirty="0"/>
              <a:t>.</a:t>
            </a:r>
            <a:br>
              <a:rPr lang="hu-HU" sz="2800" dirty="0"/>
            </a:br>
            <a:r>
              <a:rPr lang="hu-HU" sz="2800" dirty="0"/>
              <a:t/>
            </a:r>
            <a:br>
              <a:rPr lang="hu-HU" sz="2800" dirty="0"/>
            </a:br>
            <a:r>
              <a:rPr lang="hu-HU" sz="2800" dirty="0"/>
              <a:t>Írj C függvényt, amely a vásárolt pólók darabszámának ismeretében megmondja, hogy mennyit fizet a vásárló!</a:t>
            </a:r>
            <a:endParaRPr lang="en-US" sz="2800" dirty="0"/>
          </a:p>
        </p:txBody>
      </p:sp>
      <p:sp>
        <p:nvSpPr>
          <p:cNvPr id="4" name="Dátum helye 3"/>
          <p:cNvSpPr>
            <a:spLocks noGrp="1"/>
          </p:cNvSpPr>
          <p:nvPr>
            <p:ph type="dt" sz="half" idx="10"/>
          </p:nvPr>
        </p:nvSpPr>
        <p:spPr/>
        <p:txBody>
          <a:bodyPr/>
          <a:lstStyle/>
          <a:p>
            <a:pPr>
              <a:defRPr/>
            </a:pPr>
            <a:fld id="{8A2695AA-B71F-412F-BD84-76199718120C}" type="datetime1">
              <a:rPr lang="en-US" smtClean="0"/>
              <a:t>11/28/2016</a:t>
            </a:fld>
            <a:endParaRPr lang="en-US"/>
          </a:p>
        </p:txBody>
      </p:sp>
      <p:sp>
        <p:nvSpPr>
          <p:cNvPr id="5" name="Élőláb helye 4"/>
          <p:cNvSpPr>
            <a:spLocks noGrp="1"/>
          </p:cNvSpPr>
          <p:nvPr>
            <p:ph type="ftr" sz="quarter" idx="11"/>
          </p:nvPr>
        </p:nvSpPr>
        <p:spPr/>
        <p:txBody>
          <a:bodyPr/>
          <a:lstStyle/>
          <a:p>
            <a:pPr>
              <a:defRPr/>
            </a:pPr>
            <a:r>
              <a:rPr lang="hu-HU" smtClean="0"/>
              <a:t>InfoEra </a:t>
            </a:r>
            <a:r>
              <a:rPr lang="en-US" smtClean="0"/>
              <a:t>2016</a:t>
            </a:r>
            <a:endParaRPr lang="en-US" dirty="0"/>
          </a:p>
        </p:txBody>
      </p:sp>
      <p:sp>
        <p:nvSpPr>
          <p:cNvPr id="6" name="Dia számának helye 5"/>
          <p:cNvSpPr>
            <a:spLocks noGrp="1"/>
          </p:cNvSpPr>
          <p:nvPr>
            <p:ph type="sldNum" sz="quarter" idx="12"/>
          </p:nvPr>
        </p:nvSpPr>
        <p:spPr/>
        <p:txBody>
          <a:bodyPr/>
          <a:lstStyle/>
          <a:p>
            <a:pPr>
              <a:defRPr/>
            </a:pPr>
            <a:fld id="{8528D95B-28C8-4FC8-9A5F-9BEE327AB812}" type="slidenum">
              <a:rPr lang="en-US" smtClean="0"/>
              <a:pPr>
                <a:defRPr/>
              </a:pPr>
              <a:t>13</a:t>
            </a:fld>
            <a:r>
              <a:rPr lang="hu-HU" smtClean="0"/>
              <a:t>/</a:t>
            </a:r>
            <a:endParaRPr lang="en-US" dirty="0"/>
          </a:p>
        </p:txBody>
      </p:sp>
    </p:spTree>
    <p:extLst>
      <p:ext uri="{BB962C8B-B14F-4D97-AF65-F5344CB8AC3E}">
        <p14:creationId xmlns:p14="http://schemas.microsoft.com/office/powerpoint/2010/main" val="16001232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pPr>
              <a:defRPr/>
            </a:pPr>
            <a:fld id="{EACEAD4D-35B7-4A0C-B9E3-114E1020EA7F}" type="datetime1">
              <a:rPr lang="en-US" smtClean="0"/>
              <a:t>11/28/2016</a:t>
            </a:fld>
            <a:endParaRPr lang="en-US"/>
          </a:p>
        </p:txBody>
      </p:sp>
      <p:sp>
        <p:nvSpPr>
          <p:cNvPr id="3" name="Élőláb helye 2"/>
          <p:cNvSpPr>
            <a:spLocks noGrp="1"/>
          </p:cNvSpPr>
          <p:nvPr>
            <p:ph type="ftr" sz="quarter" idx="11"/>
          </p:nvPr>
        </p:nvSpPr>
        <p:spPr/>
        <p:txBody>
          <a:bodyPr/>
          <a:lstStyle/>
          <a:p>
            <a:pPr>
              <a:defRPr/>
            </a:pPr>
            <a:r>
              <a:rPr lang="hu-HU" smtClean="0"/>
              <a:t>InfoEra </a:t>
            </a:r>
            <a:r>
              <a:rPr lang="en-US" smtClean="0"/>
              <a:t>2016</a:t>
            </a:r>
            <a:endParaRPr lang="en-US" dirty="0"/>
          </a:p>
        </p:txBody>
      </p:sp>
      <p:sp>
        <p:nvSpPr>
          <p:cNvPr id="4" name="Dia számának helye 3"/>
          <p:cNvSpPr>
            <a:spLocks noGrp="1"/>
          </p:cNvSpPr>
          <p:nvPr>
            <p:ph type="sldNum" sz="quarter" idx="12"/>
          </p:nvPr>
        </p:nvSpPr>
        <p:spPr/>
        <p:txBody>
          <a:bodyPr/>
          <a:lstStyle/>
          <a:p>
            <a:pPr>
              <a:defRPr/>
            </a:pPr>
            <a:fld id="{3546586E-713E-48F1-BAD8-2A3BE610CA5F}" type="slidenum">
              <a:rPr lang="en-US" smtClean="0"/>
              <a:pPr>
                <a:defRPr/>
              </a:pPr>
              <a:t>14</a:t>
            </a:fld>
            <a:endParaRPr lang="en-US"/>
          </a:p>
        </p:txBody>
      </p:sp>
      <p:sp>
        <p:nvSpPr>
          <p:cNvPr id="5" name="Szövegdoboz 4"/>
          <p:cNvSpPr txBox="1"/>
          <p:nvPr/>
        </p:nvSpPr>
        <p:spPr>
          <a:xfrm>
            <a:off x="1717008" y="914399"/>
            <a:ext cx="4684296" cy="2308324"/>
          </a:xfrm>
          <a:prstGeom prst="rect">
            <a:avLst/>
          </a:prstGeom>
          <a:noFill/>
        </p:spPr>
        <p:txBody>
          <a:bodyPr wrap="none" rtlCol="0">
            <a:spAutoFit/>
          </a:bodyPr>
          <a:lstStyle/>
          <a:p>
            <a:r>
              <a:rPr lang="en-US" sz="2400" dirty="0" err="1"/>
              <a:t>int</a:t>
            </a:r>
            <a:r>
              <a:rPr lang="en-US" sz="2400" dirty="0"/>
              <a:t> </a:t>
            </a:r>
            <a:r>
              <a:rPr lang="en-US" sz="2400" dirty="0" err="1"/>
              <a:t>ertek</a:t>
            </a:r>
            <a:r>
              <a:rPr lang="en-US" sz="2400" dirty="0"/>
              <a:t>(</a:t>
            </a:r>
            <a:r>
              <a:rPr lang="en-US" sz="2400" dirty="0" err="1"/>
              <a:t>int</a:t>
            </a:r>
            <a:r>
              <a:rPr lang="en-US" sz="2400" dirty="0"/>
              <a:t> </a:t>
            </a:r>
            <a:r>
              <a:rPr lang="en-US" sz="2400" dirty="0" err="1"/>
              <a:t>db</a:t>
            </a:r>
            <a:r>
              <a:rPr lang="en-US" sz="2400" dirty="0"/>
              <a:t>)</a:t>
            </a:r>
            <a:br>
              <a:rPr lang="en-US" sz="2400" dirty="0"/>
            </a:br>
            <a:r>
              <a:rPr lang="en-US" sz="2400" dirty="0"/>
              <a:t>{</a:t>
            </a:r>
            <a:br>
              <a:rPr lang="en-US" sz="2400" dirty="0"/>
            </a:br>
            <a:r>
              <a:rPr lang="en-US" sz="2400" dirty="0"/>
              <a:t>    if (</a:t>
            </a:r>
            <a:r>
              <a:rPr lang="en-US" sz="2400" dirty="0" err="1"/>
              <a:t>db</a:t>
            </a:r>
            <a:r>
              <a:rPr lang="en-US" sz="2400" dirty="0"/>
              <a:t> == 1) return 500;</a:t>
            </a:r>
            <a:br>
              <a:rPr lang="en-US" sz="2400" dirty="0"/>
            </a:br>
            <a:r>
              <a:rPr lang="en-US" sz="2400" dirty="0"/>
              <a:t>    if (</a:t>
            </a:r>
            <a:r>
              <a:rPr lang="en-US" sz="2400" dirty="0" err="1"/>
              <a:t>db</a:t>
            </a:r>
            <a:r>
              <a:rPr lang="en-US" sz="2400" dirty="0"/>
              <a:t> == 2) return 500 + 450;</a:t>
            </a:r>
            <a:br>
              <a:rPr lang="en-US" sz="2400" dirty="0"/>
            </a:br>
            <a:r>
              <a:rPr lang="en-US" sz="2400" dirty="0"/>
              <a:t>    return 500 + 450 + 400*(db-2);</a:t>
            </a:r>
            <a:br>
              <a:rPr lang="en-US" sz="2400" dirty="0"/>
            </a:br>
            <a:r>
              <a:rPr lang="en-US" sz="2400" dirty="0" smtClean="0"/>
              <a:t>}</a:t>
            </a:r>
            <a:endParaRPr lang="en-US" sz="2400" dirty="0"/>
          </a:p>
        </p:txBody>
      </p:sp>
      <p:sp>
        <p:nvSpPr>
          <p:cNvPr id="6" name="Szövegdoboz 5"/>
          <p:cNvSpPr txBox="1"/>
          <p:nvPr/>
        </p:nvSpPr>
        <p:spPr>
          <a:xfrm>
            <a:off x="1717008" y="3839024"/>
            <a:ext cx="5557932" cy="1938992"/>
          </a:xfrm>
          <a:prstGeom prst="rect">
            <a:avLst/>
          </a:prstGeom>
          <a:noFill/>
        </p:spPr>
        <p:txBody>
          <a:bodyPr wrap="none" rtlCol="0">
            <a:spAutoFit/>
          </a:bodyPr>
          <a:lstStyle/>
          <a:p>
            <a:r>
              <a:rPr lang="hu-HU" sz="2400" dirty="0"/>
              <a:t>int </a:t>
            </a:r>
            <a:r>
              <a:rPr lang="hu-HU" sz="2400" dirty="0" err="1"/>
              <a:t>ertek</a:t>
            </a:r>
            <a:r>
              <a:rPr lang="hu-HU" sz="2400" dirty="0"/>
              <a:t>(</a:t>
            </a:r>
            <a:r>
              <a:rPr lang="hu-HU" sz="2400" dirty="0" err="1"/>
              <a:t>int</a:t>
            </a:r>
            <a:r>
              <a:rPr lang="hu-HU" sz="2400" dirty="0"/>
              <a:t> db)</a:t>
            </a:r>
            <a:br>
              <a:rPr lang="hu-HU" sz="2400" dirty="0"/>
            </a:br>
            <a:r>
              <a:rPr lang="hu-HU" sz="2400" dirty="0"/>
              <a:t>{</a:t>
            </a:r>
            <a:br>
              <a:rPr lang="hu-HU" sz="2400" dirty="0"/>
            </a:br>
            <a:r>
              <a:rPr lang="hu-HU" sz="2400" dirty="0"/>
              <a:t>    </a:t>
            </a:r>
            <a:r>
              <a:rPr lang="hu-HU" sz="2400" dirty="0" err="1"/>
              <a:t>if</a:t>
            </a:r>
            <a:r>
              <a:rPr lang="hu-HU" sz="2400" dirty="0"/>
              <a:t>(</a:t>
            </a:r>
            <a:r>
              <a:rPr lang="hu-HU" sz="2400" dirty="0" err="1"/>
              <a:t>db</a:t>
            </a:r>
            <a:r>
              <a:rPr lang="hu-HU" sz="2400" dirty="0"/>
              <a:t>&lt;=2) { </a:t>
            </a:r>
            <a:r>
              <a:rPr lang="hu-HU" sz="2400" dirty="0" err="1"/>
              <a:t>return</a:t>
            </a:r>
            <a:r>
              <a:rPr lang="hu-HU" sz="2400" dirty="0"/>
              <a:t> db*500-(db-1)*50; }</a:t>
            </a:r>
            <a:br>
              <a:rPr lang="hu-HU" sz="2400" dirty="0"/>
            </a:br>
            <a:r>
              <a:rPr lang="hu-HU" sz="2400" dirty="0"/>
              <a:t>    </a:t>
            </a:r>
            <a:r>
              <a:rPr lang="hu-HU" sz="2400" dirty="0" err="1"/>
              <a:t>else</a:t>
            </a:r>
            <a:r>
              <a:rPr lang="hu-HU" sz="2400" dirty="0"/>
              <a:t> { </a:t>
            </a:r>
            <a:r>
              <a:rPr lang="hu-HU" sz="2400" dirty="0" err="1"/>
              <a:t>return</a:t>
            </a:r>
            <a:r>
              <a:rPr lang="hu-HU" sz="2400" dirty="0"/>
              <a:t> 1350+(db-3)*400; }</a:t>
            </a:r>
            <a:br>
              <a:rPr lang="hu-HU" sz="2400" dirty="0"/>
            </a:br>
            <a:r>
              <a:rPr lang="hu-HU" sz="2400" dirty="0" smtClean="0"/>
              <a:t>}</a:t>
            </a:r>
            <a:endParaRPr lang="en-US" sz="2400" dirty="0"/>
          </a:p>
        </p:txBody>
      </p:sp>
    </p:spTree>
    <p:extLst>
      <p:ext uri="{BB962C8B-B14F-4D97-AF65-F5344CB8AC3E}">
        <p14:creationId xmlns:p14="http://schemas.microsoft.com/office/powerpoint/2010/main" val="20177736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pPr>
              <a:defRPr/>
            </a:pPr>
            <a:fld id="{EACEAD4D-35B7-4A0C-B9E3-114E1020EA7F}" type="datetime1">
              <a:rPr lang="en-US" smtClean="0"/>
              <a:t>11/28/2016</a:t>
            </a:fld>
            <a:endParaRPr lang="en-US"/>
          </a:p>
        </p:txBody>
      </p:sp>
      <p:sp>
        <p:nvSpPr>
          <p:cNvPr id="3" name="Élőláb helye 2"/>
          <p:cNvSpPr>
            <a:spLocks noGrp="1"/>
          </p:cNvSpPr>
          <p:nvPr>
            <p:ph type="ftr" sz="quarter" idx="11"/>
          </p:nvPr>
        </p:nvSpPr>
        <p:spPr/>
        <p:txBody>
          <a:bodyPr/>
          <a:lstStyle/>
          <a:p>
            <a:pPr>
              <a:defRPr/>
            </a:pPr>
            <a:r>
              <a:rPr lang="hu-HU" smtClean="0"/>
              <a:t>InfoEra </a:t>
            </a:r>
            <a:r>
              <a:rPr lang="en-US" smtClean="0"/>
              <a:t>2016</a:t>
            </a:r>
            <a:endParaRPr lang="en-US" dirty="0"/>
          </a:p>
        </p:txBody>
      </p:sp>
      <p:sp>
        <p:nvSpPr>
          <p:cNvPr id="4" name="Dia számának helye 3"/>
          <p:cNvSpPr>
            <a:spLocks noGrp="1"/>
          </p:cNvSpPr>
          <p:nvPr>
            <p:ph type="sldNum" sz="quarter" idx="12"/>
          </p:nvPr>
        </p:nvSpPr>
        <p:spPr/>
        <p:txBody>
          <a:bodyPr/>
          <a:lstStyle/>
          <a:p>
            <a:pPr>
              <a:defRPr/>
            </a:pPr>
            <a:fld id="{3546586E-713E-48F1-BAD8-2A3BE610CA5F}" type="slidenum">
              <a:rPr lang="en-US" smtClean="0"/>
              <a:pPr>
                <a:defRPr/>
              </a:pPr>
              <a:t>15</a:t>
            </a:fld>
            <a:endParaRPr lang="en-US"/>
          </a:p>
        </p:txBody>
      </p:sp>
      <p:sp>
        <p:nvSpPr>
          <p:cNvPr id="6" name="Szövegdoboz 5"/>
          <p:cNvSpPr txBox="1"/>
          <p:nvPr/>
        </p:nvSpPr>
        <p:spPr>
          <a:xfrm>
            <a:off x="4948056" y="1078758"/>
            <a:ext cx="3533340" cy="4893647"/>
          </a:xfrm>
          <a:prstGeom prst="rect">
            <a:avLst/>
          </a:prstGeom>
          <a:noFill/>
        </p:spPr>
        <p:txBody>
          <a:bodyPr wrap="none" rtlCol="0">
            <a:spAutoFit/>
          </a:bodyPr>
          <a:lstStyle/>
          <a:p>
            <a:r>
              <a:rPr lang="en-US" sz="2400" dirty="0" err="1"/>
              <a:t>ertek</a:t>
            </a:r>
            <a:r>
              <a:rPr lang="en-US" sz="2400" dirty="0"/>
              <a:t>(</a:t>
            </a:r>
            <a:r>
              <a:rPr lang="en-US" sz="2400" dirty="0" err="1"/>
              <a:t>int</a:t>
            </a:r>
            <a:r>
              <a:rPr lang="en-US" sz="2400" dirty="0"/>
              <a:t>):</a:t>
            </a:r>
          </a:p>
          <a:p>
            <a:r>
              <a:rPr lang="en-US" sz="2400" dirty="0"/>
              <a:t>        </a:t>
            </a:r>
            <a:r>
              <a:rPr lang="en-US" sz="2400" dirty="0" err="1"/>
              <a:t>cmp</a:t>
            </a:r>
            <a:r>
              <a:rPr lang="en-US" sz="2400" dirty="0"/>
              <a:t>     </a:t>
            </a:r>
            <a:r>
              <a:rPr lang="en-US" sz="2400" dirty="0" err="1"/>
              <a:t>edi</a:t>
            </a:r>
            <a:r>
              <a:rPr lang="en-US" sz="2400" dirty="0"/>
              <a:t>, 1</a:t>
            </a:r>
          </a:p>
          <a:p>
            <a:r>
              <a:rPr lang="en-US" sz="2400" dirty="0"/>
              <a:t>        </a:t>
            </a:r>
            <a:r>
              <a:rPr lang="en-US" sz="2400" dirty="0" err="1"/>
              <a:t>mov</a:t>
            </a:r>
            <a:r>
              <a:rPr lang="en-US" sz="2400" dirty="0"/>
              <a:t>     </a:t>
            </a:r>
            <a:r>
              <a:rPr lang="en-US" sz="2400" dirty="0" err="1"/>
              <a:t>eax</a:t>
            </a:r>
            <a:r>
              <a:rPr lang="en-US" sz="2400" dirty="0"/>
              <a:t>, 500</a:t>
            </a:r>
          </a:p>
          <a:p>
            <a:r>
              <a:rPr lang="en-US" sz="2400" dirty="0"/>
              <a:t>        je      .L1</a:t>
            </a:r>
          </a:p>
          <a:p>
            <a:r>
              <a:rPr lang="en-US" sz="2400" dirty="0"/>
              <a:t>        </a:t>
            </a:r>
            <a:r>
              <a:rPr lang="en-US" sz="2400" dirty="0" err="1"/>
              <a:t>cmp</a:t>
            </a:r>
            <a:r>
              <a:rPr lang="en-US" sz="2400" dirty="0"/>
              <a:t>     </a:t>
            </a:r>
            <a:r>
              <a:rPr lang="en-US" sz="2400" dirty="0" err="1"/>
              <a:t>edi</a:t>
            </a:r>
            <a:r>
              <a:rPr lang="en-US" sz="2400" dirty="0"/>
              <a:t>, 2</a:t>
            </a:r>
          </a:p>
          <a:p>
            <a:r>
              <a:rPr lang="en-US" sz="2400" dirty="0"/>
              <a:t>        </a:t>
            </a:r>
            <a:r>
              <a:rPr lang="en-US" sz="2400" dirty="0" err="1"/>
              <a:t>mov</a:t>
            </a:r>
            <a:r>
              <a:rPr lang="en-US" sz="2400" dirty="0"/>
              <a:t>     </a:t>
            </a:r>
            <a:r>
              <a:rPr lang="en-US" sz="2400" dirty="0" err="1"/>
              <a:t>eax</a:t>
            </a:r>
            <a:r>
              <a:rPr lang="en-US" sz="2400" dirty="0"/>
              <a:t>, 950</a:t>
            </a:r>
          </a:p>
          <a:p>
            <a:r>
              <a:rPr lang="en-US" sz="2400" dirty="0"/>
              <a:t>        je      .L1</a:t>
            </a:r>
          </a:p>
          <a:p>
            <a:r>
              <a:rPr lang="en-US" sz="2400" dirty="0"/>
              <a:t>        sub     </a:t>
            </a:r>
            <a:r>
              <a:rPr lang="en-US" sz="2400" dirty="0" err="1"/>
              <a:t>edi</a:t>
            </a:r>
            <a:r>
              <a:rPr lang="en-US" sz="2400" dirty="0"/>
              <a:t>, 2</a:t>
            </a:r>
          </a:p>
          <a:p>
            <a:r>
              <a:rPr lang="en-US" sz="2400" dirty="0"/>
              <a:t>        </a:t>
            </a:r>
            <a:r>
              <a:rPr lang="en-US" sz="2400" dirty="0" err="1"/>
              <a:t>imul</a:t>
            </a:r>
            <a:r>
              <a:rPr lang="en-US" sz="2400" dirty="0"/>
              <a:t>    </a:t>
            </a:r>
            <a:r>
              <a:rPr lang="en-US" sz="2400" dirty="0" err="1"/>
              <a:t>eax</a:t>
            </a:r>
            <a:r>
              <a:rPr lang="en-US" sz="2400" dirty="0"/>
              <a:t>, </a:t>
            </a:r>
            <a:r>
              <a:rPr lang="en-US" sz="2400" dirty="0" err="1"/>
              <a:t>edi</a:t>
            </a:r>
            <a:r>
              <a:rPr lang="en-US" sz="2400" dirty="0"/>
              <a:t>, 400</a:t>
            </a:r>
          </a:p>
          <a:p>
            <a:r>
              <a:rPr lang="en-US" sz="2400" dirty="0"/>
              <a:t>        add     </a:t>
            </a:r>
            <a:r>
              <a:rPr lang="en-US" sz="2400" dirty="0" err="1"/>
              <a:t>eax</a:t>
            </a:r>
            <a:r>
              <a:rPr lang="en-US" sz="2400" dirty="0"/>
              <a:t>, 950</a:t>
            </a:r>
          </a:p>
          <a:p>
            <a:r>
              <a:rPr lang="en-US" sz="2400" dirty="0"/>
              <a:t>.L1:</a:t>
            </a:r>
          </a:p>
          <a:p>
            <a:r>
              <a:rPr lang="en-US" sz="2400" dirty="0"/>
              <a:t>        rep ret</a:t>
            </a:r>
          </a:p>
          <a:p>
            <a:endParaRPr lang="en-US" sz="2400" dirty="0"/>
          </a:p>
        </p:txBody>
      </p:sp>
      <p:sp>
        <p:nvSpPr>
          <p:cNvPr id="7" name="Szövegdoboz 6"/>
          <p:cNvSpPr txBox="1"/>
          <p:nvPr/>
        </p:nvSpPr>
        <p:spPr>
          <a:xfrm>
            <a:off x="1717008" y="1105262"/>
            <a:ext cx="3169457" cy="3785652"/>
          </a:xfrm>
          <a:prstGeom prst="rect">
            <a:avLst/>
          </a:prstGeom>
          <a:noFill/>
        </p:spPr>
        <p:txBody>
          <a:bodyPr wrap="none" rtlCol="0">
            <a:spAutoFit/>
          </a:bodyPr>
          <a:lstStyle/>
          <a:p>
            <a:r>
              <a:rPr lang="en-US" sz="2400" dirty="0" err="1"/>
              <a:t>int</a:t>
            </a:r>
            <a:r>
              <a:rPr lang="en-US" sz="2400" dirty="0"/>
              <a:t> </a:t>
            </a:r>
            <a:r>
              <a:rPr lang="en-US" sz="2400" dirty="0" err="1"/>
              <a:t>ertek</a:t>
            </a:r>
            <a:r>
              <a:rPr lang="en-US" sz="2400" dirty="0"/>
              <a:t>(</a:t>
            </a:r>
            <a:r>
              <a:rPr lang="en-US" sz="2400" dirty="0" err="1"/>
              <a:t>int</a:t>
            </a:r>
            <a:r>
              <a:rPr lang="en-US" sz="2400" dirty="0"/>
              <a:t> </a:t>
            </a:r>
            <a:r>
              <a:rPr lang="en-US" sz="2400" dirty="0" err="1"/>
              <a:t>db</a:t>
            </a:r>
            <a:r>
              <a:rPr lang="en-US" sz="2400" dirty="0"/>
              <a:t>)</a:t>
            </a:r>
            <a:br>
              <a:rPr lang="en-US" sz="2400" dirty="0"/>
            </a:br>
            <a:r>
              <a:rPr lang="en-US" sz="2400" dirty="0" smtClean="0"/>
              <a:t>{</a:t>
            </a:r>
            <a:r>
              <a:rPr lang="en-US" sz="2400" dirty="0"/>
              <a:t/>
            </a:r>
            <a:br>
              <a:rPr lang="en-US" sz="2400" dirty="0"/>
            </a:br>
            <a:r>
              <a:rPr lang="en-US" sz="2400" dirty="0"/>
              <a:t>    if (</a:t>
            </a:r>
            <a:r>
              <a:rPr lang="en-US" sz="2400" dirty="0" err="1"/>
              <a:t>db</a:t>
            </a:r>
            <a:r>
              <a:rPr lang="en-US" sz="2400" dirty="0"/>
              <a:t> == </a:t>
            </a:r>
            <a:r>
              <a:rPr lang="en-US" sz="2400" dirty="0" smtClean="0"/>
              <a:t>1)</a:t>
            </a:r>
            <a:endParaRPr lang="hu-HU" sz="2400" dirty="0" smtClean="0"/>
          </a:p>
          <a:p>
            <a:r>
              <a:rPr lang="hu-HU" sz="2400" dirty="0"/>
              <a:t>	</a:t>
            </a:r>
            <a:r>
              <a:rPr lang="hu-HU" sz="2400" dirty="0" smtClean="0"/>
              <a:t>  </a:t>
            </a:r>
            <a:r>
              <a:rPr lang="en-US" sz="2400" dirty="0" smtClean="0"/>
              <a:t>return </a:t>
            </a:r>
            <a:r>
              <a:rPr lang="en-US" sz="2400" dirty="0"/>
              <a:t>500;</a:t>
            </a:r>
            <a:br>
              <a:rPr lang="en-US" sz="2400" dirty="0"/>
            </a:br>
            <a:r>
              <a:rPr lang="en-US" sz="2400" dirty="0"/>
              <a:t>    if (</a:t>
            </a:r>
            <a:r>
              <a:rPr lang="en-US" sz="2400" dirty="0" err="1"/>
              <a:t>db</a:t>
            </a:r>
            <a:r>
              <a:rPr lang="en-US" sz="2400" dirty="0"/>
              <a:t> == </a:t>
            </a:r>
            <a:r>
              <a:rPr lang="en-US" sz="2400" dirty="0" smtClean="0"/>
              <a:t>2)</a:t>
            </a:r>
            <a:endParaRPr lang="hu-HU" sz="2400" dirty="0" smtClean="0"/>
          </a:p>
          <a:p>
            <a:r>
              <a:rPr lang="hu-HU" sz="2400" dirty="0"/>
              <a:t>	</a:t>
            </a:r>
            <a:r>
              <a:rPr lang="hu-HU" sz="2400" dirty="0" smtClean="0"/>
              <a:t>  </a:t>
            </a:r>
            <a:r>
              <a:rPr lang="en-US" sz="2400" dirty="0" smtClean="0"/>
              <a:t>return </a:t>
            </a:r>
            <a:r>
              <a:rPr lang="en-US" sz="2400" dirty="0"/>
              <a:t>500 + 450</a:t>
            </a:r>
            <a:r>
              <a:rPr lang="en-US" sz="2400" dirty="0" smtClean="0"/>
              <a:t>;</a:t>
            </a:r>
            <a:endParaRPr lang="hu-HU" sz="2400" dirty="0" smtClean="0"/>
          </a:p>
          <a:p>
            <a:r>
              <a:rPr lang="en-US" sz="2400" dirty="0"/>
              <a:t/>
            </a:r>
            <a:br>
              <a:rPr lang="en-US" sz="2400" dirty="0"/>
            </a:br>
            <a:r>
              <a:rPr lang="en-US" sz="2400" dirty="0"/>
              <a:t>    return 500 + </a:t>
            </a:r>
            <a:r>
              <a:rPr lang="en-US" sz="2400" dirty="0" smtClean="0"/>
              <a:t>450</a:t>
            </a:r>
            <a:endParaRPr lang="hu-HU" sz="2400" dirty="0" smtClean="0"/>
          </a:p>
          <a:p>
            <a:r>
              <a:rPr lang="hu-HU" sz="2400" dirty="0"/>
              <a:t>	</a:t>
            </a:r>
            <a:r>
              <a:rPr lang="hu-HU" sz="2400" dirty="0" smtClean="0"/>
              <a:t>	</a:t>
            </a:r>
            <a:r>
              <a:rPr lang="en-US" sz="2400" dirty="0" smtClean="0"/>
              <a:t>+ </a:t>
            </a:r>
            <a:r>
              <a:rPr lang="en-US" sz="2400" dirty="0"/>
              <a:t>400*(db-2);</a:t>
            </a:r>
            <a:br>
              <a:rPr lang="en-US" sz="2400" dirty="0"/>
            </a:br>
            <a:r>
              <a:rPr lang="en-US" sz="2400" dirty="0" smtClean="0"/>
              <a:t>}</a:t>
            </a:r>
            <a:endParaRPr lang="en-US" sz="2400" dirty="0"/>
          </a:p>
        </p:txBody>
      </p:sp>
    </p:spTree>
    <p:extLst>
      <p:ext uri="{BB962C8B-B14F-4D97-AF65-F5344CB8AC3E}">
        <p14:creationId xmlns:p14="http://schemas.microsoft.com/office/powerpoint/2010/main" val="2879928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pPr>
              <a:defRPr/>
            </a:pPr>
            <a:fld id="{EACEAD4D-35B7-4A0C-B9E3-114E1020EA7F}" type="datetime1">
              <a:rPr lang="en-US" smtClean="0"/>
              <a:t>11/28/2016</a:t>
            </a:fld>
            <a:endParaRPr lang="en-US"/>
          </a:p>
        </p:txBody>
      </p:sp>
      <p:sp>
        <p:nvSpPr>
          <p:cNvPr id="3" name="Élőláb helye 2"/>
          <p:cNvSpPr>
            <a:spLocks noGrp="1"/>
          </p:cNvSpPr>
          <p:nvPr>
            <p:ph type="ftr" sz="quarter" idx="11"/>
          </p:nvPr>
        </p:nvSpPr>
        <p:spPr/>
        <p:txBody>
          <a:bodyPr/>
          <a:lstStyle/>
          <a:p>
            <a:pPr>
              <a:defRPr/>
            </a:pPr>
            <a:r>
              <a:rPr lang="hu-HU" smtClean="0"/>
              <a:t>InfoEra </a:t>
            </a:r>
            <a:r>
              <a:rPr lang="en-US" smtClean="0"/>
              <a:t>2016</a:t>
            </a:r>
            <a:endParaRPr lang="en-US" dirty="0"/>
          </a:p>
        </p:txBody>
      </p:sp>
      <p:sp>
        <p:nvSpPr>
          <p:cNvPr id="4" name="Dia számának helye 3"/>
          <p:cNvSpPr>
            <a:spLocks noGrp="1"/>
          </p:cNvSpPr>
          <p:nvPr>
            <p:ph type="sldNum" sz="quarter" idx="12"/>
          </p:nvPr>
        </p:nvSpPr>
        <p:spPr/>
        <p:txBody>
          <a:bodyPr/>
          <a:lstStyle/>
          <a:p>
            <a:pPr>
              <a:defRPr/>
            </a:pPr>
            <a:fld id="{3546586E-713E-48F1-BAD8-2A3BE610CA5F}" type="slidenum">
              <a:rPr lang="en-US" smtClean="0"/>
              <a:pPr>
                <a:defRPr/>
              </a:pPr>
              <a:t>16</a:t>
            </a:fld>
            <a:endParaRPr lang="en-US"/>
          </a:p>
        </p:txBody>
      </p:sp>
      <p:sp>
        <p:nvSpPr>
          <p:cNvPr id="5" name="Szövegdoboz 4"/>
          <p:cNvSpPr txBox="1"/>
          <p:nvPr/>
        </p:nvSpPr>
        <p:spPr>
          <a:xfrm>
            <a:off x="1717008" y="807019"/>
            <a:ext cx="4523995" cy="3416320"/>
          </a:xfrm>
          <a:prstGeom prst="rect">
            <a:avLst/>
          </a:prstGeom>
          <a:noFill/>
        </p:spPr>
        <p:txBody>
          <a:bodyPr wrap="none" rtlCol="0">
            <a:spAutoFit/>
          </a:bodyPr>
          <a:lstStyle/>
          <a:p>
            <a:r>
              <a:rPr lang="hu-HU" sz="2400" dirty="0"/>
              <a:t>int </a:t>
            </a:r>
            <a:r>
              <a:rPr lang="hu-HU" sz="2400" dirty="0" err="1"/>
              <a:t>fizetendo</a:t>
            </a:r>
            <a:r>
              <a:rPr lang="hu-HU" sz="2400" dirty="0"/>
              <a:t>(</a:t>
            </a:r>
            <a:r>
              <a:rPr lang="hu-HU" sz="2400" dirty="0" err="1"/>
              <a:t>int</a:t>
            </a:r>
            <a:r>
              <a:rPr lang="hu-HU" sz="2400" dirty="0"/>
              <a:t> db</a:t>
            </a:r>
            <a:r>
              <a:rPr lang="hu-HU" sz="2400" dirty="0" smtClean="0"/>
              <a:t>) {</a:t>
            </a:r>
            <a:r>
              <a:rPr lang="hu-HU" sz="2400" dirty="0"/>
              <a:t/>
            </a:r>
            <a:br>
              <a:rPr lang="hu-HU" sz="2400" dirty="0"/>
            </a:br>
            <a:r>
              <a:rPr lang="hu-HU" sz="2400" dirty="0"/>
              <a:t>    int sum = 0;</a:t>
            </a:r>
            <a:br>
              <a:rPr lang="hu-HU" sz="2400" dirty="0"/>
            </a:br>
            <a:r>
              <a:rPr lang="hu-HU" sz="2400" dirty="0"/>
              <a:t>    </a:t>
            </a:r>
            <a:r>
              <a:rPr lang="hu-HU" sz="2400" dirty="0" err="1"/>
              <a:t>for</a:t>
            </a:r>
            <a:r>
              <a:rPr lang="hu-HU" sz="2400" dirty="0"/>
              <a:t> (int i </a:t>
            </a:r>
            <a:r>
              <a:rPr lang="hu-HU" sz="2400"/>
              <a:t>= 1</a:t>
            </a:r>
            <a:r>
              <a:rPr lang="hu-HU" sz="2400" smtClean="0"/>
              <a:t>; </a:t>
            </a:r>
            <a:r>
              <a:rPr lang="hu-HU" sz="2400" dirty="0"/>
              <a:t>i &lt;= db; ++i</a:t>
            </a:r>
            <a:r>
              <a:rPr lang="hu-HU" sz="2400" dirty="0" smtClean="0"/>
              <a:t>) {</a:t>
            </a:r>
            <a:r>
              <a:rPr lang="hu-HU" sz="2400" dirty="0"/>
              <a:t/>
            </a:r>
            <a:br>
              <a:rPr lang="hu-HU" sz="2400" dirty="0"/>
            </a:br>
            <a:r>
              <a:rPr lang="hu-HU" sz="2400" dirty="0"/>
              <a:t>        </a:t>
            </a:r>
            <a:r>
              <a:rPr lang="hu-HU" sz="2400" dirty="0" err="1" smtClean="0"/>
              <a:t>if</a:t>
            </a:r>
            <a:r>
              <a:rPr lang="hu-HU" sz="2400" dirty="0" smtClean="0"/>
              <a:t> (</a:t>
            </a:r>
            <a:r>
              <a:rPr lang="hu-HU" sz="2400" dirty="0" err="1" smtClean="0"/>
              <a:t>i</a:t>
            </a:r>
            <a:r>
              <a:rPr lang="hu-HU" sz="2400" dirty="0" smtClean="0"/>
              <a:t> == 1) sum += 500;</a:t>
            </a:r>
            <a:br>
              <a:rPr lang="hu-HU" sz="2400" dirty="0" smtClean="0"/>
            </a:br>
            <a:r>
              <a:rPr lang="hu-HU" sz="2400" dirty="0" smtClean="0"/>
              <a:t>        </a:t>
            </a:r>
            <a:r>
              <a:rPr lang="hu-HU" sz="2400" dirty="0" err="1" smtClean="0"/>
              <a:t>else</a:t>
            </a:r>
            <a:r>
              <a:rPr lang="hu-HU" sz="2400" dirty="0" smtClean="0"/>
              <a:t> </a:t>
            </a:r>
            <a:r>
              <a:rPr lang="hu-HU" sz="2400" dirty="0" err="1" smtClean="0"/>
              <a:t>if</a:t>
            </a:r>
            <a:r>
              <a:rPr lang="hu-HU" sz="2400" dirty="0" smtClean="0"/>
              <a:t> (i == 2) sum += 450;</a:t>
            </a:r>
            <a:br>
              <a:rPr lang="hu-HU" sz="2400" dirty="0" smtClean="0"/>
            </a:br>
            <a:r>
              <a:rPr lang="hu-HU" sz="2400" dirty="0" smtClean="0"/>
              <a:t>        </a:t>
            </a:r>
            <a:r>
              <a:rPr lang="hu-HU" sz="2400" dirty="0" err="1" smtClean="0"/>
              <a:t>else</a:t>
            </a:r>
            <a:r>
              <a:rPr lang="hu-HU" sz="2400" dirty="0" smtClean="0"/>
              <a:t> sum </a:t>
            </a:r>
            <a:r>
              <a:rPr lang="hu-HU" sz="2400" dirty="0"/>
              <a:t>+= 400;</a:t>
            </a:r>
            <a:br>
              <a:rPr lang="hu-HU" sz="2400" dirty="0"/>
            </a:br>
            <a:r>
              <a:rPr lang="hu-HU" sz="2400" dirty="0"/>
              <a:t>    }</a:t>
            </a:r>
            <a:br>
              <a:rPr lang="hu-HU" sz="2400" dirty="0"/>
            </a:br>
            <a:r>
              <a:rPr lang="hu-HU" sz="2400" dirty="0"/>
              <a:t>    </a:t>
            </a:r>
            <a:r>
              <a:rPr lang="hu-HU" sz="2400" dirty="0" err="1"/>
              <a:t>return</a:t>
            </a:r>
            <a:r>
              <a:rPr lang="hu-HU" sz="2400" dirty="0"/>
              <a:t> sum;</a:t>
            </a:r>
            <a:br>
              <a:rPr lang="hu-HU" sz="2400" dirty="0"/>
            </a:br>
            <a:r>
              <a:rPr lang="hu-HU" sz="2400" dirty="0" smtClean="0"/>
              <a:t>}</a:t>
            </a:r>
            <a:endParaRPr lang="en-US" sz="2400" dirty="0"/>
          </a:p>
        </p:txBody>
      </p:sp>
      <p:sp>
        <p:nvSpPr>
          <p:cNvPr id="6" name="Szövegdoboz 5"/>
          <p:cNvSpPr txBox="1"/>
          <p:nvPr/>
        </p:nvSpPr>
        <p:spPr>
          <a:xfrm>
            <a:off x="1750958" y="4607645"/>
            <a:ext cx="7128000" cy="1200329"/>
          </a:xfrm>
          <a:prstGeom prst="rect">
            <a:avLst/>
          </a:prstGeom>
          <a:noFill/>
        </p:spPr>
        <p:txBody>
          <a:bodyPr wrap="square" rtlCol="0">
            <a:spAutoFit/>
          </a:bodyPr>
          <a:lstStyle/>
          <a:p>
            <a:r>
              <a:rPr lang="pt-BR" sz="2400" dirty="0"/>
              <a:t>unsigned hulye_fv(unsigned n</a:t>
            </a:r>
            <a:r>
              <a:rPr lang="pt-BR" sz="2400" dirty="0" smtClean="0"/>
              <a:t>)</a:t>
            </a:r>
            <a:r>
              <a:rPr lang="hu-HU" sz="2400" dirty="0" smtClean="0"/>
              <a:t> </a:t>
            </a:r>
            <a:r>
              <a:rPr lang="pt-BR" sz="2400" dirty="0" smtClean="0"/>
              <a:t>{</a:t>
            </a:r>
            <a:r>
              <a:rPr lang="pt-BR" sz="2400" dirty="0"/>
              <a:t/>
            </a:r>
            <a:br>
              <a:rPr lang="pt-BR" sz="2400" dirty="0"/>
            </a:br>
            <a:r>
              <a:rPr lang="hu-HU" sz="2400" dirty="0"/>
              <a:t> </a:t>
            </a:r>
            <a:r>
              <a:rPr lang="hu-HU" sz="2400" dirty="0" smtClean="0"/>
              <a:t>  </a:t>
            </a:r>
            <a:r>
              <a:rPr lang="pt-BR" sz="2400" dirty="0" smtClean="0"/>
              <a:t>return </a:t>
            </a:r>
            <a:r>
              <a:rPr lang="pt-BR" sz="2400" dirty="0"/>
              <a:t>n*400 + (</a:t>
            </a:r>
            <a:r>
              <a:rPr lang="pt-BR" sz="2400" dirty="0" smtClean="0"/>
              <a:t>n&gt;=1 </a:t>
            </a:r>
            <a:r>
              <a:rPr lang="pt-BR" sz="2400" dirty="0"/>
              <a:t>? 100 : 0) + (</a:t>
            </a:r>
            <a:r>
              <a:rPr lang="pt-BR" sz="2400" dirty="0" smtClean="0"/>
              <a:t>n&gt;=2 </a:t>
            </a:r>
            <a:r>
              <a:rPr lang="pt-BR" sz="2400" dirty="0"/>
              <a:t>? 50 : 0);</a:t>
            </a:r>
            <a:br>
              <a:rPr lang="pt-BR" sz="2400" dirty="0"/>
            </a:br>
            <a:r>
              <a:rPr lang="pt-BR" sz="2400" dirty="0" smtClean="0"/>
              <a:t>}</a:t>
            </a:r>
            <a:endParaRPr lang="en-US" sz="2400" dirty="0"/>
          </a:p>
        </p:txBody>
      </p:sp>
    </p:spTree>
    <p:extLst>
      <p:ext uri="{BB962C8B-B14F-4D97-AF65-F5344CB8AC3E}">
        <p14:creationId xmlns:p14="http://schemas.microsoft.com/office/powerpoint/2010/main" val="8541881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pPr>
              <a:defRPr/>
            </a:pPr>
            <a:fld id="{EACEAD4D-35B7-4A0C-B9E3-114E1020EA7F}" type="datetime1">
              <a:rPr lang="en-US" smtClean="0"/>
              <a:t>11/28/2016</a:t>
            </a:fld>
            <a:endParaRPr lang="en-US"/>
          </a:p>
        </p:txBody>
      </p:sp>
      <p:sp>
        <p:nvSpPr>
          <p:cNvPr id="3" name="Élőláb helye 2"/>
          <p:cNvSpPr>
            <a:spLocks noGrp="1"/>
          </p:cNvSpPr>
          <p:nvPr>
            <p:ph type="ftr" sz="quarter" idx="11"/>
          </p:nvPr>
        </p:nvSpPr>
        <p:spPr/>
        <p:txBody>
          <a:bodyPr/>
          <a:lstStyle/>
          <a:p>
            <a:pPr>
              <a:defRPr/>
            </a:pPr>
            <a:r>
              <a:rPr lang="hu-HU" smtClean="0"/>
              <a:t>InfoEra </a:t>
            </a:r>
            <a:r>
              <a:rPr lang="en-US" smtClean="0"/>
              <a:t>2016</a:t>
            </a:r>
            <a:endParaRPr lang="en-US" dirty="0"/>
          </a:p>
        </p:txBody>
      </p:sp>
      <p:sp>
        <p:nvSpPr>
          <p:cNvPr id="4" name="Dia számának helye 3"/>
          <p:cNvSpPr>
            <a:spLocks noGrp="1"/>
          </p:cNvSpPr>
          <p:nvPr>
            <p:ph type="sldNum" sz="quarter" idx="12"/>
          </p:nvPr>
        </p:nvSpPr>
        <p:spPr/>
        <p:txBody>
          <a:bodyPr/>
          <a:lstStyle/>
          <a:p>
            <a:pPr>
              <a:defRPr/>
            </a:pPr>
            <a:fld id="{3546586E-713E-48F1-BAD8-2A3BE610CA5F}" type="slidenum">
              <a:rPr lang="en-US" smtClean="0"/>
              <a:pPr>
                <a:defRPr/>
              </a:pPr>
              <a:t>17</a:t>
            </a:fld>
            <a:endParaRPr lang="en-US"/>
          </a:p>
        </p:txBody>
      </p:sp>
      <p:sp>
        <p:nvSpPr>
          <p:cNvPr id="5" name="Szövegdoboz 4"/>
          <p:cNvSpPr txBox="1"/>
          <p:nvPr/>
        </p:nvSpPr>
        <p:spPr>
          <a:xfrm>
            <a:off x="1717008" y="914399"/>
            <a:ext cx="7356501" cy="4524315"/>
          </a:xfrm>
          <a:prstGeom prst="rect">
            <a:avLst/>
          </a:prstGeom>
          <a:noFill/>
        </p:spPr>
        <p:txBody>
          <a:bodyPr wrap="none" rtlCol="0">
            <a:spAutoFit/>
          </a:bodyPr>
          <a:lstStyle/>
          <a:p>
            <a:r>
              <a:rPr lang="hu-HU" sz="2400" dirty="0"/>
              <a:t>/* Stílusgyakorlat jelleggel egész </a:t>
            </a:r>
            <a:r>
              <a:rPr lang="hu-HU" sz="2400" dirty="0" smtClean="0"/>
              <a:t>jól</a:t>
            </a:r>
            <a:br>
              <a:rPr lang="hu-HU" sz="2400" dirty="0" smtClean="0"/>
            </a:br>
            <a:r>
              <a:rPr lang="hu-HU" sz="2400" dirty="0" smtClean="0"/>
              <a:t>újrafelhasználható </a:t>
            </a:r>
            <a:r>
              <a:rPr lang="hu-HU" sz="2400" dirty="0"/>
              <a:t>kódot alkottam. */</a:t>
            </a:r>
            <a:br>
              <a:rPr lang="hu-HU" sz="2400" dirty="0"/>
            </a:br>
            <a:endParaRPr lang="hu-HU" sz="2400" dirty="0" smtClean="0"/>
          </a:p>
          <a:p>
            <a:r>
              <a:rPr lang="hu-HU" sz="2400" dirty="0" smtClean="0"/>
              <a:t>int </a:t>
            </a:r>
            <a:r>
              <a:rPr lang="hu-HU" sz="2400" dirty="0" err="1"/>
              <a:t>ar</a:t>
            </a:r>
            <a:r>
              <a:rPr lang="hu-HU" sz="2400" dirty="0"/>
              <a:t>(</a:t>
            </a:r>
            <a:r>
              <a:rPr lang="hu-HU" sz="2400" dirty="0" err="1"/>
              <a:t>int</a:t>
            </a:r>
            <a:r>
              <a:rPr lang="hu-HU" sz="2400" dirty="0"/>
              <a:t> db)</a:t>
            </a:r>
            <a:br>
              <a:rPr lang="hu-HU" sz="2400" dirty="0"/>
            </a:br>
            <a:r>
              <a:rPr lang="hu-HU" sz="2400" dirty="0"/>
              <a:t>{</a:t>
            </a:r>
            <a:br>
              <a:rPr lang="hu-HU" sz="2400" dirty="0"/>
            </a:br>
            <a:r>
              <a:rPr lang="hu-HU" sz="2400" dirty="0"/>
              <a:t>    </a:t>
            </a:r>
            <a:r>
              <a:rPr lang="hu-HU" sz="2400" dirty="0" err="1"/>
              <a:t>static</a:t>
            </a:r>
            <a:r>
              <a:rPr lang="hu-HU" sz="2400" dirty="0"/>
              <a:t> </a:t>
            </a:r>
            <a:r>
              <a:rPr lang="hu-HU" sz="2400" dirty="0" err="1"/>
              <a:t>const</a:t>
            </a:r>
            <a:r>
              <a:rPr lang="hu-HU" sz="2400" dirty="0"/>
              <a:t> int </a:t>
            </a:r>
            <a:r>
              <a:rPr lang="hu-HU" sz="2400" dirty="0" err="1"/>
              <a:t>arak</a:t>
            </a:r>
            <a:r>
              <a:rPr lang="hu-HU" sz="2400" dirty="0"/>
              <a:t>[] = {0, 500, 950};</a:t>
            </a:r>
            <a:br>
              <a:rPr lang="hu-HU" sz="2400" dirty="0"/>
            </a:br>
            <a:r>
              <a:rPr lang="hu-HU" sz="2400" dirty="0"/>
              <a:t>    </a:t>
            </a:r>
            <a:r>
              <a:rPr lang="hu-HU" sz="2400" dirty="0" err="1"/>
              <a:t>static</a:t>
            </a:r>
            <a:r>
              <a:rPr lang="hu-HU" sz="2400" dirty="0"/>
              <a:t> </a:t>
            </a:r>
            <a:r>
              <a:rPr lang="hu-HU" sz="2400" dirty="0" err="1"/>
              <a:t>const</a:t>
            </a:r>
            <a:r>
              <a:rPr lang="hu-HU" sz="2400" dirty="0"/>
              <a:t> int sokadik = 400;</a:t>
            </a:r>
            <a:br>
              <a:rPr lang="hu-HU" sz="2400" dirty="0"/>
            </a:br>
            <a:r>
              <a:rPr lang="hu-HU" sz="2400" dirty="0"/>
              <a:t>    </a:t>
            </a:r>
            <a:r>
              <a:rPr lang="hu-HU" sz="2400" dirty="0" err="1"/>
              <a:t>static</a:t>
            </a:r>
            <a:r>
              <a:rPr lang="hu-HU" sz="2400" dirty="0"/>
              <a:t> </a:t>
            </a:r>
            <a:r>
              <a:rPr lang="hu-HU" sz="2400" dirty="0" err="1"/>
              <a:t>const</a:t>
            </a:r>
            <a:r>
              <a:rPr lang="hu-HU" sz="2400" dirty="0"/>
              <a:t> int limit = </a:t>
            </a:r>
            <a:r>
              <a:rPr lang="hu-HU" sz="2400" dirty="0" err="1"/>
              <a:t>sizeof</a:t>
            </a:r>
            <a:r>
              <a:rPr lang="hu-HU" sz="2400" dirty="0"/>
              <a:t>(</a:t>
            </a:r>
            <a:r>
              <a:rPr lang="hu-HU" sz="2400" dirty="0" err="1"/>
              <a:t>arak</a:t>
            </a:r>
            <a:r>
              <a:rPr lang="hu-HU" sz="2400" dirty="0"/>
              <a:t>) / </a:t>
            </a:r>
            <a:r>
              <a:rPr lang="hu-HU" sz="2400" dirty="0" err="1"/>
              <a:t>sizeof</a:t>
            </a:r>
            <a:r>
              <a:rPr lang="hu-HU" sz="2400" dirty="0"/>
              <a:t>(</a:t>
            </a:r>
            <a:r>
              <a:rPr lang="hu-HU" sz="2400" dirty="0" err="1"/>
              <a:t>arak</a:t>
            </a:r>
            <a:r>
              <a:rPr lang="hu-HU" sz="2400" dirty="0"/>
              <a:t>[0</a:t>
            </a:r>
            <a:r>
              <a:rPr lang="hu-HU" sz="2400" dirty="0" smtClean="0"/>
              <a:t>]);</a:t>
            </a:r>
            <a:r>
              <a:rPr lang="hu-HU" sz="2400" dirty="0"/>
              <a:t/>
            </a:r>
            <a:br>
              <a:rPr lang="hu-HU" sz="2400" dirty="0"/>
            </a:br>
            <a:r>
              <a:rPr lang="hu-HU" sz="2400" dirty="0"/>
              <a:t>    </a:t>
            </a:r>
            <a:r>
              <a:rPr lang="hu-HU" sz="2400" dirty="0" err="1"/>
              <a:t>if</a:t>
            </a:r>
            <a:r>
              <a:rPr lang="hu-HU" sz="2400" dirty="0"/>
              <a:t>(db &lt; limit)</a:t>
            </a:r>
            <a:br>
              <a:rPr lang="hu-HU" sz="2400" dirty="0"/>
            </a:br>
            <a:r>
              <a:rPr lang="hu-HU" sz="2400" dirty="0"/>
              <a:t>        </a:t>
            </a:r>
            <a:r>
              <a:rPr lang="hu-HU" sz="2400" dirty="0" err="1"/>
              <a:t>return</a:t>
            </a:r>
            <a:r>
              <a:rPr lang="hu-HU" sz="2400" dirty="0"/>
              <a:t> </a:t>
            </a:r>
            <a:r>
              <a:rPr lang="hu-HU" sz="2400" dirty="0" err="1"/>
              <a:t>arak</a:t>
            </a:r>
            <a:r>
              <a:rPr lang="hu-HU" sz="2400" dirty="0"/>
              <a:t>[db];</a:t>
            </a:r>
            <a:br>
              <a:rPr lang="hu-HU" sz="2400" dirty="0"/>
            </a:br>
            <a:r>
              <a:rPr lang="hu-HU" sz="2400" dirty="0"/>
              <a:t>    </a:t>
            </a:r>
            <a:r>
              <a:rPr lang="hu-HU" sz="2400" dirty="0" err="1"/>
              <a:t>return</a:t>
            </a:r>
            <a:r>
              <a:rPr lang="hu-HU" sz="2400" dirty="0"/>
              <a:t> </a:t>
            </a:r>
            <a:r>
              <a:rPr lang="hu-HU" sz="2400" dirty="0" err="1"/>
              <a:t>arak</a:t>
            </a:r>
            <a:r>
              <a:rPr lang="hu-HU" sz="2400" dirty="0"/>
              <a:t>[limit - 1] + sokadik * (db - limit + 1);</a:t>
            </a:r>
            <a:br>
              <a:rPr lang="hu-HU" sz="2400" dirty="0"/>
            </a:br>
            <a:r>
              <a:rPr lang="hu-HU" sz="2400" dirty="0"/>
              <a:t>}</a:t>
            </a:r>
            <a:endParaRPr lang="en-US" sz="2400" dirty="0"/>
          </a:p>
        </p:txBody>
      </p:sp>
    </p:spTree>
    <p:extLst>
      <p:ext uri="{BB962C8B-B14F-4D97-AF65-F5344CB8AC3E}">
        <p14:creationId xmlns:p14="http://schemas.microsoft.com/office/powerpoint/2010/main" val="6738373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pPr>
              <a:defRPr/>
            </a:pPr>
            <a:fld id="{EACEAD4D-35B7-4A0C-B9E3-114E1020EA7F}" type="datetime1">
              <a:rPr lang="en-US" smtClean="0"/>
              <a:t>11/28/2016</a:t>
            </a:fld>
            <a:endParaRPr lang="en-US"/>
          </a:p>
        </p:txBody>
      </p:sp>
      <p:sp>
        <p:nvSpPr>
          <p:cNvPr id="3" name="Élőláb helye 2"/>
          <p:cNvSpPr>
            <a:spLocks noGrp="1"/>
          </p:cNvSpPr>
          <p:nvPr>
            <p:ph type="ftr" sz="quarter" idx="11"/>
          </p:nvPr>
        </p:nvSpPr>
        <p:spPr/>
        <p:txBody>
          <a:bodyPr/>
          <a:lstStyle/>
          <a:p>
            <a:pPr>
              <a:defRPr/>
            </a:pPr>
            <a:r>
              <a:rPr lang="hu-HU" smtClean="0"/>
              <a:t>InfoEra </a:t>
            </a:r>
            <a:r>
              <a:rPr lang="en-US" smtClean="0"/>
              <a:t>2016</a:t>
            </a:r>
            <a:endParaRPr lang="en-US" dirty="0"/>
          </a:p>
        </p:txBody>
      </p:sp>
      <p:sp>
        <p:nvSpPr>
          <p:cNvPr id="4" name="Dia számának helye 3"/>
          <p:cNvSpPr>
            <a:spLocks noGrp="1"/>
          </p:cNvSpPr>
          <p:nvPr>
            <p:ph type="sldNum" sz="quarter" idx="12"/>
          </p:nvPr>
        </p:nvSpPr>
        <p:spPr/>
        <p:txBody>
          <a:bodyPr/>
          <a:lstStyle/>
          <a:p>
            <a:pPr>
              <a:defRPr/>
            </a:pPr>
            <a:fld id="{3546586E-713E-48F1-BAD8-2A3BE610CA5F}" type="slidenum">
              <a:rPr lang="en-US" smtClean="0"/>
              <a:pPr>
                <a:defRPr/>
              </a:pPr>
              <a:t>18</a:t>
            </a:fld>
            <a:endParaRPr lang="en-US"/>
          </a:p>
        </p:txBody>
      </p:sp>
      <p:sp>
        <p:nvSpPr>
          <p:cNvPr id="5" name="Szövegdoboz 4"/>
          <p:cNvSpPr txBox="1"/>
          <p:nvPr/>
        </p:nvSpPr>
        <p:spPr>
          <a:xfrm>
            <a:off x="1717008" y="914399"/>
            <a:ext cx="4684296" cy="2308324"/>
          </a:xfrm>
          <a:prstGeom prst="rect">
            <a:avLst/>
          </a:prstGeom>
          <a:noFill/>
        </p:spPr>
        <p:txBody>
          <a:bodyPr wrap="none" rtlCol="0">
            <a:spAutoFit/>
          </a:bodyPr>
          <a:lstStyle/>
          <a:p>
            <a:r>
              <a:rPr lang="en-US" sz="2400" dirty="0" err="1"/>
              <a:t>int</a:t>
            </a:r>
            <a:r>
              <a:rPr lang="en-US" sz="2400" dirty="0"/>
              <a:t> </a:t>
            </a:r>
            <a:r>
              <a:rPr lang="en-US" sz="2400" dirty="0" err="1"/>
              <a:t>ertek</a:t>
            </a:r>
            <a:r>
              <a:rPr lang="en-US" sz="2400" dirty="0"/>
              <a:t>(</a:t>
            </a:r>
            <a:r>
              <a:rPr lang="en-US" sz="2400" dirty="0" err="1"/>
              <a:t>int</a:t>
            </a:r>
            <a:r>
              <a:rPr lang="en-US" sz="2400" dirty="0"/>
              <a:t> </a:t>
            </a:r>
            <a:r>
              <a:rPr lang="en-US" sz="2400" dirty="0" err="1"/>
              <a:t>db</a:t>
            </a:r>
            <a:r>
              <a:rPr lang="en-US" sz="2400" dirty="0"/>
              <a:t>)</a:t>
            </a:r>
            <a:br>
              <a:rPr lang="en-US" sz="2400" dirty="0"/>
            </a:br>
            <a:r>
              <a:rPr lang="en-US" sz="2400" dirty="0"/>
              <a:t>{</a:t>
            </a:r>
            <a:br>
              <a:rPr lang="en-US" sz="2400" dirty="0"/>
            </a:br>
            <a:r>
              <a:rPr lang="en-US" sz="2400" dirty="0"/>
              <a:t>    if (</a:t>
            </a:r>
            <a:r>
              <a:rPr lang="en-US" sz="2400" dirty="0" err="1"/>
              <a:t>db</a:t>
            </a:r>
            <a:r>
              <a:rPr lang="en-US" sz="2400" dirty="0"/>
              <a:t> == 1) return 500;</a:t>
            </a:r>
            <a:br>
              <a:rPr lang="en-US" sz="2400" dirty="0"/>
            </a:br>
            <a:r>
              <a:rPr lang="en-US" sz="2400" dirty="0"/>
              <a:t>    if (</a:t>
            </a:r>
            <a:r>
              <a:rPr lang="en-US" sz="2400" dirty="0" err="1"/>
              <a:t>db</a:t>
            </a:r>
            <a:r>
              <a:rPr lang="en-US" sz="2400" dirty="0"/>
              <a:t> == 2) return 500 + 450;</a:t>
            </a:r>
            <a:br>
              <a:rPr lang="en-US" sz="2400" dirty="0"/>
            </a:br>
            <a:r>
              <a:rPr lang="en-US" sz="2400" dirty="0"/>
              <a:t>    return 500 + 450 + 400*(db-2);</a:t>
            </a:r>
            <a:br>
              <a:rPr lang="en-US" sz="2400" dirty="0"/>
            </a:br>
            <a:r>
              <a:rPr lang="en-US" sz="2400" dirty="0" smtClean="0"/>
              <a:t>}</a:t>
            </a:r>
            <a:endParaRPr lang="en-US" sz="2400" dirty="0"/>
          </a:p>
        </p:txBody>
      </p:sp>
      <p:sp>
        <p:nvSpPr>
          <p:cNvPr id="6" name="Szövegdoboz 5"/>
          <p:cNvSpPr txBox="1"/>
          <p:nvPr/>
        </p:nvSpPr>
        <p:spPr>
          <a:xfrm>
            <a:off x="1717009" y="3839024"/>
            <a:ext cx="7025210" cy="1569660"/>
          </a:xfrm>
          <a:prstGeom prst="rect">
            <a:avLst/>
          </a:prstGeom>
          <a:noFill/>
        </p:spPr>
        <p:txBody>
          <a:bodyPr wrap="square" rtlCol="0">
            <a:spAutoFit/>
          </a:bodyPr>
          <a:lstStyle/>
          <a:p>
            <a:r>
              <a:rPr lang="hu-HU" sz="2400" dirty="0" smtClean="0"/>
              <a:t>„póló </a:t>
            </a:r>
            <a:r>
              <a:rPr lang="hu-HU" sz="2400" dirty="0"/>
              <a:t>darabja 500 </a:t>
            </a:r>
            <a:r>
              <a:rPr lang="hu-HU" sz="2400" dirty="0" smtClean="0"/>
              <a:t>Ft …</a:t>
            </a:r>
            <a:br>
              <a:rPr lang="hu-HU" sz="2400" dirty="0" smtClean="0"/>
            </a:br>
            <a:r>
              <a:rPr lang="hu-HU" sz="2400" dirty="0" smtClean="0"/>
              <a:t>a </a:t>
            </a:r>
            <a:r>
              <a:rPr lang="hu-HU" sz="2400" dirty="0"/>
              <a:t>második ára már csak 450 </a:t>
            </a:r>
            <a:r>
              <a:rPr lang="hu-HU" sz="2400" dirty="0" smtClean="0"/>
              <a:t>Ft,</a:t>
            </a:r>
            <a:br>
              <a:rPr lang="hu-HU" sz="2400" dirty="0" smtClean="0"/>
            </a:br>
            <a:r>
              <a:rPr lang="hu-HU" sz="2400" dirty="0" smtClean="0"/>
              <a:t>a </a:t>
            </a:r>
            <a:r>
              <a:rPr lang="hu-HU" sz="2400" dirty="0"/>
              <a:t>harmadik pedig 400 </a:t>
            </a:r>
            <a:r>
              <a:rPr lang="hu-HU" sz="2400" dirty="0" smtClean="0"/>
              <a:t>Ft ...</a:t>
            </a:r>
            <a:br>
              <a:rPr lang="hu-HU" sz="2400" dirty="0" smtClean="0"/>
            </a:br>
            <a:r>
              <a:rPr lang="hu-HU" sz="2400" dirty="0" smtClean="0"/>
              <a:t>további </a:t>
            </a:r>
            <a:r>
              <a:rPr lang="hu-HU" sz="2400" dirty="0"/>
              <a:t>darabok is ennyibe </a:t>
            </a:r>
            <a:r>
              <a:rPr lang="hu-HU" sz="2400" dirty="0" smtClean="0"/>
              <a:t>kerülnek”</a:t>
            </a:r>
            <a:endParaRPr lang="en-US" sz="2400" dirty="0"/>
          </a:p>
        </p:txBody>
      </p:sp>
    </p:spTree>
    <p:extLst>
      <p:ext uri="{BB962C8B-B14F-4D97-AF65-F5344CB8AC3E}">
        <p14:creationId xmlns:p14="http://schemas.microsoft.com/office/powerpoint/2010/main" val="41169365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19</a:t>
            </a:fld>
            <a:endParaRPr lang="en-US"/>
          </a:p>
        </p:txBody>
      </p:sp>
      <p:sp>
        <p:nvSpPr>
          <p:cNvPr id="6" name="Cím 1"/>
          <p:cNvSpPr txBox="1">
            <a:spLocks/>
          </p:cNvSpPr>
          <p:nvPr/>
        </p:nvSpPr>
        <p:spPr bwMode="auto">
          <a:xfrm>
            <a:off x="1687018" y="2123281"/>
            <a:ext cx="7200000" cy="2611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defTabSz="457200" rtl="0" fontAlgn="base">
              <a:spcBef>
                <a:spcPct val="0"/>
              </a:spcBef>
              <a:spcAft>
                <a:spcPct val="0"/>
              </a:spcAft>
              <a:defRPr sz="4000" kern="1200">
                <a:solidFill>
                  <a:schemeClr val="tx1"/>
                </a:solidFill>
                <a:latin typeface="Arial" panose="020B0604020202020204" pitchFamily="34" charset="0"/>
                <a:ea typeface="+mj-ea"/>
                <a:cs typeface="Arial" panose="020B0604020202020204" pitchFamily="34" charset="0"/>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hu-HU" dirty="0" smtClean="0"/>
              <a:t>Köszönjük minden névtelen forrásunknak a fáradozást és őszinte megjegyzéseit!</a:t>
            </a:r>
            <a:endParaRPr lang="en-US" dirty="0"/>
          </a:p>
        </p:txBody>
      </p:sp>
    </p:spTree>
    <p:extLst>
      <p:ext uri="{BB962C8B-B14F-4D97-AF65-F5344CB8AC3E}">
        <p14:creationId xmlns:p14="http://schemas.microsoft.com/office/powerpoint/2010/main" val="949139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Feladat</a:t>
            </a:r>
            <a:endParaRPr lang="en-US" dirty="0"/>
          </a:p>
        </p:txBody>
      </p:sp>
      <p:sp>
        <p:nvSpPr>
          <p:cNvPr id="3" name="Tartalom helye 2"/>
          <p:cNvSpPr>
            <a:spLocks noGrp="1"/>
          </p:cNvSpPr>
          <p:nvPr>
            <p:ph idx="1"/>
          </p:nvPr>
        </p:nvSpPr>
        <p:spPr/>
        <p:txBody>
          <a:bodyPr/>
          <a:lstStyle/>
          <a:p>
            <a:pPr marL="0" indent="0">
              <a:buNone/>
            </a:pPr>
            <a:r>
              <a:rPr lang="hu-HU" sz="2000" dirty="0"/>
              <a:t>A csatolmányban található érettségi feladat </a:t>
            </a:r>
            <a:r>
              <a:rPr lang="hu-HU" sz="2000" dirty="0" smtClean="0"/>
              <a:t>… megoldását </a:t>
            </a:r>
            <a:r>
              <a:rPr lang="hu-HU" sz="2000" dirty="0"/>
              <a:t>szeretném kérni tőled, speciális dokumentációval: </a:t>
            </a:r>
            <a:br>
              <a:rPr lang="hu-HU" sz="2000" dirty="0"/>
            </a:br>
            <a:r>
              <a:rPr lang="hu-HU" sz="2000" dirty="0"/>
              <a:t>A feladat megoldását tetszőleges nyelven meg lehet adni, de a megoldásba részletesen bele kellene írni, hogy közben mire gondoltál, miért, hogyan választottál nyelvet, mikor volt "hogy is van", hol gépelted el, mikor tesztelted, ismerted-e... </a:t>
            </a:r>
            <a:br>
              <a:rPr lang="hu-HU" sz="2000" dirty="0"/>
            </a:br>
            <a:r>
              <a:rPr lang="hu-HU" sz="2000" dirty="0"/>
              <a:t>Mindezt nem úgy, ahogy tanítanád, hanem úgy, ahogy gyorsan, ösztönösen csinálnád. </a:t>
            </a:r>
            <a:br>
              <a:rPr lang="hu-HU" sz="2000" dirty="0"/>
            </a:br>
            <a:r>
              <a:rPr lang="hu-HU" sz="2000" dirty="0" smtClean="0"/>
              <a:t>…</a:t>
            </a:r>
          </a:p>
          <a:p>
            <a:pPr marL="0" indent="0">
              <a:buNone/>
            </a:pPr>
            <a:r>
              <a:rPr lang="hu-HU" sz="2000" dirty="0" smtClean="0"/>
              <a:t>Kérem</a:t>
            </a:r>
            <a:r>
              <a:rPr lang="hu-HU" sz="2000" dirty="0"/>
              <a:t>, hogy a feladatot ne nézd meg előre, csak ha rögtön meg is oldod. Örülnék, ha megírnád, mennyi időt foglalkoztál vele. (Lehet mérgelődni is, minősíteni is... és ha közben feladod, azt is írd meg, küldd el) </a:t>
            </a:r>
            <a:endParaRPr lang="en-US" sz="2000" dirty="0" smtClean="0"/>
          </a:p>
        </p:txBody>
      </p:sp>
      <p:sp>
        <p:nvSpPr>
          <p:cNvPr id="4" name="Dátum helye 3"/>
          <p:cNvSpPr>
            <a:spLocks noGrp="1"/>
          </p:cNvSpPr>
          <p:nvPr>
            <p:ph type="dt" sz="half" idx="10"/>
          </p:nvPr>
        </p:nvSpPr>
        <p:spPr/>
        <p:txBody>
          <a:bodyPr/>
          <a:lstStyle/>
          <a:p>
            <a:pPr>
              <a:defRPr/>
            </a:pPr>
            <a:fld id="{11C6AF4A-AEB0-45D4-9B50-8571861E397A}" type="datetime1">
              <a:rPr lang="en-US" smtClean="0"/>
              <a:t>11/28/2016</a:t>
            </a:fld>
            <a:endParaRPr lang="en-US"/>
          </a:p>
        </p:txBody>
      </p:sp>
      <p:sp>
        <p:nvSpPr>
          <p:cNvPr id="5" name="Élőláb helye 4"/>
          <p:cNvSpPr>
            <a:spLocks noGrp="1"/>
          </p:cNvSpPr>
          <p:nvPr>
            <p:ph type="ftr" sz="quarter" idx="11"/>
          </p:nvPr>
        </p:nvSpPr>
        <p:spPr/>
        <p:txBody>
          <a:bodyPr/>
          <a:lstStyle/>
          <a:p>
            <a:pPr>
              <a:defRPr/>
            </a:pPr>
            <a:r>
              <a:rPr lang="hu-HU" dirty="0" err="1" smtClean="0"/>
              <a:t>InfoEra</a:t>
            </a:r>
            <a:r>
              <a:rPr lang="hu-HU" dirty="0" smtClean="0"/>
              <a:t> 2016</a:t>
            </a:r>
            <a:endParaRPr lang="en-US" dirty="0"/>
          </a:p>
        </p:txBody>
      </p:sp>
      <p:sp>
        <p:nvSpPr>
          <p:cNvPr id="6" name="Dia számának helye 5"/>
          <p:cNvSpPr>
            <a:spLocks noGrp="1"/>
          </p:cNvSpPr>
          <p:nvPr>
            <p:ph type="sldNum" sz="quarter" idx="12"/>
          </p:nvPr>
        </p:nvSpPr>
        <p:spPr/>
        <p:txBody>
          <a:bodyPr/>
          <a:lstStyle/>
          <a:p>
            <a:pPr>
              <a:defRPr/>
            </a:pPr>
            <a:fld id="{8528D95B-28C8-4FC8-9A5F-9BEE327AB812}" type="slidenum">
              <a:rPr lang="en-US" smtClean="0"/>
              <a:pPr>
                <a:defRPr/>
              </a:pPr>
              <a:t>2</a:t>
            </a:fld>
            <a:endParaRPr lang="en-US"/>
          </a:p>
        </p:txBody>
      </p:sp>
    </p:spTree>
    <p:extLst>
      <p:ext uri="{BB962C8B-B14F-4D97-AF65-F5344CB8AC3E}">
        <p14:creationId xmlns:p14="http://schemas.microsoft.com/office/powerpoint/2010/main" val="35041514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Felkérést kapták</a:t>
            </a:r>
            <a:endParaRPr lang="en-US" dirty="0"/>
          </a:p>
        </p:txBody>
      </p:sp>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3</a:t>
            </a:fld>
            <a:endParaRPr lang="en-US"/>
          </a:p>
        </p:txBody>
      </p:sp>
      <p:sp>
        <p:nvSpPr>
          <p:cNvPr id="7" name="Szöveg helye 2"/>
          <p:cNvSpPr txBox="1">
            <a:spLocks/>
          </p:cNvSpPr>
          <p:nvPr/>
        </p:nvSpPr>
        <p:spPr>
          <a:xfrm>
            <a:off x="1722046" y="3108247"/>
            <a:ext cx="3060000" cy="1225803"/>
          </a:xfrm>
          <a:prstGeom prst="rect">
            <a:avLst/>
          </a:prstGeom>
        </p:spPr>
        <p:txBody>
          <a:bodyPr/>
          <a:lstStyle>
            <a:lvl1pPr marL="342900" indent="-342900" algn="l" defTabSz="457200" rtl="0" fontAlgn="base">
              <a:spcBef>
                <a:spcPts val="600"/>
              </a:spcBef>
              <a:spcAft>
                <a:spcPct val="0"/>
              </a:spcAft>
              <a:buFont typeface="Arial" charset="0"/>
              <a:buChar char="•"/>
              <a:defRPr sz="3200" kern="1200">
                <a:solidFill>
                  <a:schemeClr val="tx1"/>
                </a:solidFill>
                <a:latin typeface="Garamond" panose="02020404030301010803" pitchFamily="18" charset="0"/>
                <a:ea typeface="+mn-ea"/>
                <a:cs typeface="+mn-cs"/>
              </a:defRPr>
            </a:lvl1pPr>
            <a:lvl2pPr marL="742950" indent="-285750" algn="l" defTabSz="457200" rtl="0" fontAlgn="base">
              <a:spcBef>
                <a:spcPts val="0"/>
              </a:spcBef>
              <a:spcAft>
                <a:spcPct val="0"/>
              </a:spcAft>
              <a:buFont typeface="Arial" charset="0"/>
              <a:buChar char="–"/>
              <a:defRPr sz="2800" kern="1200">
                <a:solidFill>
                  <a:schemeClr val="tx1"/>
                </a:solidFill>
                <a:latin typeface="Garamond" panose="02020404030301010803" pitchFamily="18" charset="0"/>
                <a:ea typeface="+mn-ea"/>
                <a:cs typeface="+mn-cs"/>
              </a:defRPr>
            </a:lvl2pPr>
            <a:lvl3pPr marL="1143000" indent="-228600" algn="l" defTabSz="457200" rtl="0" fontAlgn="base">
              <a:spcBef>
                <a:spcPts val="0"/>
              </a:spcBef>
              <a:spcAft>
                <a:spcPct val="0"/>
              </a:spcAft>
              <a:buFont typeface="Arial" charset="0"/>
              <a:buChar char="•"/>
              <a:defRPr sz="2400" kern="1200">
                <a:solidFill>
                  <a:schemeClr val="tx1"/>
                </a:solidFill>
                <a:latin typeface="Garamond" panose="02020404030301010803" pitchFamily="18" charset="0"/>
                <a:ea typeface="+mn-ea"/>
                <a:cs typeface="+mn-cs"/>
              </a:defRPr>
            </a:lvl3pPr>
            <a:lvl4pPr marL="16002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4pPr>
            <a:lvl5pPr marL="20574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hu-HU" dirty="0" smtClean="0"/>
              <a:t>ELTE IK</a:t>
            </a:r>
          </a:p>
          <a:p>
            <a:pPr marL="0" indent="0" algn="ctr">
              <a:buNone/>
            </a:pPr>
            <a:r>
              <a:rPr lang="hu-HU" dirty="0" err="1" smtClean="0"/>
              <a:t>ProgAlap</a:t>
            </a:r>
            <a:r>
              <a:rPr lang="hu-HU" dirty="0" smtClean="0"/>
              <a:t> oktatók</a:t>
            </a:r>
            <a:endParaRPr lang="en-US" dirty="0"/>
          </a:p>
        </p:txBody>
      </p:sp>
      <p:sp>
        <p:nvSpPr>
          <p:cNvPr id="8" name="Szöveg helye 2"/>
          <p:cNvSpPr txBox="1">
            <a:spLocks/>
          </p:cNvSpPr>
          <p:nvPr/>
        </p:nvSpPr>
        <p:spPr>
          <a:xfrm>
            <a:off x="5730828" y="3108247"/>
            <a:ext cx="3060000" cy="1225803"/>
          </a:xfrm>
          <a:prstGeom prst="rect">
            <a:avLst/>
          </a:prstGeom>
        </p:spPr>
        <p:txBody>
          <a:bodyPr/>
          <a:lstStyle>
            <a:lvl1pPr marL="342900" indent="-342900" algn="l" defTabSz="457200" rtl="0" fontAlgn="base">
              <a:spcBef>
                <a:spcPts val="600"/>
              </a:spcBef>
              <a:spcAft>
                <a:spcPct val="0"/>
              </a:spcAft>
              <a:buFont typeface="Arial" charset="0"/>
              <a:buChar char="•"/>
              <a:defRPr sz="3200" kern="1200">
                <a:solidFill>
                  <a:schemeClr val="tx1"/>
                </a:solidFill>
                <a:latin typeface="Garamond" panose="02020404030301010803" pitchFamily="18" charset="0"/>
                <a:ea typeface="+mn-ea"/>
                <a:cs typeface="+mn-cs"/>
              </a:defRPr>
            </a:lvl1pPr>
            <a:lvl2pPr marL="742950" indent="-285750" algn="l" defTabSz="457200" rtl="0" fontAlgn="base">
              <a:spcBef>
                <a:spcPts val="0"/>
              </a:spcBef>
              <a:spcAft>
                <a:spcPct val="0"/>
              </a:spcAft>
              <a:buFont typeface="Arial" charset="0"/>
              <a:buChar char="–"/>
              <a:defRPr sz="2800" kern="1200">
                <a:solidFill>
                  <a:schemeClr val="tx1"/>
                </a:solidFill>
                <a:latin typeface="Garamond" panose="02020404030301010803" pitchFamily="18" charset="0"/>
                <a:ea typeface="+mn-ea"/>
                <a:cs typeface="+mn-cs"/>
              </a:defRPr>
            </a:lvl2pPr>
            <a:lvl3pPr marL="1143000" indent="-228600" algn="l" defTabSz="457200" rtl="0" fontAlgn="base">
              <a:spcBef>
                <a:spcPts val="0"/>
              </a:spcBef>
              <a:spcAft>
                <a:spcPct val="0"/>
              </a:spcAft>
              <a:buFont typeface="Arial" charset="0"/>
              <a:buChar char="•"/>
              <a:defRPr sz="2400" kern="1200">
                <a:solidFill>
                  <a:schemeClr val="tx1"/>
                </a:solidFill>
                <a:latin typeface="Garamond" panose="02020404030301010803" pitchFamily="18" charset="0"/>
                <a:ea typeface="+mn-ea"/>
                <a:cs typeface="+mn-cs"/>
              </a:defRPr>
            </a:lvl3pPr>
            <a:lvl4pPr marL="16002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4pPr>
            <a:lvl5pPr marL="20574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hu-HU" dirty="0" smtClean="0"/>
              <a:t>BME VIK</a:t>
            </a:r>
          </a:p>
          <a:p>
            <a:pPr marL="0" indent="0" algn="ctr">
              <a:buNone/>
            </a:pPr>
            <a:r>
              <a:rPr lang="hu-HU" dirty="0" err="1" smtClean="0"/>
              <a:t>ProgAlap</a:t>
            </a:r>
            <a:r>
              <a:rPr lang="hu-HU" dirty="0" smtClean="0"/>
              <a:t> oktatók</a:t>
            </a:r>
            <a:endParaRPr lang="en-US" dirty="0"/>
          </a:p>
        </p:txBody>
      </p:sp>
      <p:sp>
        <p:nvSpPr>
          <p:cNvPr id="9" name="Szöveg helye 2"/>
          <p:cNvSpPr txBox="1">
            <a:spLocks/>
          </p:cNvSpPr>
          <p:nvPr/>
        </p:nvSpPr>
        <p:spPr>
          <a:xfrm>
            <a:off x="3609854" y="4667997"/>
            <a:ext cx="3360789" cy="1225803"/>
          </a:xfrm>
          <a:prstGeom prst="rect">
            <a:avLst/>
          </a:prstGeom>
        </p:spPr>
        <p:txBody>
          <a:bodyPr/>
          <a:lstStyle>
            <a:lvl1pPr marL="342900" indent="-342900" algn="l" defTabSz="457200" rtl="0" fontAlgn="base">
              <a:spcBef>
                <a:spcPts val="600"/>
              </a:spcBef>
              <a:spcAft>
                <a:spcPct val="0"/>
              </a:spcAft>
              <a:buFont typeface="Arial" charset="0"/>
              <a:buChar char="•"/>
              <a:defRPr sz="3200" kern="1200">
                <a:solidFill>
                  <a:schemeClr val="tx1"/>
                </a:solidFill>
                <a:latin typeface="Garamond" panose="02020404030301010803" pitchFamily="18" charset="0"/>
                <a:ea typeface="+mn-ea"/>
                <a:cs typeface="+mn-cs"/>
              </a:defRPr>
            </a:lvl1pPr>
            <a:lvl2pPr marL="742950" indent="-285750" algn="l" defTabSz="457200" rtl="0" fontAlgn="base">
              <a:spcBef>
                <a:spcPts val="0"/>
              </a:spcBef>
              <a:spcAft>
                <a:spcPct val="0"/>
              </a:spcAft>
              <a:buFont typeface="Arial" charset="0"/>
              <a:buChar char="–"/>
              <a:defRPr sz="2800" kern="1200">
                <a:solidFill>
                  <a:schemeClr val="tx1"/>
                </a:solidFill>
                <a:latin typeface="Garamond" panose="02020404030301010803" pitchFamily="18" charset="0"/>
                <a:ea typeface="+mn-ea"/>
                <a:cs typeface="+mn-cs"/>
              </a:defRPr>
            </a:lvl2pPr>
            <a:lvl3pPr marL="1143000" indent="-228600" algn="l" defTabSz="457200" rtl="0" fontAlgn="base">
              <a:spcBef>
                <a:spcPts val="0"/>
              </a:spcBef>
              <a:spcAft>
                <a:spcPct val="0"/>
              </a:spcAft>
              <a:buFont typeface="Arial" charset="0"/>
              <a:buChar char="•"/>
              <a:defRPr sz="2400" kern="1200">
                <a:solidFill>
                  <a:schemeClr val="tx1"/>
                </a:solidFill>
                <a:latin typeface="Garamond" panose="02020404030301010803" pitchFamily="18" charset="0"/>
                <a:ea typeface="+mn-ea"/>
                <a:cs typeface="+mn-cs"/>
              </a:defRPr>
            </a:lvl3pPr>
            <a:lvl4pPr marL="16002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4pPr>
            <a:lvl5pPr marL="20574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hu-HU" dirty="0" smtClean="0"/>
              <a:t>Informatikatanárok</a:t>
            </a:r>
          </a:p>
          <a:p>
            <a:pPr marL="0" indent="0" algn="ctr">
              <a:buNone/>
            </a:pPr>
            <a:r>
              <a:rPr lang="hu-HU" dirty="0" smtClean="0"/>
              <a:t>(Sulinet lista)</a:t>
            </a:r>
            <a:endParaRPr lang="en-US" dirty="0"/>
          </a:p>
        </p:txBody>
      </p:sp>
      <p:sp>
        <p:nvSpPr>
          <p:cNvPr id="10" name="Szöveg helye 2"/>
          <p:cNvSpPr txBox="1">
            <a:spLocks/>
          </p:cNvSpPr>
          <p:nvPr/>
        </p:nvSpPr>
        <p:spPr>
          <a:xfrm>
            <a:off x="3726437" y="1548496"/>
            <a:ext cx="3060000" cy="1225803"/>
          </a:xfrm>
          <a:prstGeom prst="rect">
            <a:avLst/>
          </a:prstGeom>
        </p:spPr>
        <p:txBody>
          <a:bodyPr/>
          <a:lstStyle>
            <a:lvl1pPr marL="342900" indent="-342900" algn="l" defTabSz="457200" rtl="0" fontAlgn="base">
              <a:spcBef>
                <a:spcPts val="600"/>
              </a:spcBef>
              <a:spcAft>
                <a:spcPct val="0"/>
              </a:spcAft>
              <a:buFont typeface="Arial" charset="0"/>
              <a:buChar char="•"/>
              <a:defRPr sz="3200" kern="1200">
                <a:solidFill>
                  <a:schemeClr val="tx1"/>
                </a:solidFill>
                <a:latin typeface="Garamond" panose="02020404030301010803" pitchFamily="18" charset="0"/>
                <a:ea typeface="+mn-ea"/>
                <a:cs typeface="+mn-cs"/>
              </a:defRPr>
            </a:lvl1pPr>
            <a:lvl2pPr marL="742950" indent="-285750" algn="l" defTabSz="457200" rtl="0" fontAlgn="base">
              <a:spcBef>
                <a:spcPts val="0"/>
              </a:spcBef>
              <a:spcAft>
                <a:spcPct val="0"/>
              </a:spcAft>
              <a:buFont typeface="Arial" charset="0"/>
              <a:buChar char="–"/>
              <a:defRPr sz="2800" kern="1200">
                <a:solidFill>
                  <a:schemeClr val="tx1"/>
                </a:solidFill>
                <a:latin typeface="Garamond" panose="02020404030301010803" pitchFamily="18" charset="0"/>
                <a:ea typeface="+mn-ea"/>
                <a:cs typeface="+mn-cs"/>
              </a:defRPr>
            </a:lvl2pPr>
            <a:lvl3pPr marL="1143000" indent="-228600" algn="l" defTabSz="457200" rtl="0" fontAlgn="base">
              <a:spcBef>
                <a:spcPts val="0"/>
              </a:spcBef>
              <a:spcAft>
                <a:spcPct val="0"/>
              </a:spcAft>
              <a:buFont typeface="Arial" charset="0"/>
              <a:buChar char="•"/>
              <a:defRPr sz="2400" kern="1200">
                <a:solidFill>
                  <a:schemeClr val="tx1"/>
                </a:solidFill>
                <a:latin typeface="Garamond" panose="02020404030301010803" pitchFamily="18" charset="0"/>
                <a:ea typeface="+mn-ea"/>
                <a:cs typeface="+mn-cs"/>
              </a:defRPr>
            </a:lvl3pPr>
            <a:lvl4pPr marL="16002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4pPr>
            <a:lvl5pPr marL="2057400" indent="-228600" algn="l" defTabSz="457200" rtl="0" fontAlgn="base">
              <a:spcBef>
                <a:spcPts val="0"/>
              </a:spcBef>
              <a:spcAft>
                <a:spcPct val="0"/>
              </a:spcAft>
              <a:buFont typeface="Arial" charset="0"/>
              <a:buChar char="»"/>
              <a:defRPr sz="2000" kern="1200">
                <a:solidFill>
                  <a:schemeClr val="tx1"/>
                </a:solidFill>
                <a:latin typeface="Garamond" panose="02020404030301010803" pitchFamily="18"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hu-HU" dirty="0" smtClean="0">
                <a:solidFill>
                  <a:schemeClr val="bg1">
                    <a:lumMod val="75000"/>
                  </a:schemeClr>
                </a:solidFill>
              </a:rPr>
              <a:t>BME MIT</a:t>
            </a:r>
          </a:p>
          <a:p>
            <a:pPr marL="0" indent="0" algn="ctr">
              <a:buNone/>
            </a:pPr>
            <a:r>
              <a:rPr lang="hu-HU" dirty="0" smtClean="0">
                <a:solidFill>
                  <a:schemeClr val="bg1">
                    <a:lumMod val="75000"/>
                  </a:schemeClr>
                </a:solidFill>
              </a:rPr>
              <a:t>Tanszéki tagok</a:t>
            </a:r>
            <a:endParaRPr lang="en-US" dirty="0">
              <a:solidFill>
                <a:schemeClr val="bg1">
                  <a:lumMod val="75000"/>
                </a:schemeClr>
              </a:solidFill>
            </a:endParaRPr>
          </a:p>
        </p:txBody>
      </p:sp>
    </p:spTree>
    <p:extLst>
      <p:ext uri="{BB962C8B-B14F-4D97-AF65-F5344CB8AC3E}">
        <p14:creationId xmlns:p14="http://schemas.microsoft.com/office/powerpoint/2010/main" val="2011825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Kérdések, döntések</a:t>
            </a:r>
            <a:endParaRPr lang="en-US" dirty="0"/>
          </a:p>
        </p:txBody>
      </p:sp>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4</a:t>
            </a:fld>
            <a:endParaRPr lang="en-US"/>
          </a:p>
        </p:txBody>
      </p:sp>
      <p:sp>
        <p:nvSpPr>
          <p:cNvPr id="6" name="Téglalap 5"/>
          <p:cNvSpPr/>
          <p:nvPr/>
        </p:nvSpPr>
        <p:spPr>
          <a:xfrm>
            <a:off x="5353877" y="1767855"/>
            <a:ext cx="3420000" cy="1200329"/>
          </a:xfrm>
          <a:prstGeom prst="rect">
            <a:avLst/>
          </a:prstGeom>
        </p:spPr>
        <p:txBody>
          <a:bodyPr wrap="square">
            <a:spAutoFit/>
          </a:bodyPr>
          <a:lstStyle/>
          <a:p>
            <a:r>
              <a:rPr lang="hu-HU" dirty="0" smtClean="0">
                <a:solidFill>
                  <a:schemeClr val="accent5">
                    <a:lumMod val="50000"/>
                  </a:schemeClr>
                </a:solidFill>
              </a:rPr>
              <a:t>vajon kell működnie a programnak, ha egyáltalán nincs </a:t>
            </a:r>
            <a:r>
              <a:rPr lang="hu-HU" dirty="0" err="1" smtClean="0">
                <a:solidFill>
                  <a:schemeClr val="accent5">
                    <a:lumMod val="50000"/>
                  </a:schemeClr>
                </a:solidFill>
              </a:rPr>
              <a:t>eric</a:t>
            </a:r>
            <a:r>
              <a:rPr lang="hu-HU" dirty="0" smtClean="0">
                <a:solidFill>
                  <a:schemeClr val="accent5">
                    <a:lumMod val="50000"/>
                  </a:schemeClr>
                </a:solidFill>
              </a:rPr>
              <a:t> </a:t>
            </a:r>
            <a:r>
              <a:rPr lang="hu-HU" dirty="0" err="1" smtClean="0">
                <a:solidFill>
                  <a:schemeClr val="accent5">
                    <a:lumMod val="50000"/>
                  </a:schemeClr>
                </a:solidFill>
              </a:rPr>
              <a:t>clapton</a:t>
            </a:r>
            <a:r>
              <a:rPr lang="hu-HU" dirty="0" smtClean="0">
                <a:solidFill>
                  <a:schemeClr val="accent5">
                    <a:lumMod val="50000"/>
                  </a:schemeClr>
                </a:solidFill>
              </a:rPr>
              <a:t> szám? most nem figyelek erre</a:t>
            </a:r>
            <a:endParaRPr lang="hu-HU" dirty="0">
              <a:solidFill>
                <a:schemeClr val="accent5">
                  <a:lumMod val="50000"/>
                </a:schemeClr>
              </a:solidFill>
            </a:endParaRPr>
          </a:p>
        </p:txBody>
      </p:sp>
      <p:sp>
        <p:nvSpPr>
          <p:cNvPr id="11" name="Téglalap 10"/>
          <p:cNvSpPr/>
          <p:nvPr/>
        </p:nvSpPr>
        <p:spPr>
          <a:xfrm>
            <a:off x="5251018" y="4380930"/>
            <a:ext cx="3420000" cy="647700"/>
          </a:xfrm>
          <a:prstGeom prst="rect">
            <a:avLst/>
          </a:prstGeom>
        </p:spPr>
        <p:txBody>
          <a:bodyPr wrap="square">
            <a:spAutoFit/>
          </a:bodyPr>
          <a:lstStyle/>
          <a:p>
            <a:r>
              <a:rPr lang="hu-HU" dirty="0">
                <a:solidFill>
                  <a:schemeClr val="accent5">
                    <a:lumMod val="50000"/>
                  </a:schemeClr>
                </a:solidFill>
                <a:latin typeface="Calibri" panose="020F0502020204030204" pitchFamily="34" charset="0"/>
              </a:rPr>
              <a:t>mi is volt a feladat? :D  ja hogy mikor kezdődött, meddig tartott</a:t>
            </a:r>
            <a:r>
              <a:rPr lang="hu-HU" dirty="0">
                <a:solidFill>
                  <a:schemeClr val="accent5">
                    <a:lumMod val="50000"/>
                  </a:schemeClr>
                </a:solidFill>
              </a:rPr>
              <a:t> </a:t>
            </a:r>
            <a:endParaRPr lang="en-US" dirty="0">
              <a:solidFill>
                <a:schemeClr val="accent5">
                  <a:lumMod val="50000"/>
                </a:schemeClr>
              </a:solidFill>
            </a:endParaRPr>
          </a:p>
        </p:txBody>
      </p:sp>
      <p:sp>
        <p:nvSpPr>
          <p:cNvPr id="12" name="Téglalap 11"/>
          <p:cNvSpPr/>
          <p:nvPr/>
        </p:nvSpPr>
        <p:spPr>
          <a:xfrm>
            <a:off x="1717008" y="1842458"/>
            <a:ext cx="3420000" cy="2862322"/>
          </a:xfrm>
          <a:prstGeom prst="rect">
            <a:avLst/>
          </a:prstGeom>
        </p:spPr>
        <p:txBody>
          <a:bodyPr wrap="square">
            <a:spAutoFit/>
          </a:bodyPr>
          <a:lstStyle/>
          <a:p>
            <a:r>
              <a:rPr lang="hu-HU" dirty="0">
                <a:solidFill>
                  <a:srgbClr val="8A2734"/>
                </a:solidFill>
                <a:latin typeface="Calibri" panose="020F0502020204030204" pitchFamily="34" charset="0"/>
              </a:rPr>
              <a:t>Bocs, ha félre értettem a kérést  Módszerem az lesz, feltéve, hogy egy nem túl bonyodalmas feladatról van szó,  olvasom a feladatot, és rögvest </a:t>
            </a:r>
            <a:r>
              <a:rPr lang="hu-HU" dirty="0" smtClean="0">
                <a:solidFill>
                  <a:srgbClr val="8A2734"/>
                </a:solidFill>
                <a:latin typeface="Calibri" panose="020F0502020204030204" pitchFamily="34" charset="0"/>
              </a:rPr>
              <a:t>kódoljam</a:t>
            </a:r>
            <a:r>
              <a:rPr lang="hu-HU" dirty="0">
                <a:solidFill>
                  <a:srgbClr val="8A2734"/>
                </a:solidFill>
                <a:latin typeface="Calibri" panose="020F0502020204030204" pitchFamily="34" charset="0"/>
              </a:rPr>
              <a:t>, azt amit abban a pillanatban lehet.  (Tehát valóban nem úgy teszek, ahogy tanítanám! kicsit rosszul is érzem magamat emiatt!)</a:t>
            </a:r>
            <a:r>
              <a:rPr lang="hu-HU" dirty="0">
                <a:solidFill>
                  <a:srgbClr val="8A2734"/>
                </a:solidFill>
              </a:rPr>
              <a:t> </a:t>
            </a:r>
            <a:endParaRPr lang="en-US" dirty="0">
              <a:solidFill>
                <a:srgbClr val="8A2734"/>
              </a:solidFill>
            </a:endParaRPr>
          </a:p>
        </p:txBody>
      </p:sp>
    </p:spTree>
    <p:extLst>
      <p:ext uri="{BB962C8B-B14F-4D97-AF65-F5344CB8AC3E}">
        <p14:creationId xmlns:p14="http://schemas.microsoft.com/office/powerpoint/2010/main" val="3988677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Programozási nyelv</a:t>
            </a:r>
            <a:endParaRPr lang="en-US" dirty="0"/>
          </a:p>
        </p:txBody>
      </p:sp>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5</a:t>
            </a:fld>
            <a:endParaRPr lang="en-US"/>
          </a:p>
        </p:txBody>
      </p:sp>
      <p:sp>
        <p:nvSpPr>
          <p:cNvPr id="6" name="Téglalap 5"/>
          <p:cNvSpPr/>
          <p:nvPr/>
        </p:nvSpPr>
        <p:spPr>
          <a:xfrm>
            <a:off x="5583324" y="1427163"/>
            <a:ext cx="3240000" cy="1754326"/>
          </a:xfrm>
          <a:prstGeom prst="rect">
            <a:avLst/>
          </a:prstGeom>
        </p:spPr>
        <p:txBody>
          <a:bodyPr>
            <a:spAutoFit/>
          </a:bodyPr>
          <a:lstStyle/>
          <a:p>
            <a:r>
              <a:rPr lang="en-US" dirty="0" err="1">
                <a:solidFill>
                  <a:srgbClr val="00B0F0"/>
                </a:solidFill>
                <a:latin typeface="Calibri" panose="020F0502020204030204" pitchFamily="34" charset="0"/>
              </a:rPr>
              <a:t>st_one</a:t>
            </a:r>
            <a:r>
              <a:rPr lang="en-US" dirty="0">
                <a:solidFill>
                  <a:srgbClr val="00B0F0"/>
                </a:solidFill>
                <a:latin typeface="Calibri" panose="020F0502020204030204" pitchFamily="34" charset="0"/>
              </a:rPr>
              <a:t> &lt;- </a:t>
            </a:r>
            <a:r>
              <a:rPr lang="en-US" dirty="0" err="1">
                <a:solidFill>
                  <a:srgbClr val="00B0F0"/>
                </a:solidFill>
                <a:latin typeface="Calibri" panose="020F0502020204030204" pitchFamily="34" charset="0"/>
              </a:rPr>
              <a:t>dat</a:t>
            </a:r>
            <a:r>
              <a:rPr lang="en-US" dirty="0">
                <a:solidFill>
                  <a:srgbClr val="00B0F0"/>
                </a:solidFill>
                <a:latin typeface="Calibri" panose="020F0502020204030204" pitchFamily="34" charset="0"/>
              </a:rPr>
              <a:t>[</a:t>
            </a:r>
            <a:r>
              <a:rPr lang="en-US" dirty="0" err="1">
                <a:solidFill>
                  <a:srgbClr val="00B0F0"/>
                </a:solidFill>
                <a:latin typeface="Calibri" panose="020F0502020204030204" pitchFamily="34" charset="0"/>
              </a:rPr>
              <a:t>dat$station</a:t>
            </a:r>
            <a:r>
              <a:rPr lang="en-US" dirty="0">
                <a:solidFill>
                  <a:srgbClr val="00B0F0"/>
                </a:solidFill>
                <a:latin typeface="Calibri" panose="020F0502020204030204" pitchFamily="34" charset="0"/>
              </a:rPr>
              <a:t>==1,]</a:t>
            </a:r>
            <a:br>
              <a:rPr lang="en-US" dirty="0">
                <a:solidFill>
                  <a:srgbClr val="00B0F0"/>
                </a:solidFill>
                <a:latin typeface="Calibri" panose="020F0502020204030204" pitchFamily="34" charset="0"/>
              </a:rPr>
            </a:br>
            <a:r>
              <a:rPr lang="en-US" dirty="0">
                <a:solidFill>
                  <a:srgbClr val="00B0F0"/>
                </a:solidFill>
                <a:latin typeface="Calibri" panose="020F0502020204030204" pitchFamily="34" charset="0"/>
              </a:rPr>
              <a:t>claptonon1 &lt;- which(</a:t>
            </a:r>
            <a:r>
              <a:rPr lang="en-US" dirty="0" err="1">
                <a:solidFill>
                  <a:srgbClr val="00B0F0"/>
                </a:solidFill>
                <a:latin typeface="Calibri" panose="020F0502020204030204" pitchFamily="34" charset="0"/>
              </a:rPr>
              <a:t>st_one$performer</a:t>
            </a:r>
            <a:r>
              <a:rPr lang="en-US" dirty="0">
                <a:solidFill>
                  <a:srgbClr val="00B0F0"/>
                </a:solidFill>
                <a:latin typeface="Calibri" panose="020F0502020204030204" pitchFamily="34" charset="0"/>
              </a:rPr>
              <a:t> == "Eric Clapton")</a:t>
            </a:r>
            <a:br>
              <a:rPr lang="en-US" dirty="0">
                <a:solidFill>
                  <a:srgbClr val="00B0F0"/>
                </a:solidFill>
                <a:latin typeface="Calibri" panose="020F0502020204030204" pitchFamily="34" charset="0"/>
              </a:rPr>
            </a:br>
            <a:r>
              <a:rPr lang="en-US" dirty="0" err="1">
                <a:solidFill>
                  <a:srgbClr val="00B0F0"/>
                </a:solidFill>
                <a:latin typeface="Calibri" panose="020F0502020204030204" pitchFamily="34" charset="0"/>
              </a:rPr>
              <a:t>cl_first</a:t>
            </a:r>
            <a:r>
              <a:rPr lang="en-US" dirty="0">
                <a:solidFill>
                  <a:srgbClr val="00B0F0"/>
                </a:solidFill>
                <a:latin typeface="Calibri" panose="020F0502020204030204" pitchFamily="34" charset="0"/>
              </a:rPr>
              <a:t> &lt;- min(claptonon1)</a:t>
            </a:r>
            <a:br>
              <a:rPr lang="en-US" dirty="0">
                <a:solidFill>
                  <a:srgbClr val="00B0F0"/>
                </a:solidFill>
                <a:latin typeface="Calibri" panose="020F0502020204030204" pitchFamily="34" charset="0"/>
              </a:rPr>
            </a:br>
            <a:r>
              <a:rPr lang="en-US" dirty="0" err="1">
                <a:solidFill>
                  <a:srgbClr val="00B0F0"/>
                </a:solidFill>
                <a:latin typeface="Calibri" panose="020F0502020204030204" pitchFamily="34" charset="0"/>
              </a:rPr>
              <a:t>cl_last</a:t>
            </a:r>
            <a:r>
              <a:rPr lang="en-US" dirty="0">
                <a:solidFill>
                  <a:srgbClr val="00B0F0"/>
                </a:solidFill>
                <a:latin typeface="Calibri" panose="020F0502020204030204" pitchFamily="34" charset="0"/>
              </a:rPr>
              <a:t> &lt;- max(claptonon1)</a:t>
            </a:r>
            <a:r>
              <a:rPr lang="en-US" dirty="0">
                <a:solidFill>
                  <a:srgbClr val="00B0F0"/>
                </a:solidFill>
              </a:rPr>
              <a:t> </a:t>
            </a:r>
          </a:p>
        </p:txBody>
      </p:sp>
      <p:sp>
        <p:nvSpPr>
          <p:cNvPr id="11" name="Téglalap 10"/>
          <p:cNvSpPr/>
          <p:nvPr/>
        </p:nvSpPr>
        <p:spPr>
          <a:xfrm>
            <a:off x="5583324" y="3302134"/>
            <a:ext cx="3240000" cy="1224000"/>
          </a:xfrm>
          <a:prstGeom prst="rect">
            <a:avLst/>
          </a:prstGeom>
        </p:spPr>
        <p:txBody>
          <a:bodyPr>
            <a:spAutoFit/>
          </a:bodyPr>
          <a:lstStyle/>
          <a:p>
            <a:r>
              <a:rPr lang="pt-BR" dirty="0">
                <a:solidFill>
                  <a:schemeClr val="accent5">
                    <a:lumMod val="50000"/>
                  </a:schemeClr>
                </a:solidFill>
                <a:latin typeface="Calibri" panose="020F0502020204030204" pitchFamily="34" charset="0"/>
              </a:rPr>
              <a:t>adomusor[m[n].ado-1][adodb[m[n].ado-1]]=n; //ha lenne pacal compilerem, abban irtam volna</a:t>
            </a:r>
            <a:r>
              <a:rPr lang="pt-BR" dirty="0">
                <a:solidFill>
                  <a:schemeClr val="accent5">
                    <a:lumMod val="50000"/>
                  </a:schemeClr>
                </a:solidFill>
              </a:rPr>
              <a:t> </a:t>
            </a:r>
            <a:endParaRPr lang="en-US" dirty="0">
              <a:solidFill>
                <a:schemeClr val="accent5">
                  <a:lumMod val="50000"/>
                </a:schemeClr>
              </a:solidFill>
            </a:endParaRPr>
          </a:p>
        </p:txBody>
      </p:sp>
      <p:sp>
        <p:nvSpPr>
          <p:cNvPr id="12" name="Téglalap 11"/>
          <p:cNvSpPr/>
          <p:nvPr/>
        </p:nvSpPr>
        <p:spPr>
          <a:xfrm>
            <a:off x="1677324" y="1527949"/>
            <a:ext cx="3240000" cy="923330"/>
          </a:xfrm>
          <a:prstGeom prst="rect">
            <a:avLst/>
          </a:prstGeom>
        </p:spPr>
        <p:txBody>
          <a:bodyPr>
            <a:spAutoFit/>
          </a:bodyPr>
          <a:lstStyle/>
          <a:p>
            <a:r>
              <a:rPr lang="hu-HU" dirty="0">
                <a:solidFill>
                  <a:srgbClr val="8A2734"/>
                </a:solidFill>
                <a:latin typeface="Calibri" panose="020F0502020204030204" pitchFamily="34" charset="0"/>
              </a:rPr>
              <a:t>Nem ismertem ezt a feladatot. Mielőtt olvastam volna, már eldöntöttem, hogy C#.</a:t>
            </a:r>
            <a:r>
              <a:rPr lang="hu-HU" dirty="0">
                <a:solidFill>
                  <a:srgbClr val="8A2734"/>
                </a:solidFill>
              </a:rPr>
              <a:t> </a:t>
            </a:r>
            <a:endParaRPr lang="en-US" dirty="0">
              <a:solidFill>
                <a:srgbClr val="8A2734"/>
              </a:solidFill>
            </a:endParaRPr>
          </a:p>
        </p:txBody>
      </p:sp>
      <p:sp>
        <p:nvSpPr>
          <p:cNvPr id="13" name="Téglalap 12"/>
          <p:cNvSpPr/>
          <p:nvPr/>
        </p:nvSpPr>
        <p:spPr>
          <a:xfrm>
            <a:off x="1648127" y="2576097"/>
            <a:ext cx="3240000" cy="1188000"/>
          </a:xfrm>
          <a:prstGeom prst="rect">
            <a:avLst/>
          </a:prstGeom>
        </p:spPr>
        <p:txBody>
          <a:bodyPr>
            <a:spAutoFit/>
          </a:bodyPr>
          <a:lstStyle/>
          <a:p>
            <a:r>
              <a:rPr lang="hu-HU" dirty="0">
                <a:solidFill>
                  <a:srgbClr val="8A2734"/>
                </a:solidFill>
                <a:latin typeface="Calibri" panose="020F0502020204030204" pitchFamily="34" charset="0"/>
              </a:rPr>
              <a:t>var </a:t>
            </a:r>
            <a:r>
              <a:rPr lang="hu-HU" dirty="0" err="1">
                <a:solidFill>
                  <a:srgbClr val="8A2734"/>
                </a:solidFill>
                <a:latin typeface="Calibri" panose="020F0502020204030204" pitchFamily="34" charset="0"/>
              </a:rPr>
              <a:t>egyesadó</a:t>
            </a:r>
            <a:r>
              <a:rPr lang="hu-HU" dirty="0">
                <a:solidFill>
                  <a:srgbClr val="8A2734"/>
                </a:solidFill>
                <a:latin typeface="Calibri" panose="020F0502020204030204" pitchFamily="34" charset="0"/>
              </a:rPr>
              <a:t> = </a:t>
            </a:r>
            <a:r>
              <a:rPr lang="hu-HU" dirty="0" err="1">
                <a:solidFill>
                  <a:srgbClr val="8A2734"/>
                </a:solidFill>
                <a:latin typeface="Calibri" panose="020F0502020204030204" pitchFamily="34" charset="0"/>
              </a:rPr>
              <a:t>műsorok.Where</a:t>
            </a:r>
            <a:r>
              <a:rPr lang="hu-HU" dirty="0">
                <a:solidFill>
                  <a:srgbClr val="8A2734"/>
                </a:solidFill>
                <a:latin typeface="Calibri" panose="020F0502020204030204" pitchFamily="34" charset="0"/>
              </a:rPr>
              <a:t>(x =&gt; </a:t>
            </a:r>
            <a:r>
              <a:rPr lang="hu-HU" dirty="0" err="1">
                <a:solidFill>
                  <a:srgbClr val="8A2734"/>
                </a:solidFill>
                <a:latin typeface="Calibri" panose="020F0502020204030204" pitchFamily="34" charset="0"/>
              </a:rPr>
              <a:t>x.adó</a:t>
            </a:r>
            <a:r>
              <a:rPr lang="hu-HU" dirty="0">
                <a:solidFill>
                  <a:srgbClr val="8A2734"/>
                </a:solidFill>
                <a:latin typeface="Calibri" panose="020F0502020204030204" pitchFamily="34" charset="0"/>
              </a:rPr>
              <a:t> == 1).</a:t>
            </a:r>
            <a:r>
              <a:rPr lang="hu-HU" dirty="0" err="1">
                <a:solidFill>
                  <a:srgbClr val="8A2734"/>
                </a:solidFill>
                <a:latin typeface="Calibri" panose="020F0502020204030204" pitchFamily="34" charset="0"/>
              </a:rPr>
              <a:t>ToList</a:t>
            </a:r>
            <a:r>
              <a:rPr lang="hu-HU" dirty="0">
                <a:solidFill>
                  <a:srgbClr val="8A2734"/>
                </a:solidFill>
                <a:latin typeface="Calibri" panose="020F0502020204030204" pitchFamily="34" charset="0"/>
              </a:rPr>
              <a:t>();   //</a:t>
            </a:r>
            <a:r>
              <a:rPr lang="hu-HU" dirty="0" err="1">
                <a:solidFill>
                  <a:srgbClr val="8A2734"/>
                </a:solidFill>
                <a:latin typeface="Calibri" panose="020F0502020204030204" pitchFamily="34" charset="0"/>
              </a:rPr>
              <a:t>linq-t</a:t>
            </a:r>
            <a:r>
              <a:rPr lang="hu-HU" dirty="0">
                <a:solidFill>
                  <a:srgbClr val="8A2734"/>
                </a:solidFill>
                <a:latin typeface="Calibri" panose="020F0502020204030204" pitchFamily="34" charset="0"/>
              </a:rPr>
              <a:t> ki akarom használni, a sum tulajdonságot</a:t>
            </a:r>
            <a:r>
              <a:rPr lang="hu-HU" dirty="0">
                <a:solidFill>
                  <a:srgbClr val="8A2734"/>
                </a:solidFill>
              </a:rPr>
              <a:t> </a:t>
            </a:r>
            <a:endParaRPr lang="en-US" dirty="0">
              <a:solidFill>
                <a:srgbClr val="8A2734"/>
              </a:solidFill>
            </a:endParaRPr>
          </a:p>
        </p:txBody>
      </p:sp>
      <p:sp>
        <p:nvSpPr>
          <p:cNvPr id="14" name="Téglalap 13"/>
          <p:cNvSpPr/>
          <p:nvPr/>
        </p:nvSpPr>
        <p:spPr>
          <a:xfrm>
            <a:off x="1717008" y="4018512"/>
            <a:ext cx="3240000" cy="647700"/>
          </a:xfrm>
          <a:prstGeom prst="rect">
            <a:avLst/>
          </a:prstGeom>
        </p:spPr>
        <p:txBody>
          <a:bodyPr>
            <a:spAutoFit/>
          </a:bodyPr>
          <a:lstStyle/>
          <a:p>
            <a:r>
              <a:rPr lang="hu-HU" dirty="0">
                <a:solidFill>
                  <a:srgbClr val="8A2734"/>
                </a:solidFill>
                <a:latin typeface="Calibri" panose="020F0502020204030204" pitchFamily="34" charset="0"/>
              </a:rPr>
              <a:t>0. indextől kezdem, nehogy az legyen a kifogás, </a:t>
            </a:r>
            <a:r>
              <a:rPr lang="hu-HU" dirty="0" err="1">
                <a:solidFill>
                  <a:srgbClr val="8A2734"/>
                </a:solidFill>
                <a:latin typeface="Calibri" panose="020F0502020204030204" pitchFamily="34" charset="0"/>
              </a:rPr>
              <a:t>mégha</a:t>
            </a:r>
            <a:r>
              <a:rPr lang="hu-HU" dirty="0">
                <a:solidFill>
                  <a:srgbClr val="8A2734"/>
                </a:solidFill>
                <a:latin typeface="Calibri" panose="020F0502020204030204" pitchFamily="34" charset="0"/>
              </a:rPr>
              <a:t> nem is szeretem!</a:t>
            </a:r>
            <a:r>
              <a:rPr lang="hu-HU" dirty="0">
                <a:solidFill>
                  <a:srgbClr val="8A2734"/>
                </a:solidFill>
              </a:rPr>
              <a:t> </a:t>
            </a:r>
            <a:endParaRPr lang="en-US" dirty="0">
              <a:solidFill>
                <a:srgbClr val="8A2734"/>
              </a:solidFill>
            </a:endParaRPr>
          </a:p>
        </p:txBody>
      </p:sp>
      <p:sp>
        <p:nvSpPr>
          <p:cNvPr id="15" name="Téglalap 14"/>
          <p:cNvSpPr/>
          <p:nvPr/>
        </p:nvSpPr>
        <p:spPr>
          <a:xfrm>
            <a:off x="5541703" y="4488353"/>
            <a:ext cx="3240000" cy="647700"/>
          </a:xfrm>
          <a:prstGeom prst="rect">
            <a:avLst/>
          </a:prstGeom>
        </p:spPr>
        <p:txBody>
          <a:bodyPr>
            <a:spAutoFit/>
          </a:bodyPr>
          <a:lstStyle/>
          <a:p>
            <a:r>
              <a:rPr lang="hu-HU" dirty="0">
                <a:solidFill>
                  <a:srgbClr val="7030A0"/>
                </a:solidFill>
                <a:latin typeface="Calibri" panose="020F0502020204030204" pitchFamily="34" charset="0"/>
              </a:rPr>
              <a:t># Klasszikus megoldás:</a:t>
            </a:r>
            <a:br>
              <a:rPr lang="hu-HU" dirty="0">
                <a:solidFill>
                  <a:srgbClr val="7030A0"/>
                </a:solidFill>
                <a:latin typeface="Calibri" panose="020F0502020204030204" pitchFamily="34" charset="0"/>
              </a:rPr>
            </a:br>
            <a:r>
              <a:rPr lang="hu-HU" dirty="0" err="1">
                <a:solidFill>
                  <a:srgbClr val="7030A0"/>
                </a:solidFill>
                <a:latin typeface="Calibri" panose="020F0502020204030204" pitchFamily="34" charset="0"/>
              </a:rPr>
              <a:t>cx</a:t>
            </a:r>
            <a:r>
              <a:rPr lang="hu-HU" dirty="0">
                <a:solidFill>
                  <a:srgbClr val="7030A0"/>
                </a:solidFill>
                <a:latin typeface="Calibri" panose="020F0502020204030204" pitchFamily="34" charset="0"/>
              </a:rPr>
              <a:t> = '|'.</a:t>
            </a:r>
            <a:r>
              <a:rPr lang="hu-HU" dirty="0" err="1">
                <a:solidFill>
                  <a:srgbClr val="7030A0"/>
                </a:solidFill>
                <a:latin typeface="Calibri" panose="020F0502020204030204" pitchFamily="34" charset="0"/>
              </a:rPr>
              <a:t>join</a:t>
            </a:r>
            <a:r>
              <a:rPr lang="hu-HU" dirty="0">
                <a:solidFill>
                  <a:srgbClr val="7030A0"/>
                </a:solidFill>
                <a:latin typeface="Calibri" panose="020F0502020204030204" pitchFamily="34" charset="0"/>
              </a:rPr>
              <a:t>(cikkek)</a:t>
            </a:r>
            <a:r>
              <a:rPr lang="hu-HU" dirty="0">
                <a:solidFill>
                  <a:srgbClr val="7030A0"/>
                </a:solidFill>
              </a:rPr>
              <a:t> </a:t>
            </a:r>
            <a:endParaRPr lang="en-US" dirty="0">
              <a:solidFill>
                <a:srgbClr val="7030A0"/>
              </a:solidFill>
            </a:endParaRPr>
          </a:p>
        </p:txBody>
      </p:sp>
      <p:sp>
        <p:nvSpPr>
          <p:cNvPr id="16" name="Téglalap 15"/>
          <p:cNvSpPr/>
          <p:nvPr/>
        </p:nvSpPr>
        <p:spPr>
          <a:xfrm>
            <a:off x="1799219" y="5680450"/>
            <a:ext cx="6982484" cy="646331"/>
          </a:xfrm>
          <a:prstGeom prst="rect">
            <a:avLst/>
          </a:prstGeom>
        </p:spPr>
        <p:txBody>
          <a:bodyPr wrap="square">
            <a:spAutoFit/>
          </a:bodyPr>
          <a:lstStyle/>
          <a:p>
            <a:r>
              <a:rPr lang="hu-HU" dirty="0" err="1">
                <a:solidFill>
                  <a:srgbClr val="7030A0"/>
                </a:solidFill>
                <a:latin typeface="Calibri" panose="020F0502020204030204" pitchFamily="34" charset="0"/>
              </a:rPr>
              <a:t>return</a:t>
            </a:r>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from</a:t>
            </a:r>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aru</a:t>
            </a:r>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in</a:t>
            </a:r>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arucikk</a:t>
            </a:r>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where</a:t>
            </a:r>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aru.Equals</a:t>
            </a:r>
            <a:r>
              <a:rPr lang="hu-HU" dirty="0">
                <a:solidFill>
                  <a:srgbClr val="7030A0"/>
                </a:solidFill>
                <a:latin typeface="Calibri" panose="020F0502020204030204" pitchFamily="34" charset="0"/>
              </a:rPr>
              <a:t>("F") </a:t>
            </a:r>
            <a:r>
              <a:rPr lang="hu-HU" dirty="0" err="1">
                <a:solidFill>
                  <a:srgbClr val="7030A0"/>
                </a:solidFill>
                <a:latin typeface="Calibri" panose="020F0502020204030204" pitchFamily="34" charset="0"/>
              </a:rPr>
              <a:t>select</a:t>
            </a:r>
            <a:r>
              <a:rPr lang="hu-HU" dirty="0">
                <a:solidFill>
                  <a:srgbClr val="7030A0"/>
                </a:solidFill>
                <a:latin typeface="Calibri" panose="020F0502020204030204" pitchFamily="34" charset="0"/>
              </a:rPr>
              <a:t> </a:t>
            </a:r>
            <a:r>
              <a:rPr lang="hu-HU" dirty="0" err="1">
                <a:solidFill>
                  <a:srgbClr val="7030A0"/>
                </a:solidFill>
                <a:latin typeface="Calibri" panose="020F0502020204030204" pitchFamily="34" charset="0"/>
              </a:rPr>
              <a:t>aru</a:t>
            </a:r>
            <a:r>
              <a:rPr lang="hu-HU" dirty="0">
                <a:solidFill>
                  <a:srgbClr val="7030A0"/>
                </a:solidFill>
                <a:latin typeface="Calibri" panose="020F0502020204030204" pitchFamily="34" charset="0"/>
              </a:rPr>
              <a:t>).</a:t>
            </a:r>
            <a:r>
              <a:rPr lang="hu-HU" dirty="0" err="1">
                <a:solidFill>
                  <a:srgbClr val="7030A0"/>
                </a:solidFill>
                <a:latin typeface="Calibri" panose="020F0502020204030204" pitchFamily="34" charset="0"/>
              </a:rPr>
              <a:t>Count</a:t>
            </a:r>
            <a:r>
              <a:rPr lang="hu-HU" dirty="0" smtClean="0">
                <a:solidFill>
                  <a:srgbClr val="7030A0"/>
                </a:solidFill>
                <a:latin typeface="Calibri" panose="020F0502020204030204" pitchFamily="34" charset="0"/>
              </a:rPr>
              <a:t>();</a:t>
            </a:r>
            <a:br>
              <a:rPr lang="hu-HU" dirty="0" smtClean="0">
                <a:solidFill>
                  <a:srgbClr val="7030A0"/>
                </a:solidFill>
                <a:latin typeface="Calibri" panose="020F0502020204030204" pitchFamily="34" charset="0"/>
              </a:rPr>
            </a:br>
            <a:r>
              <a:rPr lang="hu-HU" dirty="0" smtClean="0">
                <a:solidFill>
                  <a:srgbClr val="7030A0"/>
                </a:solidFill>
                <a:latin typeface="Calibri" panose="020F0502020204030204" pitchFamily="34" charset="0"/>
              </a:rPr>
              <a:t>// </a:t>
            </a:r>
            <a:r>
              <a:rPr lang="hu-HU" dirty="0">
                <a:solidFill>
                  <a:srgbClr val="7030A0"/>
                </a:solidFill>
                <a:latin typeface="Calibri" panose="020F0502020204030204" pitchFamily="34" charset="0"/>
              </a:rPr>
              <a:t>Megoldás LINQ segítségével</a:t>
            </a:r>
            <a:r>
              <a:rPr lang="hu-HU" dirty="0">
                <a:solidFill>
                  <a:srgbClr val="7030A0"/>
                </a:solidFill>
              </a:rPr>
              <a:t> </a:t>
            </a:r>
            <a:endParaRPr lang="en-US" dirty="0">
              <a:solidFill>
                <a:srgbClr val="7030A0"/>
              </a:solidFill>
            </a:endParaRPr>
          </a:p>
        </p:txBody>
      </p:sp>
      <p:sp>
        <p:nvSpPr>
          <p:cNvPr id="17" name="Téglalap 16"/>
          <p:cNvSpPr/>
          <p:nvPr/>
        </p:nvSpPr>
        <p:spPr>
          <a:xfrm>
            <a:off x="1791412" y="5122572"/>
            <a:ext cx="6990291" cy="646331"/>
          </a:xfrm>
          <a:prstGeom prst="rect">
            <a:avLst/>
          </a:prstGeom>
        </p:spPr>
        <p:txBody>
          <a:bodyPr wrap="square">
            <a:spAutoFit/>
          </a:bodyPr>
          <a:lstStyle/>
          <a:p>
            <a:r>
              <a:rPr lang="hu-HU" dirty="0" err="1">
                <a:solidFill>
                  <a:srgbClr val="7030A0"/>
                </a:solidFill>
                <a:latin typeface="Calibri" panose="020F0502020204030204" pitchFamily="34" charset="0"/>
              </a:rPr>
              <a:t>Console.WriteLine</a:t>
            </a:r>
            <a:r>
              <a:rPr lang="hu-HU" dirty="0">
                <a:solidFill>
                  <a:srgbClr val="7030A0"/>
                </a:solidFill>
                <a:latin typeface="Calibri" panose="020F0502020204030204" pitchFamily="34" charset="0"/>
              </a:rPr>
              <a:t>(</a:t>
            </a:r>
            <a:r>
              <a:rPr lang="hu-HU" dirty="0" err="1">
                <a:solidFill>
                  <a:srgbClr val="7030A0"/>
                </a:solidFill>
                <a:latin typeface="Calibri" panose="020F0502020204030204" pitchFamily="34" charset="0"/>
              </a:rPr>
              <a:t>v.Where</a:t>
            </a:r>
            <a:r>
              <a:rPr lang="hu-HU" dirty="0">
                <a:solidFill>
                  <a:srgbClr val="7030A0"/>
                </a:solidFill>
                <a:latin typeface="Calibri" panose="020F0502020204030204" pitchFamily="34" charset="0"/>
              </a:rPr>
              <a:t>(x =&gt; </a:t>
            </a:r>
            <a:r>
              <a:rPr lang="hu-HU" dirty="0" err="1">
                <a:solidFill>
                  <a:srgbClr val="7030A0"/>
                </a:solidFill>
                <a:latin typeface="Calibri" panose="020F0502020204030204" pitchFamily="34" charset="0"/>
              </a:rPr>
              <a:t>x.Ssz</a:t>
            </a:r>
            <a:r>
              <a:rPr lang="hu-HU" dirty="0">
                <a:solidFill>
                  <a:srgbClr val="7030A0"/>
                </a:solidFill>
                <a:latin typeface="Calibri" panose="020F0502020204030204" pitchFamily="34" charset="0"/>
              </a:rPr>
              <a:t> == </a:t>
            </a:r>
            <a:r>
              <a:rPr lang="hu-HU" dirty="0" err="1">
                <a:solidFill>
                  <a:srgbClr val="7030A0"/>
                </a:solidFill>
                <a:latin typeface="Calibri" panose="020F0502020204030204" pitchFamily="34" charset="0"/>
              </a:rPr>
              <a:t>iSsz</a:t>
            </a:r>
            <a:r>
              <a:rPr lang="hu-HU" dirty="0">
                <a:solidFill>
                  <a:srgbClr val="7030A0"/>
                </a:solidFill>
                <a:latin typeface="Calibri" panose="020F0502020204030204" pitchFamily="34" charset="0"/>
              </a:rPr>
              <a:t>).</a:t>
            </a:r>
            <a:r>
              <a:rPr lang="hu-HU" dirty="0" err="1">
                <a:solidFill>
                  <a:srgbClr val="7030A0"/>
                </a:solidFill>
                <a:latin typeface="Calibri" panose="020F0502020204030204" pitchFamily="34" charset="0"/>
              </a:rPr>
              <a:t>Aggregate</a:t>
            </a:r>
            <a:r>
              <a:rPr lang="hu-HU" dirty="0">
                <a:solidFill>
                  <a:srgbClr val="7030A0"/>
                </a:solidFill>
                <a:latin typeface="Calibri" panose="020F0502020204030204" pitchFamily="34" charset="0"/>
              </a:rPr>
              <a:t>("\n7. feladat:\n", (c, n) =&gt; c += </a:t>
            </a:r>
            <a:r>
              <a:rPr lang="hu-HU" dirty="0" err="1">
                <a:solidFill>
                  <a:srgbClr val="7030A0"/>
                </a:solidFill>
                <a:latin typeface="Calibri" panose="020F0502020204030204" pitchFamily="34" charset="0"/>
              </a:rPr>
              <a:t>n.Darab</a:t>
            </a:r>
            <a:r>
              <a:rPr lang="hu-HU" dirty="0">
                <a:solidFill>
                  <a:srgbClr val="7030A0"/>
                </a:solidFill>
                <a:latin typeface="Calibri" panose="020F0502020204030204" pitchFamily="34" charset="0"/>
              </a:rPr>
              <a:t> + " " + </a:t>
            </a:r>
            <a:r>
              <a:rPr lang="hu-HU" dirty="0" err="1">
                <a:solidFill>
                  <a:srgbClr val="7030A0"/>
                </a:solidFill>
                <a:latin typeface="Calibri" panose="020F0502020204030204" pitchFamily="34" charset="0"/>
              </a:rPr>
              <a:t>n.Árucikk</a:t>
            </a:r>
            <a:r>
              <a:rPr lang="hu-HU" dirty="0">
                <a:solidFill>
                  <a:srgbClr val="7030A0"/>
                </a:solidFill>
                <a:latin typeface="Calibri" panose="020F0502020204030204" pitchFamily="34" charset="0"/>
              </a:rPr>
              <a:t> + "\n"));</a:t>
            </a:r>
            <a:r>
              <a:rPr lang="hu-HU" dirty="0">
                <a:solidFill>
                  <a:srgbClr val="7030A0"/>
                </a:solidFill>
              </a:rPr>
              <a:t> </a:t>
            </a:r>
            <a:endParaRPr lang="en-US" dirty="0">
              <a:solidFill>
                <a:srgbClr val="7030A0"/>
              </a:solidFill>
            </a:endParaRPr>
          </a:p>
        </p:txBody>
      </p:sp>
    </p:spTree>
    <p:extLst>
      <p:ext uri="{BB962C8B-B14F-4D97-AF65-F5344CB8AC3E}">
        <p14:creationId xmlns:p14="http://schemas.microsoft.com/office/powerpoint/2010/main" val="27808196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Bemenet</a:t>
            </a:r>
            <a:endParaRPr lang="en-US" dirty="0"/>
          </a:p>
        </p:txBody>
      </p:sp>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6</a:t>
            </a:fld>
            <a:endParaRPr lang="en-US"/>
          </a:p>
        </p:txBody>
      </p:sp>
      <p:sp>
        <p:nvSpPr>
          <p:cNvPr id="6" name="Téglalap 5"/>
          <p:cNvSpPr/>
          <p:nvPr/>
        </p:nvSpPr>
        <p:spPr>
          <a:xfrm>
            <a:off x="5513020" y="1125582"/>
            <a:ext cx="3240000" cy="646331"/>
          </a:xfrm>
          <a:prstGeom prst="rect">
            <a:avLst/>
          </a:prstGeom>
        </p:spPr>
        <p:txBody>
          <a:bodyPr>
            <a:spAutoFit/>
          </a:bodyPr>
          <a:lstStyle/>
          <a:p>
            <a:r>
              <a:rPr lang="hu-HU" dirty="0" smtClean="0">
                <a:solidFill>
                  <a:schemeClr val="accent5">
                    <a:lumMod val="50000"/>
                  </a:schemeClr>
                </a:solidFill>
                <a:latin typeface="Calibri" panose="020F0502020204030204" pitchFamily="34" charset="0"/>
              </a:rPr>
              <a:t>...</a:t>
            </a:r>
            <a:r>
              <a:rPr lang="hu-HU" dirty="0">
                <a:solidFill>
                  <a:schemeClr val="accent5">
                    <a:lumMod val="50000"/>
                  </a:schemeClr>
                </a:solidFill>
                <a:latin typeface="Calibri" panose="020F0502020204030204" pitchFamily="34" charset="0"/>
              </a:rPr>
              <a:t>Kell egyáltalán ellenőrizni a bemenetet és tesztelni? </a:t>
            </a:r>
            <a:endParaRPr lang="en-US" dirty="0">
              <a:solidFill>
                <a:schemeClr val="accent5">
                  <a:lumMod val="50000"/>
                </a:schemeClr>
              </a:solidFill>
            </a:endParaRPr>
          </a:p>
        </p:txBody>
      </p:sp>
      <p:sp>
        <p:nvSpPr>
          <p:cNvPr id="11" name="Téglalap 10"/>
          <p:cNvSpPr/>
          <p:nvPr/>
        </p:nvSpPr>
        <p:spPr>
          <a:xfrm>
            <a:off x="5513020" y="2120347"/>
            <a:ext cx="3240000" cy="648000"/>
          </a:xfrm>
          <a:prstGeom prst="rect">
            <a:avLst/>
          </a:prstGeom>
        </p:spPr>
        <p:txBody>
          <a:bodyPr wrap="square">
            <a:spAutoFit/>
          </a:bodyPr>
          <a:lstStyle/>
          <a:p>
            <a:r>
              <a:rPr lang="hu-HU" dirty="0">
                <a:solidFill>
                  <a:schemeClr val="accent5">
                    <a:lumMod val="50000"/>
                  </a:schemeClr>
                </a:solidFill>
                <a:latin typeface="Calibri" panose="020F0502020204030204" pitchFamily="34" charset="0"/>
              </a:rPr>
              <a:t>tesztelést, bemenet ellenőrzést el kell felejteni:)</a:t>
            </a:r>
            <a:r>
              <a:rPr lang="hu-HU" dirty="0">
                <a:solidFill>
                  <a:schemeClr val="accent5">
                    <a:lumMod val="50000"/>
                  </a:schemeClr>
                </a:solidFill>
              </a:rPr>
              <a:t> </a:t>
            </a:r>
            <a:endParaRPr lang="en-US" dirty="0">
              <a:solidFill>
                <a:schemeClr val="accent5">
                  <a:lumMod val="50000"/>
                </a:schemeClr>
              </a:solidFill>
            </a:endParaRPr>
          </a:p>
        </p:txBody>
      </p:sp>
      <p:sp>
        <p:nvSpPr>
          <p:cNvPr id="12" name="Téglalap 11"/>
          <p:cNvSpPr/>
          <p:nvPr/>
        </p:nvSpPr>
        <p:spPr>
          <a:xfrm>
            <a:off x="2139022" y="1522634"/>
            <a:ext cx="3240000" cy="2031325"/>
          </a:xfrm>
          <a:prstGeom prst="rect">
            <a:avLst/>
          </a:prstGeom>
        </p:spPr>
        <p:txBody>
          <a:bodyPr wrap="square">
            <a:spAutoFit/>
          </a:bodyPr>
          <a:lstStyle/>
          <a:p>
            <a:r>
              <a:rPr lang="hu-HU" dirty="0">
                <a:solidFill>
                  <a:srgbClr val="00B0F0"/>
                </a:solidFill>
                <a:latin typeface="Calibri" panose="020F0502020204030204" pitchFamily="34" charset="0"/>
              </a:rPr>
              <a:t>az elején nyilván reguláris kifejezésekkel illett volna boncolni a </a:t>
            </a:r>
            <a:r>
              <a:rPr lang="hu-HU" dirty="0" err="1">
                <a:solidFill>
                  <a:srgbClr val="00B0F0"/>
                </a:solidFill>
                <a:latin typeface="Calibri" panose="020F0502020204030204" pitchFamily="34" charset="0"/>
              </a:rPr>
              <a:t>sztringeket</a:t>
            </a:r>
            <a:r>
              <a:rPr lang="hu-HU" dirty="0">
                <a:solidFill>
                  <a:srgbClr val="00B0F0"/>
                </a:solidFill>
                <a:latin typeface="Calibri" panose="020F0502020204030204" pitchFamily="34" charset="0"/>
              </a:rPr>
              <a:t>, de ehhez nem igazán volt kedvem</a:t>
            </a:r>
            <a:r>
              <a:rPr lang="hu-HU" dirty="0">
                <a:solidFill>
                  <a:srgbClr val="00B0F0"/>
                </a:solidFill>
              </a:rPr>
              <a:t> </a:t>
            </a:r>
            <a:endParaRPr lang="en-US" dirty="0">
              <a:solidFill>
                <a:srgbClr val="00B0F0"/>
              </a:solidFill>
            </a:endParaRPr>
          </a:p>
        </p:txBody>
      </p:sp>
      <p:sp>
        <p:nvSpPr>
          <p:cNvPr id="13" name="Téglalap 12"/>
          <p:cNvSpPr/>
          <p:nvPr/>
        </p:nvSpPr>
        <p:spPr>
          <a:xfrm>
            <a:off x="5513020" y="3034053"/>
            <a:ext cx="3497048" cy="369332"/>
          </a:xfrm>
          <a:prstGeom prst="rect">
            <a:avLst/>
          </a:prstGeom>
        </p:spPr>
        <p:txBody>
          <a:bodyPr wrap="none">
            <a:spAutoFit/>
          </a:bodyPr>
          <a:lstStyle/>
          <a:p>
            <a:r>
              <a:rPr lang="hu-HU" dirty="0" smtClean="0">
                <a:solidFill>
                  <a:schemeClr val="accent5">
                    <a:lumMod val="50000"/>
                  </a:schemeClr>
                </a:solidFill>
                <a:latin typeface="Calibri" panose="020F0502020204030204" pitchFamily="34" charset="0"/>
              </a:rPr>
              <a:t>gonosz </a:t>
            </a:r>
            <a:r>
              <a:rPr lang="hu-HU" dirty="0">
                <a:solidFill>
                  <a:schemeClr val="accent5">
                    <a:lumMod val="50000"/>
                  </a:schemeClr>
                </a:solidFill>
                <a:latin typeface="Calibri" panose="020F0502020204030204" pitchFamily="34" charset="0"/>
              </a:rPr>
              <a:t>már az input formátum is...</a:t>
            </a:r>
            <a:r>
              <a:rPr lang="hu-HU" dirty="0">
                <a:solidFill>
                  <a:schemeClr val="accent5">
                    <a:lumMod val="50000"/>
                  </a:schemeClr>
                </a:solidFill>
              </a:rPr>
              <a:t> </a:t>
            </a:r>
            <a:endParaRPr lang="en-US" dirty="0">
              <a:solidFill>
                <a:schemeClr val="accent5">
                  <a:lumMod val="50000"/>
                </a:schemeClr>
              </a:solidFill>
            </a:endParaRPr>
          </a:p>
        </p:txBody>
      </p:sp>
      <p:sp>
        <p:nvSpPr>
          <p:cNvPr id="14" name="Téglalap 13"/>
          <p:cNvSpPr/>
          <p:nvPr/>
        </p:nvSpPr>
        <p:spPr>
          <a:xfrm>
            <a:off x="5513020" y="3530660"/>
            <a:ext cx="3240000" cy="1800000"/>
          </a:xfrm>
          <a:prstGeom prst="rect">
            <a:avLst/>
          </a:prstGeom>
        </p:spPr>
        <p:txBody>
          <a:bodyPr>
            <a:spAutoFit/>
          </a:bodyPr>
          <a:lstStyle/>
          <a:p>
            <a:r>
              <a:rPr lang="hu-HU" dirty="0">
                <a:solidFill>
                  <a:schemeClr val="accent5">
                    <a:lumMod val="50000"/>
                  </a:schemeClr>
                </a:solidFill>
                <a:latin typeface="Calibri" panose="020F0502020204030204" pitchFamily="34" charset="0"/>
              </a:rPr>
              <a:t>Értelmes kimenetet csak </a:t>
            </a:r>
            <a:r>
              <a:rPr lang="hu-HU" dirty="0" err="1">
                <a:solidFill>
                  <a:schemeClr val="accent5">
                    <a:lumMod val="50000"/>
                  </a:schemeClr>
                </a:solidFill>
                <a:latin typeface="Calibri" panose="020F0502020204030204" pitchFamily="34" charset="0"/>
              </a:rPr>
              <a:t>-DNDEBUG-al</a:t>
            </a:r>
            <a:r>
              <a:rPr lang="hu-HU" dirty="0">
                <a:solidFill>
                  <a:schemeClr val="accent5">
                    <a:lumMod val="50000"/>
                  </a:schemeClr>
                </a:solidFill>
                <a:latin typeface="Calibri" panose="020F0502020204030204" pitchFamily="34" charset="0"/>
              </a:rPr>
              <a:t> fordítva látsz, ami arra utal, hogy az "az input file helyes, a feladatoknak van megoldása" állítással én korlátozottan értek egyet</a:t>
            </a:r>
            <a:r>
              <a:rPr lang="hu-HU" dirty="0">
                <a:solidFill>
                  <a:schemeClr val="accent5">
                    <a:lumMod val="50000"/>
                  </a:schemeClr>
                </a:solidFill>
              </a:rPr>
              <a:t> </a:t>
            </a:r>
            <a:endParaRPr lang="en-US" dirty="0">
              <a:solidFill>
                <a:schemeClr val="accent5">
                  <a:lumMod val="50000"/>
                </a:schemeClr>
              </a:solidFill>
            </a:endParaRPr>
          </a:p>
        </p:txBody>
      </p:sp>
      <p:sp>
        <p:nvSpPr>
          <p:cNvPr id="15" name="Téglalap 14"/>
          <p:cNvSpPr/>
          <p:nvPr/>
        </p:nvSpPr>
        <p:spPr>
          <a:xfrm>
            <a:off x="5513020" y="5680756"/>
            <a:ext cx="3240000" cy="647700"/>
          </a:xfrm>
          <a:prstGeom prst="rect">
            <a:avLst/>
          </a:prstGeom>
        </p:spPr>
        <p:txBody>
          <a:bodyPr>
            <a:spAutoFit/>
          </a:bodyPr>
          <a:lstStyle/>
          <a:p>
            <a:r>
              <a:rPr lang="hu-HU" dirty="0">
                <a:solidFill>
                  <a:schemeClr val="accent5">
                    <a:lumMod val="50000"/>
                  </a:schemeClr>
                </a:solidFill>
                <a:latin typeface="Calibri" panose="020F0502020204030204" pitchFamily="34" charset="0"/>
              </a:rPr>
              <a:t>zenek=</a:t>
            </a:r>
            <a:r>
              <a:rPr lang="hu-HU" dirty="0" err="1">
                <a:solidFill>
                  <a:schemeClr val="accent5">
                    <a:lumMod val="50000"/>
                  </a:schemeClr>
                </a:solidFill>
                <a:latin typeface="Calibri" panose="020F0502020204030204" pitchFamily="34" charset="0"/>
              </a:rPr>
              <a:t>fopen</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musor.txt</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rt</a:t>
            </a:r>
            <a:r>
              <a:rPr lang="hu-HU" dirty="0">
                <a:solidFill>
                  <a:schemeClr val="accent5">
                    <a:lumMod val="50000"/>
                  </a:schemeClr>
                </a:solidFill>
                <a:latin typeface="Calibri" panose="020F0502020204030204" pitchFamily="34" charset="0"/>
              </a:rPr>
              <a:t>"); //nem kell </a:t>
            </a:r>
            <a:r>
              <a:rPr lang="hu-HU" dirty="0" err="1">
                <a:solidFill>
                  <a:schemeClr val="accent5">
                    <a:lumMod val="50000"/>
                  </a:schemeClr>
                </a:solidFill>
                <a:latin typeface="Calibri" panose="020F0502020204030204" pitchFamily="34" charset="0"/>
              </a:rPr>
              <a:t>hibakezeles</a:t>
            </a:r>
            <a:r>
              <a:rPr lang="hu-HU" dirty="0">
                <a:solidFill>
                  <a:schemeClr val="accent5">
                    <a:lumMod val="50000"/>
                  </a:schemeClr>
                </a:solidFill>
                <a:latin typeface="Calibri" panose="020F0502020204030204" pitchFamily="34" charset="0"/>
              </a:rPr>
              <a:t> :-) :-)</a:t>
            </a:r>
            <a:r>
              <a:rPr lang="hu-HU" dirty="0">
                <a:solidFill>
                  <a:schemeClr val="accent5">
                    <a:lumMod val="50000"/>
                  </a:schemeClr>
                </a:solidFill>
              </a:rPr>
              <a:t> </a:t>
            </a:r>
            <a:endParaRPr lang="en-US" dirty="0">
              <a:solidFill>
                <a:schemeClr val="accent5">
                  <a:lumMod val="50000"/>
                </a:schemeClr>
              </a:solidFill>
            </a:endParaRPr>
          </a:p>
        </p:txBody>
      </p:sp>
    </p:spTree>
    <p:extLst>
      <p:ext uri="{BB962C8B-B14F-4D97-AF65-F5344CB8AC3E}">
        <p14:creationId xmlns:p14="http://schemas.microsoft.com/office/powerpoint/2010/main" val="1443978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err="1" smtClean="0"/>
              <a:t>Debug</a:t>
            </a:r>
            <a:r>
              <a:rPr lang="hu-HU" dirty="0" smtClean="0"/>
              <a:t> - önismeret</a:t>
            </a:r>
            <a:endParaRPr lang="en-US" dirty="0"/>
          </a:p>
        </p:txBody>
      </p:sp>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7</a:t>
            </a:fld>
            <a:endParaRPr lang="en-US"/>
          </a:p>
        </p:txBody>
      </p:sp>
      <p:sp>
        <p:nvSpPr>
          <p:cNvPr id="6" name="Téglalap 5"/>
          <p:cNvSpPr/>
          <p:nvPr/>
        </p:nvSpPr>
        <p:spPr>
          <a:xfrm>
            <a:off x="2553992" y="1423091"/>
            <a:ext cx="3240000" cy="1754326"/>
          </a:xfrm>
          <a:prstGeom prst="rect">
            <a:avLst/>
          </a:prstGeom>
        </p:spPr>
        <p:txBody>
          <a:bodyPr>
            <a:spAutoFit/>
          </a:bodyPr>
          <a:lstStyle/>
          <a:p>
            <a:r>
              <a:rPr lang="hu-HU" dirty="0">
                <a:solidFill>
                  <a:srgbClr val="00B0F0"/>
                </a:solidFill>
                <a:latin typeface="Calibri" panose="020F0502020204030204" pitchFamily="34" charset="0"/>
              </a:rPr>
              <a:t>a </a:t>
            </a:r>
            <a:r>
              <a:rPr lang="hu-HU" dirty="0" err="1">
                <a:solidFill>
                  <a:srgbClr val="00B0F0"/>
                </a:solidFill>
                <a:latin typeface="Calibri" panose="020F0502020204030204" pitchFamily="34" charset="0"/>
              </a:rPr>
              <a:t>bugfixelésekkel</a:t>
            </a:r>
            <a:r>
              <a:rPr lang="hu-HU" dirty="0">
                <a:solidFill>
                  <a:srgbClr val="00B0F0"/>
                </a:solidFill>
                <a:latin typeface="Calibri" panose="020F0502020204030204" pitchFamily="34" charset="0"/>
              </a:rPr>
              <a:t> ment el idő, de nagyjából egyenletesen - az R gyengén típusos és a listák, vektorok és adatkeretek között oda-vissza zsonglőrködve az ember tud hibázni</a:t>
            </a:r>
            <a:r>
              <a:rPr lang="hu-HU" dirty="0">
                <a:solidFill>
                  <a:srgbClr val="00B0F0"/>
                </a:solidFill>
              </a:rPr>
              <a:t> </a:t>
            </a:r>
            <a:endParaRPr lang="en-US" dirty="0">
              <a:solidFill>
                <a:srgbClr val="00B0F0"/>
              </a:solidFill>
            </a:endParaRPr>
          </a:p>
        </p:txBody>
      </p:sp>
      <p:sp>
        <p:nvSpPr>
          <p:cNvPr id="11" name="Téglalap 10"/>
          <p:cNvSpPr/>
          <p:nvPr/>
        </p:nvSpPr>
        <p:spPr>
          <a:xfrm>
            <a:off x="5617079" y="2132685"/>
            <a:ext cx="3240000" cy="1477328"/>
          </a:xfrm>
          <a:prstGeom prst="rect">
            <a:avLst/>
          </a:prstGeom>
        </p:spPr>
        <p:txBody>
          <a:bodyPr>
            <a:spAutoFit/>
          </a:bodyPr>
          <a:lstStyle/>
          <a:p>
            <a:r>
              <a:rPr lang="hu-HU" dirty="0">
                <a:solidFill>
                  <a:schemeClr val="accent5">
                    <a:lumMod val="50000"/>
                  </a:schemeClr>
                </a:solidFill>
                <a:latin typeface="Calibri" panose="020F0502020204030204" pitchFamily="34" charset="0"/>
              </a:rPr>
              <a:t>most itt bő tíz percet </a:t>
            </a:r>
            <a:r>
              <a:rPr lang="hu-HU" dirty="0" err="1" smtClean="0">
                <a:solidFill>
                  <a:schemeClr val="accent5">
                    <a:lumMod val="50000"/>
                  </a:schemeClr>
                </a:solidFill>
                <a:latin typeface="Calibri" panose="020F0502020204030204" pitchFamily="34" charset="0"/>
              </a:rPr>
              <a:t>debugoltam</a:t>
            </a:r>
            <a:r>
              <a:rPr lang="hu-HU" dirty="0" smtClean="0">
                <a:solidFill>
                  <a:schemeClr val="accent5">
                    <a:lumMod val="50000"/>
                  </a:schemeClr>
                </a:solidFill>
                <a:latin typeface="Calibri" panose="020F0502020204030204" pitchFamily="34" charset="0"/>
              </a:rPr>
              <a:t> </a:t>
            </a:r>
            <a:r>
              <a:rPr lang="hu-HU" dirty="0">
                <a:solidFill>
                  <a:schemeClr val="accent5">
                    <a:lumMod val="50000"/>
                  </a:schemeClr>
                </a:solidFill>
                <a:latin typeface="Calibri" panose="020F0502020204030204" pitchFamily="34" charset="0"/>
              </a:rPr>
              <a:t>amiatt, mert a szövegfájlban </a:t>
            </a:r>
            <a:r>
              <a:rPr lang="hu-HU" dirty="0" err="1">
                <a:solidFill>
                  <a:schemeClr val="accent5">
                    <a:lumMod val="50000"/>
                  </a:schemeClr>
                </a:solidFill>
                <a:latin typeface="Calibri" panose="020F0502020204030204" pitchFamily="34" charset="0"/>
              </a:rPr>
              <a:t>windowsos</a:t>
            </a:r>
            <a:r>
              <a:rPr lang="hu-HU" dirty="0">
                <a:solidFill>
                  <a:schemeClr val="accent5">
                    <a:lumMod val="50000"/>
                  </a:schemeClr>
                </a:solidFill>
                <a:latin typeface="Calibri" panose="020F0502020204030204" pitchFamily="34" charset="0"/>
              </a:rPr>
              <a:t> fájlvégek  vannak, én pedig </a:t>
            </a:r>
            <a:r>
              <a:rPr lang="hu-HU" dirty="0" err="1">
                <a:solidFill>
                  <a:schemeClr val="accent5">
                    <a:lumMod val="50000"/>
                  </a:schemeClr>
                </a:solidFill>
                <a:latin typeface="Calibri" panose="020F0502020204030204" pitchFamily="34" charset="0"/>
              </a:rPr>
              <a:t>linuxon</a:t>
            </a:r>
            <a:r>
              <a:rPr lang="hu-HU" dirty="0">
                <a:solidFill>
                  <a:schemeClr val="accent5">
                    <a:lumMod val="50000"/>
                  </a:schemeClr>
                </a:solidFill>
                <a:latin typeface="Calibri" panose="020F0502020204030204" pitchFamily="34" charset="0"/>
              </a:rPr>
              <a:t> vagyok.</a:t>
            </a:r>
            <a:r>
              <a:rPr lang="hu-HU" dirty="0">
                <a:solidFill>
                  <a:schemeClr val="accent5">
                    <a:lumMod val="50000"/>
                  </a:schemeClr>
                </a:solidFill>
              </a:rPr>
              <a:t> </a:t>
            </a:r>
            <a:endParaRPr lang="en-US" dirty="0">
              <a:solidFill>
                <a:schemeClr val="accent5">
                  <a:lumMod val="50000"/>
                </a:schemeClr>
              </a:solidFill>
            </a:endParaRPr>
          </a:p>
        </p:txBody>
      </p:sp>
      <p:sp>
        <p:nvSpPr>
          <p:cNvPr id="12" name="Téglalap 11"/>
          <p:cNvSpPr/>
          <p:nvPr/>
        </p:nvSpPr>
        <p:spPr>
          <a:xfrm>
            <a:off x="5617079" y="3778065"/>
            <a:ext cx="3240000" cy="923330"/>
          </a:xfrm>
          <a:prstGeom prst="rect">
            <a:avLst/>
          </a:prstGeom>
        </p:spPr>
        <p:txBody>
          <a:bodyPr>
            <a:spAutoFit/>
          </a:bodyPr>
          <a:lstStyle/>
          <a:p>
            <a:r>
              <a:rPr lang="hu-HU" dirty="0">
                <a:solidFill>
                  <a:schemeClr val="accent5">
                    <a:lumMod val="50000"/>
                  </a:schemeClr>
                </a:solidFill>
                <a:latin typeface="Calibri" panose="020F0502020204030204" pitchFamily="34" charset="0"/>
              </a:rPr>
              <a:t>azért írtam így, mert elfelejtettem a feladat kitételét, hogy csak 3 adó van összesen </a:t>
            </a:r>
            <a:endParaRPr lang="en-US" dirty="0">
              <a:solidFill>
                <a:schemeClr val="accent5">
                  <a:lumMod val="50000"/>
                </a:schemeClr>
              </a:solidFill>
            </a:endParaRPr>
          </a:p>
        </p:txBody>
      </p:sp>
      <p:sp>
        <p:nvSpPr>
          <p:cNvPr id="14" name="Téglalap 13"/>
          <p:cNvSpPr/>
          <p:nvPr/>
        </p:nvSpPr>
        <p:spPr>
          <a:xfrm>
            <a:off x="5617079" y="4852365"/>
            <a:ext cx="3240000" cy="1477328"/>
          </a:xfrm>
          <a:prstGeom prst="rect">
            <a:avLst/>
          </a:prstGeom>
        </p:spPr>
        <p:txBody>
          <a:bodyPr>
            <a:spAutoFit/>
          </a:bodyPr>
          <a:lstStyle/>
          <a:p>
            <a:r>
              <a:rPr lang="hu-HU" dirty="0" err="1">
                <a:solidFill>
                  <a:schemeClr val="accent5">
                    <a:lumMod val="50000"/>
                  </a:schemeClr>
                </a:solidFill>
                <a:latin typeface="Calibri" panose="020F0502020204030204" pitchFamily="34" charset="0"/>
              </a:rPr>
              <a:t>record.name</a:t>
            </a:r>
            <a:r>
              <a:rPr lang="hu-HU" dirty="0">
                <a:solidFill>
                  <a:schemeClr val="accent5">
                    <a:lumMod val="50000"/>
                  </a:schemeClr>
                </a:solidFill>
                <a:latin typeface="Calibri" panose="020F0502020204030204" pitchFamily="34" charset="0"/>
              </a:rPr>
              <a:t> = </a:t>
            </a:r>
            <a:r>
              <a:rPr lang="hu-HU" dirty="0" err="1">
                <a:solidFill>
                  <a:schemeClr val="accent5">
                    <a:lumMod val="50000"/>
                  </a:schemeClr>
                </a:solidFill>
                <a:latin typeface="Calibri" panose="020F0502020204030204" pitchFamily="34" charset="0"/>
              </a:rPr>
              <a:t>tmp.substr</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pos</a:t>
            </a:r>
            <a:r>
              <a:rPr lang="hu-HU" dirty="0">
                <a:solidFill>
                  <a:schemeClr val="accent5">
                    <a:lumMod val="50000"/>
                  </a:schemeClr>
                </a:solidFill>
                <a:latin typeface="Calibri" panose="020F0502020204030204" pitchFamily="34" charset="0"/>
              </a:rPr>
              <a:t>+1, </a:t>
            </a:r>
            <a:r>
              <a:rPr lang="hu-HU" dirty="0" err="1">
                <a:solidFill>
                  <a:schemeClr val="accent5">
                    <a:lumMod val="50000"/>
                  </a:schemeClr>
                </a:solidFill>
                <a:latin typeface="Calibri" panose="020F0502020204030204" pitchFamily="34" charset="0"/>
              </a:rPr>
              <a:t>tmp.size</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-pos</a:t>
            </a:r>
            <a:r>
              <a:rPr lang="hu-HU" dirty="0">
                <a:solidFill>
                  <a:schemeClr val="accent5">
                    <a:lumMod val="50000"/>
                  </a:schemeClr>
                </a:solidFill>
                <a:latin typeface="Calibri" panose="020F0502020204030204" pitchFamily="34" charset="0"/>
              </a:rPr>
              <a:t>); // </a:t>
            </a:r>
            <a:r>
              <a:rPr lang="hu-HU" dirty="0" err="1">
                <a:solidFill>
                  <a:schemeClr val="accent5">
                    <a:lumMod val="50000"/>
                  </a:schemeClr>
                </a:solidFill>
                <a:latin typeface="Calibri" panose="020F0502020204030204" pitchFamily="34" charset="0"/>
              </a:rPr>
              <a:t>muszaj</a:t>
            </a:r>
            <a:r>
              <a:rPr lang="hu-HU" dirty="0">
                <a:solidFill>
                  <a:schemeClr val="accent5">
                    <a:lumMod val="50000"/>
                  </a:schemeClr>
                </a:solidFill>
                <a:latin typeface="Calibri" panose="020F0502020204030204" pitchFamily="34" charset="0"/>
              </a:rPr>
              <a:t> volt </a:t>
            </a:r>
            <a:r>
              <a:rPr lang="hu-HU" dirty="0" err="1">
                <a:solidFill>
                  <a:schemeClr val="accent5">
                    <a:lumMod val="50000"/>
                  </a:schemeClr>
                </a:solidFill>
                <a:latin typeface="Calibri" panose="020F0502020204030204" pitchFamily="34" charset="0"/>
              </a:rPr>
              <a:t>kirpobalni</a:t>
            </a:r>
            <a:r>
              <a:rPr lang="hu-HU" dirty="0">
                <a:solidFill>
                  <a:schemeClr val="accent5">
                    <a:lumMod val="50000"/>
                  </a:schemeClr>
                </a:solidFill>
                <a:latin typeface="Calibri" panose="020F0502020204030204" pitchFamily="34" charset="0"/>
              </a:rPr>
              <a:t>, mert biztos voltam, hogy </a:t>
            </a:r>
            <a:r>
              <a:rPr lang="hu-HU" dirty="0" err="1">
                <a:solidFill>
                  <a:schemeClr val="accent5">
                    <a:lumMod val="50000"/>
                  </a:schemeClr>
                </a:solidFill>
                <a:latin typeface="Calibri" panose="020F0502020204030204" pitchFamily="34" charset="0"/>
              </a:rPr>
              <a:t>ugyis</a:t>
            </a:r>
            <a:r>
              <a:rPr lang="hu-HU" dirty="0">
                <a:solidFill>
                  <a:schemeClr val="accent5">
                    <a:lumMod val="50000"/>
                  </a:schemeClr>
                </a:solidFill>
                <a:latin typeface="Calibri" panose="020F0502020204030204" pitchFamily="34" charset="0"/>
              </a:rPr>
              <a:t> elrontom</a:t>
            </a:r>
            <a:r>
              <a:rPr lang="hu-HU" dirty="0">
                <a:solidFill>
                  <a:schemeClr val="accent5">
                    <a:lumMod val="50000"/>
                  </a:schemeClr>
                </a:solidFill>
              </a:rPr>
              <a:t> </a:t>
            </a:r>
            <a:endParaRPr lang="en-US" dirty="0">
              <a:solidFill>
                <a:schemeClr val="accent5">
                  <a:lumMod val="50000"/>
                </a:schemeClr>
              </a:solidFill>
            </a:endParaRPr>
          </a:p>
        </p:txBody>
      </p:sp>
      <p:sp>
        <p:nvSpPr>
          <p:cNvPr id="15" name="Téglalap 14"/>
          <p:cNvSpPr/>
          <p:nvPr/>
        </p:nvSpPr>
        <p:spPr>
          <a:xfrm>
            <a:off x="1725668" y="3572175"/>
            <a:ext cx="3240000" cy="1008000"/>
          </a:xfrm>
          <a:prstGeom prst="rect">
            <a:avLst/>
          </a:prstGeom>
        </p:spPr>
        <p:txBody>
          <a:bodyPr>
            <a:spAutoFit/>
          </a:bodyPr>
          <a:lstStyle/>
          <a:p>
            <a:r>
              <a:rPr lang="hu-HU" dirty="0" err="1">
                <a:solidFill>
                  <a:srgbClr val="8A2734"/>
                </a:solidFill>
                <a:latin typeface="Calibri" panose="020F0502020204030204" pitchFamily="34" charset="0"/>
              </a:rPr>
              <a:t>const</a:t>
            </a:r>
            <a:r>
              <a:rPr lang="hu-HU" dirty="0">
                <a:solidFill>
                  <a:srgbClr val="8A2734"/>
                </a:solidFill>
                <a:latin typeface="Calibri" panose="020F0502020204030204" pitchFamily="34" charset="0"/>
              </a:rPr>
              <a:t> int  </a:t>
            </a:r>
            <a:r>
              <a:rPr lang="hu-HU" dirty="0" err="1">
                <a:solidFill>
                  <a:srgbClr val="8A2734"/>
                </a:solidFill>
                <a:latin typeface="Calibri" panose="020F0502020204030204" pitchFamily="34" charset="0"/>
              </a:rPr>
              <a:t>MaxZ</a:t>
            </a:r>
            <a:r>
              <a:rPr lang="hu-HU" dirty="0">
                <a:solidFill>
                  <a:srgbClr val="8A2734"/>
                </a:solidFill>
                <a:latin typeface="Calibri" panose="020F0502020204030204" pitchFamily="34" charset="0"/>
              </a:rPr>
              <a:t>=1000; //persze, hogy az 'int'</a:t>
            </a:r>
            <a:r>
              <a:rPr lang="hu-HU" dirty="0" err="1">
                <a:solidFill>
                  <a:srgbClr val="8A2734"/>
                </a:solidFill>
                <a:latin typeface="Calibri" panose="020F0502020204030204" pitchFamily="34" charset="0"/>
              </a:rPr>
              <a:t>-et</a:t>
            </a:r>
            <a:r>
              <a:rPr lang="hu-HU" dirty="0">
                <a:solidFill>
                  <a:srgbClr val="8A2734"/>
                </a:solidFill>
                <a:latin typeface="Calibri" panose="020F0502020204030204" pitchFamily="34" charset="0"/>
              </a:rPr>
              <a:t> kihagytam, nagy sietségemben</a:t>
            </a:r>
            <a:r>
              <a:rPr lang="hu-HU" dirty="0">
                <a:solidFill>
                  <a:srgbClr val="8A2734"/>
                </a:solidFill>
              </a:rPr>
              <a:t> </a:t>
            </a:r>
            <a:endParaRPr lang="en-US" dirty="0">
              <a:solidFill>
                <a:srgbClr val="8A2734"/>
              </a:solidFill>
            </a:endParaRPr>
          </a:p>
        </p:txBody>
      </p:sp>
      <p:sp>
        <p:nvSpPr>
          <p:cNvPr id="16" name="Téglalap 15"/>
          <p:cNvSpPr/>
          <p:nvPr/>
        </p:nvSpPr>
        <p:spPr>
          <a:xfrm>
            <a:off x="1717008" y="4666327"/>
            <a:ext cx="3240000" cy="1200329"/>
          </a:xfrm>
          <a:prstGeom prst="rect">
            <a:avLst/>
          </a:prstGeom>
        </p:spPr>
        <p:txBody>
          <a:bodyPr>
            <a:spAutoFit/>
          </a:bodyPr>
          <a:lstStyle/>
          <a:p>
            <a:r>
              <a:rPr lang="hu-HU" dirty="0">
                <a:solidFill>
                  <a:srgbClr val="8A2734"/>
                </a:solidFill>
                <a:latin typeface="Calibri" panose="020F0502020204030204" pitchFamily="34" charset="0"/>
              </a:rPr>
              <a:t>{65. sor, a beolvasás után} lefordítom, mert már nagyon szeretnék egy kis </a:t>
            </a:r>
            <a:r>
              <a:rPr lang="hu-HU" dirty="0" smtClean="0">
                <a:solidFill>
                  <a:srgbClr val="8A2734"/>
                </a:solidFill>
                <a:latin typeface="Calibri" panose="020F0502020204030204" pitchFamily="34" charset="0"/>
              </a:rPr>
              <a:t>sikerélményhez </a:t>
            </a:r>
            <a:r>
              <a:rPr lang="hu-HU" dirty="0">
                <a:solidFill>
                  <a:srgbClr val="8A2734"/>
                </a:solidFill>
                <a:latin typeface="Calibri" panose="020F0502020204030204" pitchFamily="34" charset="0"/>
              </a:rPr>
              <a:t>jutni! :))</a:t>
            </a:r>
            <a:r>
              <a:rPr lang="hu-HU" dirty="0">
                <a:solidFill>
                  <a:srgbClr val="8A2734"/>
                </a:solidFill>
              </a:rPr>
              <a:t> </a:t>
            </a:r>
            <a:endParaRPr lang="en-US" dirty="0">
              <a:solidFill>
                <a:srgbClr val="8A2734"/>
              </a:solidFill>
            </a:endParaRPr>
          </a:p>
        </p:txBody>
      </p:sp>
    </p:spTree>
    <p:extLst>
      <p:ext uri="{BB962C8B-B14F-4D97-AF65-F5344CB8AC3E}">
        <p14:creationId xmlns:p14="http://schemas.microsoft.com/office/powerpoint/2010/main" val="3041296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Változónév</a:t>
            </a:r>
            <a:endParaRPr lang="en-US" dirty="0"/>
          </a:p>
        </p:txBody>
      </p:sp>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8</a:t>
            </a:fld>
            <a:endParaRPr lang="en-US"/>
          </a:p>
        </p:txBody>
      </p:sp>
      <p:sp>
        <p:nvSpPr>
          <p:cNvPr id="13" name="Téglalap 12"/>
          <p:cNvSpPr/>
          <p:nvPr/>
        </p:nvSpPr>
        <p:spPr>
          <a:xfrm>
            <a:off x="5539410" y="2232885"/>
            <a:ext cx="3240000" cy="923330"/>
          </a:xfrm>
          <a:prstGeom prst="rect">
            <a:avLst/>
          </a:prstGeom>
        </p:spPr>
        <p:txBody>
          <a:bodyPr>
            <a:spAutoFit/>
          </a:bodyPr>
          <a:lstStyle/>
          <a:p>
            <a:r>
              <a:rPr lang="hu-HU" dirty="0" err="1">
                <a:solidFill>
                  <a:schemeClr val="accent5">
                    <a:lumMod val="50000"/>
                  </a:schemeClr>
                </a:solidFill>
                <a:latin typeface="Calibri" panose="020F0502020204030204" pitchFamily="34" charset="0"/>
              </a:rPr>
              <a:t>size</a:t>
            </a:r>
            <a:r>
              <a:rPr lang="hu-HU" dirty="0">
                <a:solidFill>
                  <a:schemeClr val="accent5">
                    <a:lumMod val="50000"/>
                  </a:schemeClr>
                </a:solidFill>
                <a:latin typeface="Calibri" panose="020F0502020204030204" pitchFamily="34" charset="0"/>
              </a:rPr>
              <a:t>_t </a:t>
            </a:r>
            <a:r>
              <a:rPr lang="hu-HU" dirty="0" err="1">
                <a:solidFill>
                  <a:schemeClr val="accent5">
                    <a:lumMod val="50000"/>
                  </a:schemeClr>
                </a:solidFill>
                <a:latin typeface="Calibri" panose="020F0502020204030204" pitchFamily="34" charset="0"/>
              </a:rPr>
              <a:t>omega</a:t>
            </a:r>
            <a:r>
              <a:rPr lang="hu-HU" dirty="0">
                <a:solidFill>
                  <a:schemeClr val="accent5">
                    <a:lumMod val="50000"/>
                  </a:schemeClr>
                </a:solidFill>
                <a:latin typeface="Calibri" panose="020F0502020204030204" pitchFamily="34" charset="0"/>
              </a:rPr>
              <a:t>_start_</a:t>
            </a:r>
            <a:r>
              <a:rPr lang="hu-HU" dirty="0" err="1">
                <a:solidFill>
                  <a:schemeClr val="accent5">
                    <a:lumMod val="50000"/>
                  </a:schemeClr>
                </a:solidFill>
                <a:latin typeface="Calibri" panose="020F0502020204030204" pitchFamily="34" charset="0"/>
              </a:rPr>
              <a:t>time</a:t>
            </a:r>
            <a:r>
              <a:rPr lang="hu-HU" dirty="0">
                <a:solidFill>
                  <a:schemeClr val="accent5">
                    <a:lumMod val="50000"/>
                  </a:schemeClr>
                </a:solidFill>
                <a:latin typeface="Calibri" panose="020F0502020204030204" pitchFamily="34" charset="0"/>
              </a:rPr>
              <a:t>; // ezeknek </a:t>
            </a:r>
            <a:r>
              <a:rPr lang="hu-HU" dirty="0" err="1">
                <a:solidFill>
                  <a:schemeClr val="accent5">
                    <a:lumMod val="50000"/>
                  </a:schemeClr>
                </a:solidFill>
                <a:latin typeface="Calibri" panose="020F0502020204030204" pitchFamily="34" charset="0"/>
              </a:rPr>
              <a:t>kene</a:t>
            </a:r>
            <a:r>
              <a:rPr lang="hu-HU" dirty="0">
                <a:solidFill>
                  <a:schemeClr val="accent5">
                    <a:lumMod val="50000"/>
                  </a:schemeClr>
                </a:solidFill>
                <a:latin typeface="Calibri" panose="020F0502020204030204" pitchFamily="34" charset="0"/>
              </a:rPr>
              <a:t> valami </a:t>
            </a:r>
            <a:r>
              <a:rPr lang="hu-HU" dirty="0" err="1">
                <a:solidFill>
                  <a:schemeClr val="accent5">
                    <a:lumMod val="50000"/>
                  </a:schemeClr>
                </a:solidFill>
                <a:latin typeface="Calibri" panose="020F0502020204030204" pitchFamily="34" charset="0"/>
              </a:rPr>
              <a:t>ertelmesebb</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nev</a:t>
            </a:r>
            <a:r>
              <a:rPr lang="hu-HU" dirty="0">
                <a:solidFill>
                  <a:schemeClr val="accent5">
                    <a:lumMod val="50000"/>
                  </a:schemeClr>
                </a:solidFill>
                <a:latin typeface="Calibri" panose="020F0502020204030204" pitchFamily="34" charset="0"/>
              </a:rPr>
              <a:t>, de ez van</a:t>
            </a:r>
            <a:r>
              <a:rPr lang="hu-HU" dirty="0">
                <a:solidFill>
                  <a:schemeClr val="accent5">
                    <a:lumMod val="50000"/>
                  </a:schemeClr>
                </a:solidFill>
              </a:rPr>
              <a:t> </a:t>
            </a:r>
            <a:endParaRPr lang="en-US" dirty="0">
              <a:solidFill>
                <a:schemeClr val="accent5">
                  <a:lumMod val="50000"/>
                </a:schemeClr>
              </a:solidFill>
            </a:endParaRPr>
          </a:p>
        </p:txBody>
      </p:sp>
      <p:sp>
        <p:nvSpPr>
          <p:cNvPr id="14" name="Téglalap 13"/>
          <p:cNvSpPr/>
          <p:nvPr/>
        </p:nvSpPr>
        <p:spPr>
          <a:xfrm>
            <a:off x="1850105" y="2250585"/>
            <a:ext cx="3240000" cy="1200329"/>
          </a:xfrm>
          <a:prstGeom prst="rect">
            <a:avLst/>
          </a:prstGeom>
        </p:spPr>
        <p:txBody>
          <a:bodyPr>
            <a:spAutoFit/>
          </a:bodyPr>
          <a:lstStyle/>
          <a:p>
            <a:r>
              <a:rPr lang="hu-HU" dirty="0">
                <a:solidFill>
                  <a:srgbClr val="8A2734"/>
                </a:solidFill>
                <a:latin typeface="Calibri" panose="020F0502020204030204" pitchFamily="34" charset="0"/>
              </a:rPr>
              <a:t>int z; //hát nem igazán tetszik ez az azonosító, de megpróbálom nem elfelejteni, hogy ez lesz a zenék száma</a:t>
            </a:r>
            <a:r>
              <a:rPr lang="hu-HU" dirty="0">
                <a:solidFill>
                  <a:srgbClr val="8A2734"/>
                </a:solidFill>
              </a:rPr>
              <a:t> </a:t>
            </a:r>
            <a:endParaRPr lang="en-US" dirty="0">
              <a:solidFill>
                <a:srgbClr val="8A2734"/>
              </a:solidFill>
            </a:endParaRPr>
          </a:p>
        </p:txBody>
      </p:sp>
      <p:sp>
        <p:nvSpPr>
          <p:cNvPr id="15" name="Téglalap 14"/>
          <p:cNvSpPr/>
          <p:nvPr/>
        </p:nvSpPr>
        <p:spPr>
          <a:xfrm>
            <a:off x="1687018" y="4274336"/>
            <a:ext cx="3240000" cy="1200329"/>
          </a:xfrm>
          <a:prstGeom prst="rect">
            <a:avLst/>
          </a:prstGeom>
        </p:spPr>
        <p:txBody>
          <a:bodyPr>
            <a:spAutoFit/>
          </a:bodyPr>
          <a:lstStyle/>
          <a:p>
            <a:r>
              <a:rPr lang="hu-HU" dirty="0" err="1">
                <a:solidFill>
                  <a:srgbClr val="8A2734"/>
                </a:solidFill>
                <a:latin typeface="Calibri" panose="020F0502020204030204" pitchFamily="34" charset="0"/>
              </a:rPr>
              <a:t>typedef</a:t>
            </a:r>
            <a:r>
              <a:rPr lang="hu-HU" dirty="0">
                <a:solidFill>
                  <a:srgbClr val="8A2734"/>
                </a:solidFill>
                <a:latin typeface="Calibri" panose="020F0502020204030204" pitchFamily="34" charset="0"/>
              </a:rPr>
              <a:t> </a:t>
            </a:r>
            <a:r>
              <a:rPr lang="hu-HU" dirty="0" err="1">
                <a:solidFill>
                  <a:srgbClr val="8A2734"/>
                </a:solidFill>
                <a:latin typeface="Calibri" panose="020F0502020204030204" pitchFamily="34" charset="0"/>
              </a:rPr>
              <a:t>TZene</a:t>
            </a:r>
            <a:r>
              <a:rPr lang="hu-HU" dirty="0">
                <a:solidFill>
                  <a:srgbClr val="8A2734"/>
                </a:solidFill>
                <a:latin typeface="Calibri" panose="020F0502020204030204" pitchFamily="34" charset="0"/>
              </a:rPr>
              <a:t> </a:t>
            </a:r>
            <a:r>
              <a:rPr lang="hu-HU" dirty="0" err="1">
                <a:solidFill>
                  <a:srgbClr val="8A2734"/>
                </a:solidFill>
                <a:latin typeface="Calibri" panose="020F0502020204030204" pitchFamily="34" charset="0"/>
              </a:rPr>
              <a:t>TZenek</a:t>
            </a:r>
            <a:r>
              <a:rPr lang="hu-HU" dirty="0">
                <a:solidFill>
                  <a:srgbClr val="8A2734"/>
                </a:solidFill>
                <a:latin typeface="Calibri" panose="020F0502020204030204" pitchFamily="34" charset="0"/>
              </a:rPr>
              <a:t>[</a:t>
            </a:r>
            <a:r>
              <a:rPr lang="hu-HU" dirty="0" err="1">
                <a:solidFill>
                  <a:srgbClr val="8A2734"/>
                </a:solidFill>
                <a:latin typeface="Calibri" panose="020F0502020204030204" pitchFamily="34" charset="0"/>
              </a:rPr>
              <a:t>MaxZ</a:t>
            </a:r>
            <a:r>
              <a:rPr lang="hu-HU" dirty="0">
                <a:solidFill>
                  <a:srgbClr val="8A2734"/>
                </a:solidFill>
                <a:latin typeface="Calibri" panose="020F0502020204030204" pitchFamily="34" charset="0"/>
              </a:rPr>
              <a:t>]; //francba! </a:t>
            </a:r>
            <a:r>
              <a:rPr lang="hu-HU" dirty="0" err="1">
                <a:solidFill>
                  <a:srgbClr val="8A2734"/>
                </a:solidFill>
                <a:latin typeface="Calibri" panose="020F0502020204030204" pitchFamily="34" charset="0"/>
              </a:rPr>
              <a:t>MaxN-et</a:t>
            </a:r>
            <a:r>
              <a:rPr lang="hu-HU" dirty="0">
                <a:solidFill>
                  <a:srgbClr val="8A2734"/>
                </a:solidFill>
                <a:latin typeface="Calibri" panose="020F0502020204030204" pitchFamily="34" charset="0"/>
              </a:rPr>
              <a:t> írtam mert mindig az szokott a méret maximuma lenni</a:t>
            </a:r>
            <a:r>
              <a:rPr lang="hu-HU" dirty="0">
                <a:solidFill>
                  <a:srgbClr val="8A2734"/>
                </a:solidFill>
              </a:rPr>
              <a:t> </a:t>
            </a:r>
            <a:endParaRPr lang="en-US" dirty="0">
              <a:solidFill>
                <a:srgbClr val="8A2734"/>
              </a:solidFill>
            </a:endParaRPr>
          </a:p>
        </p:txBody>
      </p:sp>
    </p:spTree>
    <p:extLst>
      <p:ext uri="{BB962C8B-B14F-4D97-AF65-F5344CB8AC3E}">
        <p14:creationId xmlns:p14="http://schemas.microsoft.com/office/powerpoint/2010/main" val="3394881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smtClean="0"/>
              <a:t>Struktúra</a:t>
            </a:r>
            <a:endParaRPr lang="en-US" dirty="0"/>
          </a:p>
        </p:txBody>
      </p:sp>
      <p:sp>
        <p:nvSpPr>
          <p:cNvPr id="3" name="Dátum helye 2"/>
          <p:cNvSpPr>
            <a:spLocks noGrp="1"/>
          </p:cNvSpPr>
          <p:nvPr>
            <p:ph type="dt" sz="half" idx="10"/>
          </p:nvPr>
        </p:nvSpPr>
        <p:spPr/>
        <p:txBody>
          <a:bodyPr/>
          <a:lstStyle/>
          <a:p>
            <a:pPr>
              <a:defRPr/>
            </a:pPr>
            <a:fld id="{504D2DB0-F4A5-4C44-BEE8-5C714F9767FA}" type="datetime1">
              <a:rPr lang="en-US" smtClean="0"/>
              <a:t>11/28/2016</a:t>
            </a:fld>
            <a:endParaRPr lang="en-US"/>
          </a:p>
        </p:txBody>
      </p:sp>
      <p:sp>
        <p:nvSpPr>
          <p:cNvPr id="4" name="Élőláb helye 3"/>
          <p:cNvSpPr>
            <a:spLocks noGrp="1"/>
          </p:cNvSpPr>
          <p:nvPr>
            <p:ph type="ftr" sz="quarter" idx="11"/>
          </p:nvPr>
        </p:nvSpPr>
        <p:spPr/>
        <p:txBody>
          <a:bodyPr/>
          <a:lstStyle/>
          <a:p>
            <a:pPr>
              <a:defRPr/>
            </a:pPr>
            <a:r>
              <a:rPr lang="hu-HU" dirty="0" err="1" smtClean="0"/>
              <a:t>InfoEra</a:t>
            </a:r>
            <a:r>
              <a:rPr lang="hu-HU" dirty="0" smtClean="0"/>
              <a:t> </a:t>
            </a:r>
            <a:r>
              <a:rPr lang="en-US" dirty="0" smtClean="0"/>
              <a:t>2016</a:t>
            </a:r>
            <a:endParaRPr lang="en-US" dirty="0"/>
          </a:p>
        </p:txBody>
      </p:sp>
      <p:sp>
        <p:nvSpPr>
          <p:cNvPr id="5" name="Dia számának helye 4"/>
          <p:cNvSpPr>
            <a:spLocks noGrp="1"/>
          </p:cNvSpPr>
          <p:nvPr>
            <p:ph type="sldNum" sz="quarter" idx="12"/>
          </p:nvPr>
        </p:nvSpPr>
        <p:spPr/>
        <p:txBody>
          <a:bodyPr/>
          <a:lstStyle/>
          <a:p>
            <a:pPr>
              <a:defRPr/>
            </a:pPr>
            <a:fld id="{CEA73DFE-6AB9-4A57-9130-485E91EA4E25}" type="slidenum">
              <a:rPr lang="en-US" smtClean="0"/>
              <a:pPr>
                <a:defRPr/>
              </a:pPr>
              <a:t>9</a:t>
            </a:fld>
            <a:endParaRPr lang="en-US"/>
          </a:p>
        </p:txBody>
      </p:sp>
      <p:sp>
        <p:nvSpPr>
          <p:cNvPr id="11" name="Téglalap 10"/>
          <p:cNvSpPr/>
          <p:nvPr/>
        </p:nvSpPr>
        <p:spPr>
          <a:xfrm>
            <a:off x="5438648" y="1396051"/>
            <a:ext cx="3240000" cy="1754326"/>
          </a:xfrm>
          <a:prstGeom prst="rect">
            <a:avLst/>
          </a:prstGeom>
        </p:spPr>
        <p:txBody>
          <a:bodyPr>
            <a:spAutoFit/>
          </a:bodyPr>
          <a:lstStyle/>
          <a:p>
            <a:r>
              <a:rPr lang="hu-HU" dirty="0" err="1">
                <a:solidFill>
                  <a:schemeClr val="accent5">
                    <a:lumMod val="50000"/>
                  </a:schemeClr>
                </a:solidFill>
                <a:latin typeface="Calibri" panose="020F0502020204030204" pitchFamily="34" charset="0"/>
              </a:rPr>
              <a:t>std</a:t>
            </a:r>
            <a:r>
              <a:rPr lang="hu-HU" dirty="0">
                <a:solidFill>
                  <a:schemeClr val="accent5">
                    <a:lumMod val="50000"/>
                  </a:schemeClr>
                </a:solidFill>
                <a:latin typeface="Calibri" panose="020F0502020204030204" pitchFamily="34" charset="0"/>
              </a:rPr>
              <a:t>::map&lt;int, </a:t>
            </a:r>
            <a:r>
              <a:rPr lang="hu-HU" dirty="0" err="1">
                <a:solidFill>
                  <a:schemeClr val="accent5">
                    <a:lumMod val="50000"/>
                  </a:schemeClr>
                </a:solidFill>
                <a:latin typeface="Calibri" panose="020F0502020204030204" pitchFamily="34" charset="0"/>
              </a:rPr>
              <a:t>int</a:t>
            </a:r>
            <a:r>
              <a:rPr lang="hu-HU" dirty="0">
                <a:solidFill>
                  <a:schemeClr val="accent5">
                    <a:lumMod val="50000"/>
                  </a:schemeClr>
                </a:solidFill>
                <a:latin typeface="Calibri" panose="020F0502020204030204" pitchFamily="34" charset="0"/>
              </a:rPr>
              <a:t>&gt; melyiken_</a:t>
            </a:r>
            <a:r>
              <a:rPr lang="hu-HU" dirty="0" err="1">
                <a:solidFill>
                  <a:schemeClr val="accent5">
                    <a:lumMod val="50000"/>
                  </a:schemeClr>
                </a:solidFill>
                <a:latin typeface="Calibri" panose="020F0502020204030204" pitchFamily="34" charset="0"/>
              </a:rPr>
              <a:t>hanyszam</a:t>
            </a:r>
            <a:r>
              <a:rPr lang="hu-HU" dirty="0" smtClean="0">
                <a:solidFill>
                  <a:schemeClr val="accent5">
                    <a:lumMod val="50000"/>
                  </a:schemeClr>
                </a:solidFill>
                <a:latin typeface="Calibri" panose="020F0502020204030204" pitchFamily="34" charset="0"/>
              </a:rPr>
              <a:t>; //</a:t>
            </a:r>
            <a:r>
              <a:rPr lang="hu-HU" dirty="0">
                <a:solidFill>
                  <a:schemeClr val="accent5">
                    <a:lumMod val="50000"/>
                  </a:schemeClr>
                </a:solidFill>
                <a:latin typeface="Calibri" panose="020F0502020204030204" pitchFamily="34" charset="0"/>
              </a:rPr>
              <a:t>rengetegen megbuknának az érettségin, akik átmennek prog1-ből.</a:t>
            </a:r>
            <a:r>
              <a:rPr lang="hu-HU" dirty="0">
                <a:solidFill>
                  <a:schemeClr val="accent5">
                    <a:lumMod val="50000"/>
                  </a:schemeClr>
                </a:solidFill>
              </a:rPr>
              <a:t> </a:t>
            </a:r>
            <a:endParaRPr lang="en-US" dirty="0">
              <a:solidFill>
                <a:schemeClr val="accent5">
                  <a:lumMod val="50000"/>
                </a:schemeClr>
              </a:solidFill>
            </a:endParaRPr>
          </a:p>
          <a:p>
            <a:r>
              <a:rPr lang="hu-HU" dirty="0" smtClean="0">
                <a:solidFill>
                  <a:schemeClr val="accent5">
                    <a:lumMod val="50000"/>
                  </a:schemeClr>
                </a:solidFill>
                <a:latin typeface="Calibri" panose="020F0502020204030204" pitchFamily="34" charset="0"/>
              </a:rPr>
              <a:t> </a:t>
            </a:r>
            <a:endParaRPr lang="en-US" dirty="0">
              <a:solidFill>
                <a:schemeClr val="accent5">
                  <a:lumMod val="50000"/>
                </a:schemeClr>
              </a:solidFill>
            </a:endParaRPr>
          </a:p>
        </p:txBody>
      </p:sp>
      <p:sp>
        <p:nvSpPr>
          <p:cNvPr id="13" name="Téglalap 12"/>
          <p:cNvSpPr/>
          <p:nvPr/>
        </p:nvSpPr>
        <p:spPr>
          <a:xfrm>
            <a:off x="5438648" y="3523601"/>
            <a:ext cx="3240000" cy="1477328"/>
          </a:xfrm>
          <a:prstGeom prst="rect">
            <a:avLst/>
          </a:prstGeom>
        </p:spPr>
        <p:txBody>
          <a:bodyPr>
            <a:spAutoFit/>
          </a:bodyPr>
          <a:lstStyle/>
          <a:p>
            <a:r>
              <a:rPr lang="hu-HU" dirty="0" err="1">
                <a:solidFill>
                  <a:schemeClr val="accent5">
                    <a:lumMod val="50000"/>
                  </a:schemeClr>
                </a:solidFill>
                <a:latin typeface="Calibri" panose="020F0502020204030204" pitchFamily="34" charset="0"/>
              </a:rPr>
              <a:t>szam</a:t>
            </a:r>
            <a:r>
              <a:rPr lang="hu-HU" dirty="0">
                <a:solidFill>
                  <a:schemeClr val="accent5">
                    <a:lumMod val="50000"/>
                  </a:schemeClr>
                </a:solidFill>
                <a:latin typeface="Calibri" panose="020F0502020204030204" pitchFamily="34" charset="0"/>
              </a:rPr>
              <a:t> *</a:t>
            </a:r>
            <a:r>
              <a:rPr lang="hu-HU" dirty="0" err="1">
                <a:solidFill>
                  <a:schemeClr val="accent5">
                    <a:lumMod val="50000"/>
                  </a:schemeClr>
                </a:solidFill>
                <a:latin typeface="Calibri" panose="020F0502020204030204" pitchFamily="34" charset="0"/>
              </a:rPr>
              <a:t>tomb</a:t>
            </a:r>
            <a:r>
              <a:rPr lang="hu-HU" dirty="0">
                <a:solidFill>
                  <a:schemeClr val="accent5">
                    <a:lumMod val="50000"/>
                  </a:schemeClr>
                </a:solidFill>
                <a:latin typeface="Calibri" panose="020F0502020204030204" pitchFamily="34" charset="0"/>
              </a:rPr>
              <a:t> = (</a:t>
            </a:r>
            <a:r>
              <a:rPr lang="hu-HU" dirty="0" err="1">
                <a:solidFill>
                  <a:schemeClr val="accent5">
                    <a:lumMod val="50000"/>
                  </a:schemeClr>
                </a:solidFill>
                <a:latin typeface="Calibri" panose="020F0502020204030204" pitchFamily="34" charset="0"/>
              </a:rPr>
              <a:t>szam</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malloc</a:t>
            </a:r>
            <a:r>
              <a:rPr lang="hu-HU" dirty="0">
                <a:solidFill>
                  <a:schemeClr val="accent5">
                    <a:lumMod val="50000"/>
                  </a:schemeClr>
                </a:solidFill>
                <a:latin typeface="Calibri" panose="020F0502020204030204" pitchFamily="34" charset="0"/>
              </a:rPr>
              <a:t>(n*</a:t>
            </a:r>
            <a:r>
              <a:rPr lang="hu-HU" dirty="0" err="1">
                <a:solidFill>
                  <a:schemeClr val="accent5">
                    <a:lumMod val="50000"/>
                  </a:schemeClr>
                </a:solidFill>
                <a:latin typeface="Calibri" panose="020F0502020204030204" pitchFamily="34" charset="0"/>
              </a:rPr>
              <a:t>sizeof</a:t>
            </a:r>
            <a:r>
              <a:rPr lang="hu-HU" dirty="0">
                <a:solidFill>
                  <a:schemeClr val="accent5">
                    <a:lumMod val="50000"/>
                  </a:schemeClr>
                </a:solidFill>
                <a:latin typeface="Calibri" panose="020F0502020204030204" pitchFamily="34" charset="0"/>
              </a:rPr>
              <a:t>(</a:t>
            </a:r>
            <a:r>
              <a:rPr lang="hu-HU" dirty="0" err="1">
                <a:solidFill>
                  <a:schemeClr val="accent5">
                    <a:lumMod val="50000"/>
                  </a:schemeClr>
                </a:solidFill>
                <a:latin typeface="Calibri" panose="020F0502020204030204" pitchFamily="34" charset="0"/>
              </a:rPr>
              <a:t>szam</a:t>
            </a:r>
            <a:r>
              <a:rPr lang="hu-HU" dirty="0">
                <a:solidFill>
                  <a:schemeClr val="accent5">
                    <a:lumMod val="50000"/>
                  </a:schemeClr>
                </a:solidFill>
                <a:latin typeface="Calibri" panose="020F0502020204030204" pitchFamily="34" charset="0"/>
              </a:rPr>
              <a:t>)); // lehetett volna nem din. 1000 eleműt használni, de ügyelek a tárfoglalási igényre</a:t>
            </a:r>
            <a:r>
              <a:rPr lang="hu-HU" dirty="0">
                <a:solidFill>
                  <a:schemeClr val="accent5">
                    <a:lumMod val="50000"/>
                  </a:schemeClr>
                </a:solidFill>
              </a:rPr>
              <a:t> </a:t>
            </a:r>
            <a:endParaRPr lang="en-US" dirty="0">
              <a:solidFill>
                <a:schemeClr val="accent5">
                  <a:lumMod val="50000"/>
                </a:schemeClr>
              </a:solidFill>
            </a:endParaRPr>
          </a:p>
        </p:txBody>
      </p:sp>
      <p:sp>
        <p:nvSpPr>
          <p:cNvPr id="16" name="Téglalap 15"/>
          <p:cNvSpPr/>
          <p:nvPr/>
        </p:nvSpPr>
        <p:spPr>
          <a:xfrm>
            <a:off x="1696549" y="1443171"/>
            <a:ext cx="3240000" cy="1200329"/>
          </a:xfrm>
          <a:prstGeom prst="rect">
            <a:avLst/>
          </a:prstGeom>
        </p:spPr>
        <p:txBody>
          <a:bodyPr>
            <a:spAutoFit/>
          </a:bodyPr>
          <a:lstStyle/>
          <a:p>
            <a:r>
              <a:rPr lang="hu-HU" dirty="0" err="1">
                <a:solidFill>
                  <a:srgbClr val="8A2734"/>
                </a:solidFill>
                <a:latin typeface="Calibri" panose="020F0502020204030204" pitchFamily="34" charset="0"/>
              </a:rPr>
              <a:t>protected</a:t>
            </a:r>
            <a:r>
              <a:rPr lang="hu-HU" dirty="0">
                <a:solidFill>
                  <a:srgbClr val="8A2734"/>
                </a:solidFill>
                <a:latin typeface="Calibri" panose="020F0502020204030204" pitchFamily="34" charset="0"/>
              </a:rPr>
              <a:t> </a:t>
            </a:r>
            <a:r>
              <a:rPr lang="hu-HU" dirty="0" err="1">
                <a:solidFill>
                  <a:srgbClr val="8A2734"/>
                </a:solidFill>
                <a:latin typeface="Calibri" panose="020F0502020204030204" pitchFamily="34" charset="0"/>
              </a:rPr>
              <a:t>struct</a:t>
            </a:r>
            <a:r>
              <a:rPr lang="hu-HU" dirty="0">
                <a:solidFill>
                  <a:srgbClr val="8A2734"/>
                </a:solidFill>
                <a:latin typeface="Calibri" panose="020F0502020204030204" pitchFamily="34" charset="0"/>
              </a:rPr>
              <a:t> Zeneszám   //egy osztály létrehozását itt feleslegesnek tartottam, elég a </a:t>
            </a:r>
            <a:r>
              <a:rPr lang="hu-HU" dirty="0" err="1">
                <a:solidFill>
                  <a:srgbClr val="8A2734"/>
                </a:solidFill>
                <a:latin typeface="Calibri" panose="020F0502020204030204" pitchFamily="34" charset="0"/>
              </a:rPr>
              <a:t>struct</a:t>
            </a:r>
            <a:r>
              <a:rPr lang="hu-HU" dirty="0">
                <a:solidFill>
                  <a:srgbClr val="8A2734"/>
                </a:solidFill>
              </a:rPr>
              <a:t> </a:t>
            </a:r>
            <a:endParaRPr lang="en-US" dirty="0">
              <a:solidFill>
                <a:srgbClr val="8A2734"/>
              </a:solidFill>
            </a:endParaRPr>
          </a:p>
        </p:txBody>
      </p:sp>
      <p:sp>
        <p:nvSpPr>
          <p:cNvPr id="19" name="Téglalap 18"/>
          <p:cNvSpPr/>
          <p:nvPr/>
        </p:nvSpPr>
        <p:spPr>
          <a:xfrm>
            <a:off x="1687017" y="4781559"/>
            <a:ext cx="3600000" cy="1044000"/>
          </a:xfrm>
          <a:prstGeom prst="rect">
            <a:avLst/>
          </a:prstGeom>
        </p:spPr>
        <p:txBody>
          <a:bodyPr wrap="square">
            <a:spAutoFit/>
          </a:bodyPr>
          <a:lstStyle/>
          <a:p>
            <a:r>
              <a:rPr lang="en-US" dirty="0">
                <a:solidFill>
                  <a:srgbClr val="7030A0"/>
                </a:solidFill>
                <a:latin typeface="Calibri" panose="020F0502020204030204" pitchFamily="34" charset="0"/>
              </a:rPr>
              <a:t>private Dictionary&lt;string, </a:t>
            </a:r>
            <a:r>
              <a:rPr lang="en-US" dirty="0" err="1">
                <a:solidFill>
                  <a:srgbClr val="7030A0"/>
                </a:solidFill>
                <a:latin typeface="Calibri" panose="020F0502020204030204" pitchFamily="34" charset="0"/>
              </a:rPr>
              <a:t>int</a:t>
            </a:r>
            <a:r>
              <a:rPr lang="en-US" dirty="0">
                <a:solidFill>
                  <a:srgbClr val="7030A0"/>
                </a:solidFill>
                <a:latin typeface="Calibri" panose="020F0502020204030204" pitchFamily="34" charset="0"/>
              </a:rPr>
              <a:t>&gt; </a:t>
            </a:r>
            <a:r>
              <a:rPr lang="en-US" dirty="0" err="1">
                <a:solidFill>
                  <a:srgbClr val="7030A0"/>
                </a:solidFill>
                <a:latin typeface="Calibri" panose="020F0502020204030204" pitchFamily="34" charset="0"/>
              </a:rPr>
              <a:t>termekek</a:t>
            </a:r>
            <a:r>
              <a:rPr lang="en-US" dirty="0">
                <a:solidFill>
                  <a:srgbClr val="7030A0"/>
                </a:solidFill>
                <a:latin typeface="Calibri" panose="020F0502020204030204" pitchFamily="34" charset="0"/>
              </a:rPr>
              <a:t> = new Dictionary&lt;string, </a:t>
            </a:r>
            <a:r>
              <a:rPr lang="en-US" dirty="0" err="1">
                <a:solidFill>
                  <a:srgbClr val="7030A0"/>
                </a:solidFill>
                <a:latin typeface="Calibri" panose="020F0502020204030204" pitchFamily="34" charset="0"/>
              </a:rPr>
              <a:t>int</a:t>
            </a:r>
            <a:r>
              <a:rPr lang="en-US" dirty="0">
                <a:solidFill>
                  <a:srgbClr val="7030A0"/>
                </a:solidFill>
                <a:latin typeface="Calibri" panose="020F0502020204030204" pitchFamily="34" charset="0"/>
              </a:rPr>
              <a:t>&gt;();</a:t>
            </a:r>
            <a:r>
              <a:rPr lang="en-US" dirty="0">
                <a:solidFill>
                  <a:srgbClr val="7030A0"/>
                </a:solidFill>
              </a:rPr>
              <a:t> </a:t>
            </a:r>
          </a:p>
        </p:txBody>
      </p:sp>
    </p:spTree>
    <p:extLst>
      <p:ext uri="{BB962C8B-B14F-4D97-AF65-F5344CB8AC3E}">
        <p14:creationId xmlns:p14="http://schemas.microsoft.com/office/powerpoint/2010/main" val="4919711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4203</TotalTime>
  <Words>1070</Words>
  <Application>Microsoft Office PowerPoint</Application>
  <PresentationFormat>Diavetítés a képernyőre (4:3 oldalarány)</PresentationFormat>
  <Paragraphs>160</Paragraphs>
  <Slides>19</Slides>
  <Notes>1</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19</vt:i4>
      </vt:variant>
    </vt:vector>
  </HeadingPairs>
  <TitlesOfParts>
    <vt:vector size="23" baseType="lpstr">
      <vt:lpstr>Arial</vt:lpstr>
      <vt:lpstr>Calibri</vt:lpstr>
      <vt:lpstr>Garamond</vt:lpstr>
      <vt:lpstr>Office Theme</vt:lpstr>
      <vt:lpstr>Így Írtok Ti… (lineáris keresést)</vt:lpstr>
      <vt:lpstr>Feladat</vt:lpstr>
      <vt:lpstr>Felkérést kapták</vt:lpstr>
      <vt:lpstr>Kérdések, döntések</vt:lpstr>
      <vt:lpstr>Programozási nyelv</vt:lpstr>
      <vt:lpstr>Bemenet</vt:lpstr>
      <vt:lpstr>Debug - önismeret</vt:lpstr>
      <vt:lpstr>Változónév</vt:lpstr>
      <vt:lpstr>Struktúra</vt:lpstr>
      <vt:lpstr>Tárkezelés</vt:lpstr>
      <vt:lpstr>Keresés</vt:lpstr>
      <vt:lpstr>„Ötszáz” feladat OH és a demonstrátorok</vt:lpstr>
      <vt:lpstr>Feladat</vt:lpstr>
      <vt:lpstr>PowerPoint bemutató</vt:lpstr>
      <vt:lpstr>PowerPoint bemutató</vt:lpstr>
      <vt:lpstr>PowerPoint bemutató</vt:lpstr>
      <vt:lpstr>PowerPoint bemutató</vt:lpstr>
      <vt:lpstr>PowerPoint bemutató</vt:lpstr>
      <vt:lpstr>PowerPoint bemutató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pj</dc:creator>
  <cp:lastModifiedBy>Szalayné Tahy Zsuzsa</cp:lastModifiedBy>
  <cp:revision>234</cp:revision>
  <dcterms:created xsi:type="dcterms:W3CDTF">2011-03-29T08:32:47Z</dcterms:created>
  <dcterms:modified xsi:type="dcterms:W3CDTF">2016-11-28T22:38:01Z</dcterms:modified>
</cp:coreProperties>
</file>