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74" r:id="rId2"/>
    <p:sldId id="275" r:id="rId3"/>
    <p:sldId id="276" r:id="rId4"/>
    <p:sldId id="281" r:id="rId5"/>
    <p:sldId id="282" r:id="rId6"/>
    <p:sldId id="277" r:id="rId7"/>
    <p:sldId id="291" r:id="rId8"/>
    <p:sldId id="285" r:id="rId9"/>
    <p:sldId id="294" r:id="rId10"/>
    <p:sldId id="287" r:id="rId11"/>
    <p:sldId id="295" r:id="rId12"/>
    <p:sldId id="290" r:id="rId13"/>
    <p:sldId id="296" r:id="rId14"/>
    <p:sldId id="292" r:id="rId15"/>
    <p:sldId id="273" r:id="rId16"/>
    <p:sldId id="293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734"/>
    <a:srgbClr val="EDB21B"/>
    <a:srgbClr val="278A34"/>
    <a:srgbClr val="A8AFB2"/>
    <a:srgbClr val="C1C6C8"/>
    <a:srgbClr val="154B1D"/>
    <a:srgbClr val="C8F0CE"/>
    <a:srgbClr val="EBF9ED"/>
    <a:srgbClr val="022A4B"/>
    <a:srgbClr val="F0E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31" autoAdjust="0"/>
  </p:normalViewPr>
  <p:slideViewPr>
    <p:cSldViewPr snapToGrid="0" snapToObjects="1">
      <p:cViewPr varScale="1">
        <p:scale>
          <a:sx n="72" d="100"/>
          <a:sy n="72" d="100"/>
        </p:scale>
        <p:origin x="30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B8234-8C70-4E0D-8CE7-AC779BD21237}" type="datetimeFigureOut">
              <a:rPr lang="hu-HU" smtClean="0"/>
              <a:t>2016.08.24.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42C8-21BB-4588-9C39-A7CEF902047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28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2342C8-21BB-4588-9C39-A7CEF9020470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5727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000" y="2130425"/>
            <a:ext cx="6912000" cy="1470025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5624" y="3886200"/>
            <a:ext cx="32400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90AFC-7DBB-4151-844D-3E44521BEDAC}" type="datetime1">
              <a:rPr lang="en-US" smtClean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8A9A-D58F-4465-854F-6C40A3AA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Second SubTitle"/>
          <p:cNvSpPr>
            <a:spLocks noGrp="1"/>
          </p:cNvSpPr>
          <p:nvPr>
            <p:ph type="body" sz="quarter" idx="13"/>
          </p:nvPr>
        </p:nvSpPr>
        <p:spPr>
          <a:xfrm>
            <a:off x="5381912" y="3886200"/>
            <a:ext cx="3240088" cy="1752600"/>
          </a:xfrm>
        </p:spPr>
        <p:txBody>
          <a:bodyPr/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24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lvl="0"/>
            <a:r>
              <a:rPr lang="hu-HU" dirty="0" smtClean="0"/>
              <a:t>Mintaszöveg szerkesztése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5AC-B1E2-4947-AA85-0326EF16A5CA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D4A-2425-49F2-ADE8-E1D11CC3E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1FD63-1D6D-4161-9F47-F03B408C4269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D166-6F76-4388-8A38-09D908FC0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5450" y="1402915"/>
            <a:ext cx="7200000" cy="5001559"/>
          </a:xfrm>
        </p:spPr>
        <p:txBody>
          <a:bodyPr/>
          <a:lstStyle>
            <a:lvl2pPr>
              <a:spcBef>
                <a:spcPts val="300"/>
              </a:spcBef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695AA-B71F-412F-BD84-76199718120C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‹#›</a:t>
            </a:fld>
            <a:r>
              <a:rPr lang="hu-HU" dirty="0" smtClean="0"/>
              <a:t>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dirty="0" err="1" smtClean="0"/>
              <a:t>Click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edit</a:t>
            </a:r>
            <a:r>
              <a:rPr lang="hu-HU" dirty="0" smtClean="0"/>
              <a:t> Master </a:t>
            </a:r>
            <a:r>
              <a:rPr lang="hu-HU" dirty="0" err="1" smtClean="0"/>
              <a:t>title</a:t>
            </a:r>
            <a:r>
              <a:rPr lang="hu-HU" dirty="0" smtClean="0"/>
              <a:t> </a:t>
            </a:r>
            <a:r>
              <a:rPr lang="hu-HU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 smtClean="0"/>
              <a:t>Click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edit</a:t>
            </a:r>
            <a:r>
              <a:rPr lang="hu-HU" dirty="0" smtClean="0"/>
              <a:t> Master text </a:t>
            </a:r>
            <a:r>
              <a:rPr lang="hu-HU" dirty="0" err="1" smtClean="0"/>
              <a:t>styles</a:t>
            </a:r>
            <a:endParaRPr lang="hu-H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C9F3-6FD0-4D7C-9C88-D9529FEF979D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E8C8-B39D-4B1A-B349-CD4920DCF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Click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edit</a:t>
            </a:r>
            <a:r>
              <a:rPr lang="hu-HU" dirty="0" smtClean="0"/>
              <a:t> Master </a:t>
            </a:r>
            <a:r>
              <a:rPr lang="hu-HU" dirty="0" err="1" smtClean="0"/>
              <a:t>title</a:t>
            </a:r>
            <a:r>
              <a:rPr lang="hu-HU" dirty="0" smtClean="0"/>
              <a:t> </a:t>
            </a:r>
            <a:r>
              <a:rPr lang="hu-HU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DBBCA-7498-456F-9AC3-E84A30CF1912}" type="datetime1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107C-BE54-4923-B19E-B4C10EB5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4C07-D1C8-43E2-B196-FF09E885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3DFE-6AB9-4A57-9130-485E91EA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AD4D-35B7-4A0C-B9E3-114E1020EA7F}" type="datetime1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586E-713E-48F1-BAD8-2A3BE610C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80D3-D906-4560-8236-2AE67314496A}" type="datetime1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802C7-1937-40BF-8BAA-47E1A2F8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936EB-A184-4DE6-A402-952F73FD4FBB}" type="datetime1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6FD68-C7C4-46C5-88F0-2DDF3E4BD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C1C6C8"/>
            </a:gs>
            <a:gs pos="67000">
              <a:srgbClr val="F0E8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Frame"/>
          <p:cNvSpPr/>
          <p:nvPr userDrawn="1"/>
        </p:nvSpPr>
        <p:spPr>
          <a:xfrm>
            <a:off x="162000" y="140474"/>
            <a:ext cx="8820000" cy="6552000"/>
          </a:xfrm>
          <a:prstGeom prst="roundRect">
            <a:avLst>
              <a:gd name="adj" fmla="val 1276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TE-Gray"/>
          <p:cNvSpPr/>
          <p:nvPr userDrawn="1"/>
        </p:nvSpPr>
        <p:spPr>
          <a:xfrm>
            <a:off x="197370" y="271462"/>
            <a:ext cx="1368000" cy="3096000"/>
          </a:xfrm>
          <a:prstGeom prst="rect">
            <a:avLst/>
          </a:prstGeom>
          <a:gradFill>
            <a:gsLst>
              <a:gs pos="10000">
                <a:srgbClr val="C1C6C8"/>
              </a:gs>
              <a:gs pos="90000">
                <a:schemeClr val="bg1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BME-Cream"/>
          <p:cNvSpPr/>
          <p:nvPr userDrawn="1"/>
        </p:nvSpPr>
        <p:spPr>
          <a:xfrm>
            <a:off x="197370" y="3337702"/>
            <a:ext cx="1368000" cy="3109249"/>
          </a:xfrm>
          <a:prstGeom prst="rect">
            <a:avLst/>
          </a:prstGeom>
          <a:gradFill>
            <a:gsLst>
              <a:gs pos="10000">
                <a:schemeClr val="bg1"/>
              </a:gs>
              <a:gs pos="90000">
                <a:srgbClr val="F0E8D9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ranszparens"/>
          <p:cNvSpPr/>
          <p:nvPr userDrawn="1"/>
        </p:nvSpPr>
        <p:spPr>
          <a:xfrm>
            <a:off x="197370" y="1474943"/>
            <a:ext cx="1368000" cy="3772694"/>
          </a:xfrm>
          <a:prstGeom prst="rect">
            <a:avLst/>
          </a:prstGeom>
          <a:gradFill>
            <a:gsLst>
              <a:gs pos="35000">
                <a:schemeClr val="bg1">
                  <a:alpha val="0"/>
                </a:schemeClr>
              </a:gs>
              <a:gs pos="50000">
                <a:srgbClr val="FFFFFF">
                  <a:alpha val="95000"/>
                </a:srgbClr>
              </a:gs>
              <a:gs pos="65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extFrame"/>
          <p:cNvSpPr/>
          <p:nvPr userDrawn="1"/>
        </p:nvSpPr>
        <p:spPr>
          <a:xfrm>
            <a:off x="1657688" y="242144"/>
            <a:ext cx="7272000" cy="6156000"/>
          </a:xfrm>
          <a:prstGeom prst="roundRect">
            <a:avLst>
              <a:gd name="adj" fmla="val 848"/>
            </a:avLst>
          </a:prstGeom>
          <a:solidFill>
            <a:schemeClr val="bg1"/>
          </a:solidFill>
          <a:ln w="9525">
            <a:gradFill>
              <a:gsLst>
                <a:gs pos="33000">
                  <a:srgbClr val="C1C6C8"/>
                </a:gs>
                <a:gs pos="67000">
                  <a:srgbClr val="F0EDD9"/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ELTE-Logo-block"/>
          <p:cNvSpPr/>
          <p:nvPr userDrawn="1"/>
        </p:nvSpPr>
        <p:spPr>
          <a:xfrm>
            <a:off x="290351" y="269788"/>
            <a:ext cx="1188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Bordo"/>
          <p:cNvSpPr/>
          <p:nvPr userDrawn="1"/>
        </p:nvSpPr>
        <p:spPr>
          <a:xfrm>
            <a:off x="293370" y="270510"/>
            <a:ext cx="1188720" cy="281940"/>
          </a:xfrm>
          <a:prstGeom prst="rect">
            <a:avLst/>
          </a:prstGeom>
          <a:solidFill>
            <a:srgbClr val="8A27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BME-Logo-block" hidden="1"/>
          <p:cNvSpPr/>
          <p:nvPr userDrawn="1"/>
        </p:nvSpPr>
        <p:spPr>
          <a:xfrm>
            <a:off x="207852" y="4275290"/>
            <a:ext cx="1404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Kék"/>
          <p:cNvSpPr/>
          <p:nvPr userDrawn="1"/>
        </p:nvSpPr>
        <p:spPr>
          <a:xfrm>
            <a:off x="292650" y="4286951"/>
            <a:ext cx="118872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TE-kor"/>
          <p:cNvSpPr/>
          <p:nvPr userDrawn="1"/>
        </p:nvSpPr>
        <p:spPr>
          <a:xfrm>
            <a:off x="291724" y="1779864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BME-kor"/>
          <p:cNvSpPr/>
          <p:nvPr userDrawn="1"/>
        </p:nvSpPr>
        <p:spPr>
          <a:xfrm>
            <a:off x="292893" y="3717107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7008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fld id="{53231B3D-FAAE-459E-8339-925C4DD50B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flipH="1">
            <a:off x="6444000" y="6519896"/>
            <a:ext cx="2700000" cy="338104"/>
          </a:xfrm>
          <a:prstGeom prst="round1Rect">
            <a:avLst>
              <a:gd name="adj" fmla="val 24411"/>
            </a:avLst>
          </a:prstGeom>
          <a:solidFill>
            <a:srgbClr val="8A2734"/>
          </a:solidFill>
          <a:ln w="12700" cap="sq">
            <a:noFill/>
            <a:miter lim="800000"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 err="1" smtClean="0"/>
              <a:t>DidMatTech</a:t>
            </a:r>
            <a:r>
              <a:rPr lang="en-US" dirty="0" smtClean="0"/>
              <a:t> 2016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fld id="{8E061B6A-01B6-43B8-9792-64D1CDE2E6BF}" type="datetime1">
              <a:rPr lang="en-US" smtClean="0"/>
              <a:t>8/24/2016</a:t>
            </a:fld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95450" y="1499992"/>
            <a:ext cx="7200000" cy="4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87018" y="284163"/>
            <a:ext cx="720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title style</a:t>
            </a: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43" y="555452"/>
            <a:ext cx="1188000" cy="118800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2985" y="1802765"/>
            <a:ext cx="1044000" cy="1039833"/>
          </a:xfrm>
          <a:prstGeom prst="rect">
            <a:avLst/>
          </a:prstGeom>
        </p:spPr>
      </p:pic>
      <p:cxnSp>
        <p:nvCxnSpPr>
          <p:cNvPr id="26" name="Egyenes összekötő 25"/>
          <p:cNvCxnSpPr/>
          <p:nvPr userDrawn="1"/>
        </p:nvCxnSpPr>
        <p:spPr>
          <a:xfrm>
            <a:off x="293370" y="6519896"/>
            <a:ext cx="6098249" cy="0"/>
          </a:xfrm>
          <a:prstGeom prst="line">
            <a:avLst/>
          </a:prstGeom>
          <a:ln w="15875">
            <a:gradFill>
              <a:gsLst>
                <a:gs pos="0">
                  <a:srgbClr val="052A4B"/>
                </a:gs>
                <a:gs pos="100000">
                  <a:srgbClr val="8A2734"/>
                </a:gs>
              </a:gsLst>
              <a:lin ang="0" scaled="0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Kék"/>
          <p:cNvSpPr/>
          <p:nvPr userDrawn="1"/>
        </p:nvSpPr>
        <p:spPr>
          <a:xfrm>
            <a:off x="293370" y="6154256"/>
            <a:ext cx="1188720" cy="281940"/>
          </a:xfrm>
          <a:prstGeom prst="rect">
            <a:avLst/>
          </a:prstGeom>
          <a:solidFill>
            <a:srgbClr val="022A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27" name="Kép 26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" t="1606" r="1486" b="2127"/>
          <a:stretch/>
        </p:blipFill>
        <p:spPr>
          <a:xfrm>
            <a:off x="362985" y="5015544"/>
            <a:ext cx="1044000" cy="1038216"/>
          </a:xfrm>
          <a:prstGeom prst="rect">
            <a:avLst/>
          </a:prstGeom>
        </p:spPr>
      </p:pic>
      <p:pic>
        <p:nvPicPr>
          <p:cNvPr id="28" name="Kép 27"/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85" y="3850679"/>
            <a:ext cx="1044000" cy="1038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ts val="6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457200" rtl="0" fontAlgn="base">
        <a:spcBef>
          <a:spcPts val="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ista.sulinet.hu/mailman/private/informatika/2016-April/021186.html" TargetMode="External"/><Relationship Id="rId2" Type="http://schemas.openxmlformats.org/officeDocument/2006/relationships/hyperlink" Target="http://community.computingatschool.org.uk/forums/63/topics/283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foc.eet.bme.hu/ea03/" TargetMode="External"/><Relationship Id="rId5" Type="http://schemas.openxmlformats.org/officeDocument/2006/relationships/hyperlink" Target="http://progalap.inf.elte.hu/downloads/eloadas/progalap_ea4.zip" TargetMode="External"/><Relationship Id="rId4" Type="http://schemas.openxmlformats.org/officeDocument/2006/relationships/hyperlink" Target="http://lista.sulinet.hu/mailman/private/informatika/2016-May/021668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Linear </a:t>
            </a:r>
            <a:r>
              <a:rPr lang="en-US" dirty="0" smtClean="0"/>
              <a:t>Search</a:t>
            </a:r>
            <a:r>
              <a:rPr lang="hu-HU" dirty="0"/>
              <a:t> –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dirty="0" smtClean="0"/>
              <a:t>the Breaks</a:t>
            </a:r>
            <a:r>
              <a:rPr lang="hu-HU" dirty="0" smtClean="0"/>
              <a:t> </a:t>
            </a:r>
            <a:r>
              <a:rPr lang="en-US" dirty="0" smtClean="0"/>
              <a:t>in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dirty="0" smtClean="0"/>
              <a:t>Teaching-Learning </a:t>
            </a:r>
            <a:r>
              <a:rPr lang="en-US" dirty="0"/>
              <a:t>Practice</a:t>
            </a:r>
            <a:endParaRPr lang="hu-HU" dirty="0"/>
          </a:p>
        </p:txBody>
      </p:sp>
      <p:sp>
        <p:nvSpPr>
          <p:cNvPr id="8" name="Alcím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Zsuzsanna Szalayné Tahy</a:t>
            </a:r>
          </a:p>
          <a:p>
            <a:r>
              <a:rPr lang="hu-HU" dirty="0" smtClean="0"/>
              <a:t>ELTE IK</a:t>
            </a:r>
          </a:p>
          <a:p>
            <a:r>
              <a:rPr lang="hu-HU" dirty="0" err="1" smtClean="0"/>
              <a:t>sztzs</a:t>
            </a:r>
            <a:r>
              <a:rPr lang="hu-HU" dirty="0" smtClean="0"/>
              <a:t>@</a:t>
            </a:r>
            <a:r>
              <a:rPr lang="hu-HU" dirty="0" err="1" smtClean="0"/>
              <a:t>caesar.elte.hu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459ADB-3D15-4E27-B84D-9BEAA7EE8F07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Szöveg hely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u-HU" dirty="0" smtClean="0"/>
              <a:t>Zoltán </a:t>
            </a:r>
            <a:r>
              <a:rPr lang="hu-HU" dirty="0" err="1" smtClean="0"/>
              <a:t>Czirkos</a:t>
            </a:r>
            <a:endParaRPr lang="hu-HU" dirty="0" smtClean="0"/>
          </a:p>
          <a:p>
            <a:r>
              <a:rPr lang="hu-HU" dirty="0" smtClean="0"/>
              <a:t>BME VIK</a:t>
            </a:r>
          </a:p>
          <a:p>
            <a:r>
              <a:rPr lang="hu-HU" dirty="0" err="1" smtClean="0"/>
              <a:t>czirkos</a:t>
            </a:r>
            <a:r>
              <a:rPr lang="hu-HU" dirty="0" smtClean="0"/>
              <a:t>@</a:t>
            </a:r>
            <a:r>
              <a:rPr lang="hu-HU" dirty="0" err="1" smtClean="0"/>
              <a:t>eet.bme.hu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78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problem</a:t>
            </a:r>
            <a:endParaRPr lang="en-US" dirty="0"/>
          </a:p>
        </p:txBody>
      </p:sp>
      <p:sp>
        <p:nvSpPr>
          <p:cNvPr id="11" name="Tartalom helye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6997700" algn="r"/>
              </a:tabLst>
            </a:pPr>
            <a:r>
              <a:rPr lang="en-US" dirty="0" smtClean="0"/>
              <a:t>Compromise: </a:t>
            </a:r>
            <a:r>
              <a:rPr lang="en-US" dirty="0" smtClean="0"/>
              <a:t>not ‘break;’ =&gt; next</a:t>
            </a:r>
            <a:endParaRPr lang="en-US" dirty="0" smtClean="0"/>
          </a:p>
          <a:p>
            <a:pPr lvl="1" indent="-342900" defTabSz="628650">
              <a:tabLst>
                <a:tab pos="6997700" algn="r"/>
              </a:tabLst>
            </a:pPr>
            <a:r>
              <a:rPr lang="en-US" dirty="0" smtClean="0"/>
              <a:t>Use logical transformation</a:t>
            </a:r>
          </a:p>
          <a:p>
            <a:pPr marL="800100" lvl="2" indent="0" defTabSz="628650">
              <a:buNone/>
            </a:pPr>
            <a:r>
              <a:rPr lang="en-US" sz="2000" spc="160" dirty="0" smtClean="0"/>
              <a:t>for (</a:t>
            </a:r>
            <a:r>
              <a:rPr lang="en-US" sz="2000" spc="160" dirty="0" err="1" smtClean="0"/>
              <a:t>int</a:t>
            </a:r>
            <a:r>
              <a:rPr lang="en-US" sz="2000" spc="160" dirty="0" smtClean="0"/>
              <a:t>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 = 0;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 &lt; </a:t>
            </a:r>
            <a:r>
              <a:rPr lang="en-US" sz="2000" spc="160" dirty="0" err="1" smtClean="0"/>
              <a:t>list.Count</a:t>
            </a:r>
            <a:r>
              <a:rPr lang="en-US" sz="2000" spc="160" dirty="0" smtClean="0"/>
              <a:t>;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++)</a:t>
            </a:r>
            <a:br>
              <a:rPr lang="en-US" sz="2000" spc="160" dirty="0" smtClean="0"/>
            </a:br>
            <a:r>
              <a:rPr lang="en-US" sz="2000" spc="160" dirty="0" smtClean="0"/>
              <a:t>	if («</a:t>
            </a:r>
            <a:r>
              <a:rPr lang="en-US" sz="2000" spc="160" dirty="0" err="1" smtClean="0"/>
              <a:t>logical_expr</a:t>
            </a:r>
            <a:r>
              <a:rPr lang="en-US" sz="2000" spc="160" dirty="0" smtClean="0"/>
              <a:t>»){answer =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; </a:t>
            </a:r>
            <a:r>
              <a:rPr lang="en-US" sz="2000" spc="200" dirty="0" smtClean="0">
                <a:solidFill>
                  <a:srgbClr val="8A2734"/>
                </a:solidFill>
              </a:rPr>
              <a:t>break;</a:t>
            </a:r>
            <a:r>
              <a:rPr lang="en-US" sz="2000" spc="200" dirty="0" smtClean="0"/>
              <a:t>}</a:t>
            </a:r>
          </a:p>
          <a:p>
            <a:pPr marL="800100" lvl="2" indent="0" defTabSz="628650">
              <a:buNone/>
            </a:pPr>
            <a:r>
              <a:rPr lang="en-US" sz="2000" baseline="-25000" dirty="0" smtClean="0"/>
              <a:t>*************************************************************************************</a:t>
            </a:r>
          </a:p>
          <a:p>
            <a:pPr marL="800100" lvl="2" indent="0" defTabSz="628650">
              <a:buNone/>
            </a:pPr>
            <a:r>
              <a:rPr lang="en-US" sz="2000" spc="200" dirty="0" err="1" smtClean="0"/>
              <a:t>int</a:t>
            </a:r>
            <a:r>
              <a:rPr lang="en-US" sz="2000" spc="200" dirty="0" smtClean="0"/>
              <a:t> 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;</a:t>
            </a:r>
          </a:p>
          <a:p>
            <a:pPr marL="800100" lvl="2" indent="0" defTabSz="628650">
              <a:buNone/>
            </a:pPr>
            <a:r>
              <a:rPr lang="en-US" sz="2000" spc="160" dirty="0" smtClean="0"/>
              <a:t>for (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 = 0;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 &lt; </a:t>
            </a:r>
            <a:r>
              <a:rPr lang="en-US" sz="2000" spc="160" dirty="0" err="1" smtClean="0"/>
              <a:t>list.Count</a:t>
            </a:r>
            <a:r>
              <a:rPr lang="en-US" sz="2000" spc="160" dirty="0" smtClean="0"/>
              <a:t> </a:t>
            </a:r>
            <a:r>
              <a:rPr lang="en-US" sz="2000" spc="160" dirty="0" smtClean="0">
                <a:solidFill>
                  <a:srgbClr val="8A2734"/>
                </a:solidFill>
              </a:rPr>
              <a:t>&amp;&amp; !(«</a:t>
            </a:r>
            <a:r>
              <a:rPr lang="en-US" sz="2000" spc="160" dirty="0" err="1" smtClean="0">
                <a:solidFill>
                  <a:srgbClr val="8A2734"/>
                </a:solidFill>
              </a:rPr>
              <a:t>logical_expr</a:t>
            </a:r>
            <a:r>
              <a:rPr lang="en-US" sz="2000" spc="160" dirty="0" smtClean="0">
                <a:solidFill>
                  <a:srgbClr val="8A2734"/>
                </a:solidFill>
              </a:rPr>
              <a:t>»)</a:t>
            </a:r>
            <a:r>
              <a:rPr lang="en-US" sz="2000" spc="160" dirty="0" smtClean="0"/>
              <a:t>; </a:t>
            </a:r>
            <a:r>
              <a:rPr lang="en-US" sz="2000" spc="160" dirty="0" err="1" smtClean="0"/>
              <a:t>i</a:t>
            </a:r>
            <a:r>
              <a:rPr lang="en-US" sz="2000" spc="160" dirty="0" smtClean="0"/>
              <a:t>++);</a:t>
            </a:r>
            <a:endParaRPr lang="en-US" sz="2000" spc="200" dirty="0" smtClean="0"/>
          </a:p>
          <a:p>
            <a:pPr lvl="1" indent="-342900" defTabSz="628650"/>
            <a:r>
              <a:rPr lang="en-US" dirty="0" smtClean="0"/>
              <a:t>What is the result? Is it correct?</a:t>
            </a:r>
          </a:p>
          <a:p>
            <a:pPr lvl="2" indent="-342900" defTabSz="628650"/>
            <a:r>
              <a:rPr lang="en-US" spc="200" dirty="0" smtClean="0"/>
              <a:t>Steps ‘while not end and not good’</a:t>
            </a:r>
            <a:endParaRPr lang="en-US" dirty="0" smtClean="0"/>
          </a:p>
          <a:p>
            <a:pPr lvl="2" indent="-342900" defTabSz="628650"/>
            <a:r>
              <a:rPr lang="en-US" dirty="0" smtClean="0"/>
              <a:t>De Morgan’s laws, AND, OR, NOT</a:t>
            </a:r>
          </a:p>
          <a:p>
            <a:pPr lvl="1" indent="-342900" defTabSz="628650"/>
            <a:r>
              <a:rPr lang="en-US" dirty="0" smtClean="0"/>
              <a:t>Where is the body of the loop?</a:t>
            </a:r>
            <a:endParaRPr lang="en-US" spc="200" dirty="0" smtClean="0"/>
          </a:p>
          <a:p>
            <a:pPr lvl="1" indent="-342900" defTabSz="628650"/>
            <a:r>
              <a:rPr lang="en-US" dirty="0" smtClean="0"/>
              <a:t>The same as the 1st, but written</a:t>
            </a:r>
          </a:p>
          <a:p>
            <a:pPr lvl="1" indent="-342900" defTabSz="628650"/>
            <a:r>
              <a:rPr lang="en-US" dirty="0" smtClean="0"/>
              <a:t>Knowing by heart or understand</a:t>
            </a:r>
            <a:r>
              <a:rPr lang="hu-HU" dirty="0" smtClean="0"/>
              <a:t>ing</a:t>
            </a:r>
            <a:r>
              <a:rPr lang="en-US" dirty="0" smtClean="0"/>
              <a:t> it?</a:t>
            </a:r>
          </a:p>
          <a:p>
            <a:pPr marL="400050" lvl="1" indent="0" defTabSz="628650">
              <a:buNone/>
            </a:pPr>
            <a:endParaRPr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DidMatTech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6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Learning paths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A73DFE-6AB9-4A57-9130-485E91EA4E2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Szövegdoboz 1."/>
          <p:cNvSpPr txBox="1"/>
          <p:nvPr/>
        </p:nvSpPr>
        <p:spPr>
          <a:xfrm>
            <a:off x="2147467" y="4473447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Learned solution: ‘while(’</a:t>
            </a:r>
          </a:p>
        </p:txBody>
      </p:sp>
      <p:sp>
        <p:nvSpPr>
          <p:cNvPr id="7" name="Szövegdoboz start"/>
          <p:cNvSpPr txBox="1"/>
          <p:nvPr/>
        </p:nvSpPr>
        <p:spPr>
          <a:xfrm>
            <a:off x="2700411" y="1292163"/>
            <a:ext cx="491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 problem: find an item with desired value</a:t>
            </a:r>
            <a:endParaRPr lang="en-US" dirty="0"/>
          </a:p>
        </p:txBody>
      </p:sp>
      <p:sp>
        <p:nvSpPr>
          <p:cNvPr id="8" name="Szövegdoboz 2."/>
          <p:cNvSpPr txBox="1"/>
          <p:nvPr/>
        </p:nvSpPr>
        <p:spPr>
          <a:xfrm>
            <a:off x="2072958" y="2225467"/>
            <a:ext cx="155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Application</a:t>
            </a:r>
            <a:endParaRPr lang="en-US" dirty="0"/>
          </a:p>
        </p:txBody>
      </p:sp>
      <p:sp>
        <p:nvSpPr>
          <p:cNvPr id="9" name="Szövegdoboz 3."/>
          <p:cNvSpPr txBox="1"/>
          <p:nvPr/>
        </p:nvSpPr>
        <p:spPr>
          <a:xfrm>
            <a:off x="3603716" y="2709797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smtClean="0"/>
              <a:t>Library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0" name="Szövegdoboz 4."/>
          <p:cNvSpPr txBox="1"/>
          <p:nvPr/>
        </p:nvSpPr>
        <p:spPr>
          <a:xfrm>
            <a:off x="6120000" y="3077049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for () { if () break;}}</a:t>
            </a:r>
            <a:endParaRPr lang="en-US" dirty="0"/>
          </a:p>
        </p:txBody>
      </p:sp>
      <p:sp>
        <p:nvSpPr>
          <p:cNvPr id="11" name="Szövegdoboz 5."/>
          <p:cNvSpPr txBox="1"/>
          <p:nvPr/>
        </p:nvSpPr>
        <p:spPr>
          <a:xfrm>
            <a:off x="2117841" y="3565720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 Compromise: function</a:t>
            </a:r>
          </a:p>
        </p:txBody>
      </p:sp>
      <p:sp>
        <p:nvSpPr>
          <p:cNvPr id="12" name="Szövegdoboz 6."/>
          <p:cNvSpPr txBox="1"/>
          <p:nvPr/>
        </p:nvSpPr>
        <p:spPr>
          <a:xfrm>
            <a:off x="4912853" y="4078540"/>
            <a:ext cx="383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 Compromise: </a:t>
            </a:r>
            <a:r>
              <a:rPr lang="en-US" dirty="0" smtClean="0"/>
              <a:t>not ‘break;’ =&gt; next</a:t>
            </a:r>
            <a:endParaRPr lang="en-US" dirty="0"/>
          </a:p>
        </p:txBody>
      </p:sp>
      <p:sp>
        <p:nvSpPr>
          <p:cNvPr id="13" name="Szövegdoboz 7."/>
          <p:cNvSpPr txBox="1"/>
          <p:nvPr/>
        </p:nvSpPr>
        <p:spPr>
          <a:xfrm>
            <a:off x="3809688" y="5210596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7. Formal </a:t>
            </a:r>
            <a:r>
              <a:rPr lang="en-US" dirty="0" smtClean="0"/>
              <a:t>transformation</a:t>
            </a:r>
            <a:endParaRPr lang="en-US" dirty="0"/>
          </a:p>
        </p:txBody>
      </p:sp>
      <p:cxnSp>
        <p:nvCxnSpPr>
          <p:cNvPr id="17" name="piros start-2"/>
          <p:cNvCxnSpPr>
            <a:stCxn id="7" idx="2"/>
            <a:endCxn id="8" idx="0"/>
          </p:cNvCxnSpPr>
          <p:nvPr/>
        </p:nvCxnSpPr>
        <p:spPr>
          <a:xfrm rot="5400000">
            <a:off x="3723107" y="789797"/>
            <a:ext cx="563972" cy="230736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iros start-3"/>
          <p:cNvCxnSpPr>
            <a:stCxn id="7" idx="2"/>
            <a:endCxn id="9" idx="0"/>
          </p:cNvCxnSpPr>
          <p:nvPr/>
        </p:nvCxnSpPr>
        <p:spPr>
          <a:xfrm rot="5400000">
            <a:off x="4380957" y="1931977"/>
            <a:ext cx="1048302" cy="50733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zold start-4"/>
          <p:cNvCxnSpPr>
            <a:stCxn id="7" idx="2"/>
            <a:endCxn id="10" idx="0"/>
          </p:cNvCxnSpPr>
          <p:nvPr/>
        </p:nvCxnSpPr>
        <p:spPr>
          <a:xfrm rot="16200000" flipH="1">
            <a:off x="5513181" y="1307091"/>
            <a:ext cx="1415554" cy="212436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zurke 1-end"/>
          <p:cNvCxnSpPr>
            <a:stCxn id="6" idx="1"/>
            <a:endCxn id="77" idx="0"/>
          </p:cNvCxnSpPr>
          <p:nvPr/>
        </p:nvCxnSpPr>
        <p:spPr>
          <a:xfrm rot="10800000" flipH="1" flipV="1">
            <a:off x="2147466" y="4658113"/>
            <a:ext cx="1496717" cy="1282210"/>
          </a:xfrm>
          <a:prstGeom prst="bentConnector4">
            <a:avLst>
              <a:gd name="adj1" fmla="val -15273"/>
              <a:gd name="adj2" fmla="val 57201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iros start-1"/>
          <p:cNvCxnSpPr>
            <a:stCxn id="7" idx="1"/>
            <a:endCxn id="6" idx="1"/>
          </p:cNvCxnSpPr>
          <p:nvPr/>
        </p:nvCxnSpPr>
        <p:spPr>
          <a:xfrm rot="10800000" flipV="1">
            <a:off x="2147467" y="1476829"/>
            <a:ext cx="552944" cy="3181284"/>
          </a:xfrm>
          <a:prstGeom prst="bentConnector3">
            <a:avLst>
              <a:gd name="adj1" fmla="val 141342"/>
            </a:avLst>
          </a:prstGeom>
          <a:ln w="76200">
            <a:solidFill>
              <a:srgbClr val="EDB21B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zold 4-5"/>
          <p:cNvCxnSpPr>
            <a:stCxn id="10" idx="2"/>
            <a:endCxn id="11" idx="3"/>
          </p:cNvCxnSpPr>
          <p:nvPr/>
        </p:nvCxnSpPr>
        <p:spPr>
          <a:xfrm rot="5400000">
            <a:off x="5891164" y="2358410"/>
            <a:ext cx="304005" cy="2479947"/>
          </a:xfrm>
          <a:prstGeom prst="curvedConnector2">
            <a:avLst/>
          </a:prstGeom>
          <a:ln w="76200">
            <a:gradFill>
              <a:gsLst>
                <a:gs pos="15000">
                  <a:srgbClr val="278A34"/>
                </a:gs>
                <a:gs pos="100000">
                  <a:srgbClr val="EDB21B"/>
                </a:gs>
              </a:gsLst>
              <a:lin ang="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zold 4-6"/>
          <p:cNvCxnSpPr>
            <a:stCxn id="10" idx="2"/>
            <a:endCxn id="12" idx="0"/>
          </p:cNvCxnSpPr>
          <p:nvPr/>
        </p:nvCxnSpPr>
        <p:spPr>
          <a:xfrm rot="5400000">
            <a:off x="6739648" y="3535048"/>
            <a:ext cx="632159" cy="454825"/>
          </a:xfrm>
          <a:prstGeom prst="curvedConnector3">
            <a:avLst>
              <a:gd name="adj1" fmla="val 50000"/>
            </a:avLst>
          </a:prstGeom>
          <a:ln w="76200">
            <a:gradFill>
              <a:gsLst>
                <a:gs pos="26000">
                  <a:srgbClr val="EDB21B"/>
                </a:gs>
                <a:gs pos="78000">
                  <a:srgbClr val="278A34"/>
                </a:gs>
              </a:gsLst>
              <a:lin ang="720000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zold 6-7"/>
          <p:cNvCxnSpPr>
            <a:stCxn id="12" idx="2"/>
            <a:endCxn id="13" idx="0"/>
          </p:cNvCxnSpPr>
          <p:nvPr/>
        </p:nvCxnSpPr>
        <p:spPr>
          <a:xfrm rot="5400000">
            <a:off x="5612183" y="3994465"/>
            <a:ext cx="762724" cy="1669538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Szövegdoboz End"/>
          <p:cNvSpPr txBox="1"/>
          <p:nvPr/>
        </p:nvSpPr>
        <p:spPr>
          <a:xfrm>
            <a:off x="1942436" y="5940323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Learning </a:t>
            </a:r>
            <a:r>
              <a:rPr lang="en-US" dirty="0"/>
              <a:t>structured </a:t>
            </a:r>
            <a:r>
              <a:rPr lang="hu-HU" dirty="0" smtClean="0"/>
              <a:t>programing</a:t>
            </a:r>
            <a:endParaRPr lang="en-US" dirty="0"/>
          </a:p>
        </p:txBody>
      </p:sp>
      <p:cxnSp>
        <p:nvCxnSpPr>
          <p:cNvPr id="84" name="zold 7-end"/>
          <p:cNvCxnSpPr>
            <a:stCxn id="13" idx="2"/>
            <a:endCxn id="77" idx="0"/>
          </p:cNvCxnSpPr>
          <p:nvPr/>
        </p:nvCxnSpPr>
        <p:spPr>
          <a:xfrm rot="5400000">
            <a:off x="4221283" y="5002829"/>
            <a:ext cx="360395" cy="151459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piros 5-?"/>
          <p:cNvCxnSpPr/>
          <p:nvPr/>
        </p:nvCxnSpPr>
        <p:spPr>
          <a:xfrm rot="16200000" flipH="1">
            <a:off x="3042285" y="3788592"/>
            <a:ext cx="271773" cy="564693"/>
          </a:xfrm>
          <a:prstGeom prst="curvedConnector2">
            <a:avLst/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Szövegdoboz ?"/>
          <p:cNvSpPr txBox="1"/>
          <p:nvPr/>
        </p:nvSpPr>
        <p:spPr>
          <a:xfrm>
            <a:off x="3513934" y="402215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?</a:t>
            </a:r>
            <a:endParaRPr lang="en-US" dirty="0"/>
          </a:p>
        </p:txBody>
      </p:sp>
      <p:cxnSp>
        <p:nvCxnSpPr>
          <p:cNvPr id="29" name="piros 6-8"/>
          <p:cNvCxnSpPr/>
          <p:nvPr/>
        </p:nvCxnSpPr>
        <p:spPr>
          <a:xfrm rot="16200000" flipH="1">
            <a:off x="6399273" y="4948534"/>
            <a:ext cx="1498257" cy="496931"/>
          </a:xfrm>
          <a:prstGeom prst="curvedConnector3">
            <a:avLst>
              <a:gd name="adj1" fmla="val 50000"/>
            </a:avLst>
          </a:prstGeom>
          <a:ln w="76200">
            <a:solidFill>
              <a:srgbClr val="8A27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Szabadkézi sokszög 29"/>
          <p:cNvSpPr/>
          <p:nvPr/>
        </p:nvSpPr>
        <p:spPr>
          <a:xfrm>
            <a:off x="7292009" y="3460558"/>
            <a:ext cx="1624451" cy="2463164"/>
          </a:xfrm>
          <a:custGeom>
            <a:avLst/>
            <a:gdLst>
              <a:gd name="connsiteX0" fmla="*/ 0 w 2010795"/>
              <a:gd name="connsiteY0" fmla="*/ 0 h 2478441"/>
              <a:gd name="connsiteX1" fmla="*/ 1166192 w 2010795"/>
              <a:gd name="connsiteY1" fmla="*/ 119269 h 2478441"/>
              <a:gd name="connsiteX2" fmla="*/ 1908313 w 2010795"/>
              <a:gd name="connsiteY2" fmla="*/ 410817 h 2478441"/>
              <a:gd name="connsiteX3" fmla="*/ 1987826 w 2010795"/>
              <a:gd name="connsiteY3" fmla="*/ 821634 h 2478441"/>
              <a:gd name="connsiteX4" fmla="*/ 1749287 w 2010795"/>
              <a:gd name="connsiteY4" fmla="*/ 1378226 h 2478441"/>
              <a:gd name="connsiteX5" fmla="*/ 1139687 w 2010795"/>
              <a:gd name="connsiteY5" fmla="*/ 2093843 h 2478441"/>
              <a:gd name="connsiteX6" fmla="*/ 516835 w 2010795"/>
              <a:gd name="connsiteY6" fmla="*/ 2451652 h 2478441"/>
              <a:gd name="connsiteX7" fmla="*/ 530087 w 2010795"/>
              <a:gd name="connsiteY7" fmla="*/ 2425147 h 2478441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1113183 w 2010795"/>
              <a:gd name="connsiteY5" fmla="*/ 2014330 h 2484324"/>
              <a:gd name="connsiteX6" fmla="*/ 516835 w 2010795"/>
              <a:gd name="connsiteY6" fmla="*/ 2451652 h 2484324"/>
              <a:gd name="connsiteX7" fmla="*/ 530087 w 2010795"/>
              <a:gd name="connsiteY7" fmla="*/ 2425147 h 2484324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516835 w 2010795"/>
              <a:gd name="connsiteY5" fmla="*/ 2451652 h 2484324"/>
              <a:gd name="connsiteX6" fmla="*/ 530087 w 2010795"/>
              <a:gd name="connsiteY6" fmla="*/ 2425147 h 2484324"/>
              <a:gd name="connsiteX0" fmla="*/ 0 w 2020063"/>
              <a:gd name="connsiteY0" fmla="*/ 0 h 2484324"/>
              <a:gd name="connsiteX1" fmla="*/ 1166192 w 2020063"/>
              <a:gd name="connsiteY1" fmla="*/ 119269 h 2484324"/>
              <a:gd name="connsiteX2" fmla="*/ 1908313 w 2020063"/>
              <a:gd name="connsiteY2" fmla="*/ 410817 h 2484324"/>
              <a:gd name="connsiteX3" fmla="*/ 2001078 w 2020063"/>
              <a:gd name="connsiteY3" fmla="*/ 940904 h 2484324"/>
              <a:gd name="connsiteX4" fmla="*/ 1749287 w 2020063"/>
              <a:gd name="connsiteY4" fmla="*/ 1378226 h 2484324"/>
              <a:gd name="connsiteX5" fmla="*/ 516835 w 2020063"/>
              <a:gd name="connsiteY5" fmla="*/ 2451652 h 2484324"/>
              <a:gd name="connsiteX6" fmla="*/ 530087 w 2020063"/>
              <a:gd name="connsiteY6" fmla="*/ 2425147 h 2484324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451652"/>
              <a:gd name="connsiteX1" fmla="*/ 1166192 w 2029793"/>
              <a:gd name="connsiteY1" fmla="*/ 119269 h 2451652"/>
              <a:gd name="connsiteX2" fmla="*/ 1908313 w 2029793"/>
              <a:gd name="connsiteY2" fmla="*/ 410817 h 2451652"/>
              <a:gd name="connsiteX3" fmla="*/ 2001078 w 2029793"/>
              <a:gd name="connsiteY3" fmla="*/ 940904 h 2451652"/>
              <a:gd name="connsiteX4" fmla="*/ 1616766 w 2029793"/>
              <a:gd name="connsiteY4" fmla="*/ 1563756 h 2451652"/>
              <a:gd name="connsiteX5" fmla="*/ 516835 w 2029793"/>
              <a:gd name="connsiteY5" fmla="*/ 2451652 h 2451652"/>
              <a:gd name="connsiteX0" fmla="*/ 0 w 2029793"/>
              <a:gd name="connsiteY0" fmla="*/ 0 h 2438399"/>
              <a:gd name="connsiteX1" fmla="*/ 1166192 w 2029793"/>
              <a:gd name="connsiteY1" fmla="*/ 119269 h 2438399"/>
              <a:gd name="connsiteX2" fmla="*/ 1908313 w 2029793"/>
              <a:gd name="connsiteY2" fmla="*/ 410817 h 2438399"/>
              <a:gd name="connsiteX3" fmla="*/ 2001078 w 2029793"/>
              <a:gd name="connsiteY3" fmla="*/ 940904 h 2438399"/>
              <a:gd name="connsiteX4" fmla="*/ 1616766 w 2029793"/>
              <a:gd name="connsiteY4" fmla="*/ 1563756 h 2438399"/>
              <a:gd name="connsiteX5" fmla="*/ 530087 w 2029793"/>
              <a:gd name="connsiteY5" fmla="*/ 2438399 h 2438399"/>
              <a:gd name="connsiteX0" fmla="*/ 0 w 2029793"/>
              <a:gd name="connsiteY0" fmla="*/ 0 h 2385390"/>
              <a:gd name="connsiteX1" fmla="*/ 1166192 w 2029793"/>
              <a:gd name="connsiteY1" fmla="*/ 119269 h 2385390"/>
              <a:gd name="connsiteX2" fmla="*/ 1908313 w 2029793"/>
              <a:gd name="connsiteY2" fmla="*/ 410817 h 2385390"/>
              <a:gd name="connsiteX3" fmla="*/ 2001078 w 2029793"/>
              <a:gd name="connsiteY3" fmla="*/ 940904 h 2385390"/>
              <a:gd name="connsiteX4" fmla="*/ 1616766 w 2029793"/>
              <a:gd name="connsiteY4" fmla="*/ 1563756 h 2385390"/>
              <a:gd name="connsiteX5" fmla="*/ 768627 w 2029793"/>
              <a:gd name="connsiteY5" fmla="*/ 2385390 h 2385390"/>
              <a:gd name="connsiteX0" fmla="*/ 0 w 2029793"/>
              <a:gd name="connsiteY0" fmla="*/ 0 h 2491407"/>
              <a:gd name="connsiteX1" fmla="*/ 1166192 w 2029793"/>
              <a:gd name="connsiteY1" fmla="*/ 119269 h 2491407"/>
              <a:gd name="connsiteX2" fmla="*/ 1908313 w 2029793"/>
              <a:gd name="connsiteY2" fmla="*/ 410817 h 2491407"/>
              <a:gd name="connsiteX3" fmla="*/ 2001078 w 2029793"/>
              <a:gd name="connsiteY3" fmla="*/ 940904 h 2491407"/>
              <a:gd name="connsiteX4" fmla="*/ 1616766 w 2029793"/>
              <a:gd name="connsiteY4" fmla="*/ 1563756 h 2491407"/>
              <a:gd name="connsiteX5" fmla="*/ 768627 w 2029793"/>
              <a:gd name="connsiteY5" fmla="*/ 2491407 h 2491407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768627 w 2029793"/>
              <a:gd name="connsiteY5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108667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38398"/>
              <a:gd name="connsiteX1" fmla="*/ 1166192 w 2029793"/>
              <a:gd name="connsiteY1" fmla="*/ 119269 h 2438398"/>
              <a:gd name="connsiteX2" fmla="*/ 1908313 w 2029793"/>
              <a:gd name="connsiteY2" fmla="*/ 410817 h 2438398"/>
              <a:gd name="connsiteX3" fmla="*/ 2001078 w 2029793"/>
              <a:gd name="connsiteY3" fmla="*/ 940904 h 2438398"/>
              <a:gd name="connsiteX4" fmla="*/ 1616766 w 2029793"/>
              <a:gd name="connsiteY4" fmla="*/ 1563756 h 2438398"/>
              <a:gd name="connsiteX5" fmla="*/ 967409 w 2029793"/>
              <a:gd name="connsiteY5" fmla="*/ 2133600 h 2438398"/>
              <a:gd name="connsiteX6" fmla="*/ 834887 w 2029793"/>
              <a:gd name="connsiteY6" fmla="*/ 2438398 h 2438398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967409 w 2029793"/>
              <a:gd name="connsiteY5" fmla="*/ 2133600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484588 w 2029793"/>
              <a:gd name="connsiteY5" fmla="*/ 2067651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551184 w 2029793"/>
              <a:gd name="connsiteY5" fmla="*/ 2107221 h 2412019"/>
              <a:gd name="connsiteX6" fmla="*/ 335416 w 2029793"/>
              <a:gd name="connsiteY6" fmla="*/ 2412019 h 2412019"/>
              <a:gd name="connsiteX0" fmla="*/ 0 w 2029793"/>
              <a:gd name="connsiteY0" fmla="*/ 0 h 2451589"/>
              <a:gd name="connsiteX1" fmla="*/ 1166192 w 2029793"/>
              <a:gd name="connsiteY1" fmla="*/ 119269 h 2451589"/>
              <a:gd name="connsiteX2" fmla="*/ 1908313 w 2029793"/>
              <a:gd name="connsiteY2" fmla="*/ 410817 h 2451589"/>
              <a:gd name="connsiteX3" fmla="*/ 2001078 w 2029793"/>
              <a:gd name="connsiteY3" fmla="*/ 940904 h 2451589"/>
              <a:gd name="connsiteX4" fmla="*/ 1616766 w 2029793"/>
              <a:gd name="connsiteY4" fmla="*/ 1563756 h 2451589"/>
              <a:gd name="connsiteX5" fmla="*/ 551184 w 2029793"/>
              <a:gd name="connsiteY5" fmla="*/ 2107221 h 2451589"/>
              <a:gd name="connsiteX6" fmla="*/ 318766 w 2029793"/>
              <a:gd name="connsiteY6" fmla="*/ 2451589 h 2451589"/>
              <a:gd name="connsiteX0" fmla="*/ 0 w 2040835"/>
              <a:gd name="connsiteY0" fmla="*/ 0 h 2451589"/>
              <a:gd name="connsiteX1" fmla="*/ 1166192 w 2040835"/>
              <a:gd name="connsiteY1" fmla="*/ 119269 h 2451589"/>
              <a:gd name="connsiteX2" fmla="*/ 1908313 w 2040835"/>
              <a:gd name="connsiteY2" fmla="*/ 410817 h 2451589"/>
              <a:gd name="connsiteX3" fmla="*/ 2001078 w 2040835"/>
              <a:gd name="connsiteY3" fmla="*/ 940904 h 2451589"/>
              <a:gd name="connsiteX4" fmla="*/ 1466925 w 2040835"/>
              <a:gd name="connsiteY4" fmla="*/ 1484616 h 2451589"/>
              <a:gd name="connsiteX5" fmla="*/ 551184 w 2040835"/>
              <a:gd name="connsiteY5" fmla="*/ 2107221 h 2451589"/>
              <a:gd name="connsiteX6" fmla="*/ 318766 w 2040835"/>
              <a:gd name="connsiteY6" fmla="*/ 2451589 h 245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0835" h="2451589">
                <a:moveTo>
                  <a:pt x="0" y="0"/>
                </a:moveTo>
                <a:cubicBezTo>
                  <a:pt x="424070" y="25400"/>
                  <a:pt x="848140" y="50800"/>
                  <a:pt x="1166192" y="119269"/>
                </a:cubicBezTo>
                <a:cubicBezTo>
                  <a:pt x="1484244" y="187738"/>
                  <a:pt x="1769165" y="273878"/>
                  <a:pt x="1908313" y="410817"/>
                </a:cubicBezTo>
                <a:cubicBezTo>
                  <a:pt x="2047461" y="547756"/>
                  <a:pt x="2074643" y="761938"/>
                  <a:pt x="2001078" y="940904"/>
                </a:cubicBezTo>
                <a:cubicBezTo>
                  <a:pt x="1927513" y="1119871"/>
                  <a:pt x="1708574" y="1290230"/>
                  <a:pt x="1466925" y="1484616"/>
                </a:cubicBezTo>
                <a:cubicBezTo>
                  <a:pt x="1225276" y="1679002"/>
                  <a:pt x="692541" y="1965865"/>
                  <a:pt x="551184" y="2107221"/>
                </a:cubicBezTo>
                <a:cubicBezTo>
                  <a:pt x="436332" y="2261830"/>
                  <a:pt x="371775" y="2405207"/>
                  <a:pt x="318766" y="2451589"/>
                </a:cubicBezTo>
              </a:path>
            </a:pathLst>
          </a:custGeom>
          <a:noFill/>
          <a:ln w="76200">
            <a:solidFill>
              <a:srgbClr val="8A2734"/>
            </a:solidFill>
            <a:tailEnd type="triangle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8."/>
          <p:cNvSpPr txBox="1"/>
          <p:nvPr/>
        </p:nvSpPr>
        <p:spPr>
          <a:xfrm>
            <a:off x="5906715" y="5946129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8. Students find other ways</a:t>
            </a:r>
          </a:p>
        </p:txBody>
      </p:sp>
    </p:spTree>
    <p:extLst>
      <p:ext uri="{BB962C8B-B14F-4D97-AF65-F5344CB8AC3E}">
        <p14:creationId xmlns:p14="http://schemas.microsoft.com/office/powerpoint/2010/main" val="62699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0" grpId="0" animBg="1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endings</a:t>
            </a:r>
            <a:endParaRPr lang="en-US" dirty="0"/>
          </a:p>
        </p:txBody>
      </p:sp>
      <p:sp>
        <p:nvSpPr>
          <p:cNvPr id="11" name="Tartalom helye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28650">
              <a:buNone/>
            </a:pPr>
            <a:r>
              <a:rPr lang="en-US" spc="200" dirty="0" smtClean="0"/>
              <a:t>Students find other ways</a:t>
            </a:r>
          </a:p>
          <a:p>
            <a:pPr marL="914400" lvl="1" indent="-514350" defTabSz="628650"/>
            <a:r>
              <a:rPr lang="en-US" spc="200" dirty="0" smtClean="0"/>
              <a:t>Language Specific transformations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for (</a:t>
            </a:r>
            <a:r>
              <a:rPr lang="en-US" sz="2000" spc="200" dirty="0" err="1" smtClean="0"/>
              <a:t>int</a:t>
            </a:r>
            <a:r>
              <a:rPr lang="en-US" sz="2000" spc="200" dirty="0" smtClean="0"/>
              <a:t> 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 = 0; 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 &lt; </a:t>
            </a:r>
            <a:r>
              <a:rPr lang="en-US" sz="2000" spc="200" dirty="0" err="1" smtClean="0"/>
              <a:t>items.size</a:t>
            </a:r>
            <a:r>
              <a:rPr lang="en-US" sz="2000" spc="200" dirty="0" smtClean="0"/>
              <a:t>() or</a:t>
            </a:r>
            <a:br>
              <a:rPr lang="en-US" sz="2000" spc="200" dirty="0" smtClean="0"/>
            </a:br>
            <a:r>
              <a:rPr lang="en-US" sz="2000" spc="200" dirty="0" smtClean="0"/>
              <a:t>	</a:t>
            </a:r>
            <a:r>
              <a:rPr lang="en-US" sz="2000" dirty="0" smtClean="0"/>
              <a:t>(</a:t>
            </a:r>
            <a:r>
              <a:rPr lang="en-US" sz="2000" dirty="0" err="1" smtClean="0">
                <a:solidFill>
                  <a:srgbClr val="8A2734"/>
                </a:solidFill>
              </a:rPr>
              <a:t>items.push_back</a:t>
            </a:r>
            <a:r>
              <a:rPr lang="en-US" sz="2000" dirty="0" smtClean="0">
                <a:solidFill>
                  <a:srgbClr val="8A2734"/>
                </a:solidFill>
              </a:rPr>
              <a:t>(</a:t>
            </a:r>
            <a:r>
              <a:rPr lang="en-US" sz="2000" dirty="0" err="1" smtClean="0">
                <a:solidFill>
                  <a:srgbClr val="8A2734"/>
                </a:solidFill>
              </a:rPr>
              <a:t>make_pair</a:t>
            </a:r>
            <a:r>
              <a:rPr lang="en-US" sz="2000" dirty="0" smtClean="0">
                <a:solidFill>
                  <a:srgbClr val="8A2734"/>
                </a:solidFill>
              </a:rPr>
              <a:t>(item, 1)</a:t>
            </a:r>
            <a:r>
              <a:rPr lang="en-US" sz="2000" spc="200" dirty="0" smtClean="0">
                <a:solidFill>
                  <a:srgbClr val="8A2734"/>
                </a:solidFill>
              </a:rPr>
              <a:t>), false</a:t>
            </a:r>
            <a:r>
              <a:rPr lang="en-US" sz="2000" dirty="0" smtClean="0"/>
              <a:t>); 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++) {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	if (items[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].first == item){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		items[</a:t>
            </a:r>
            <a:r>
              <a:rPr lang="en-US" sz="2000" spc="200" dirty="0" err="1" smtClean="0"/>
              <a:t>i</a:t>
            </a:r>
            <a:r>
              <a:rPr lang="en-US" sz="2000" spc="200" dirty="0" smtClean="0"/>
              <a:t>].second++;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		break;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	}</a:t>
            </a:r>
          </a:p>
          <a:p>
            <a:pPr marL="800100" lvl="2" indent="0" defTabSz="628650">
              <a:buNone/>
            </a:pPr>
            <a:r>
              <a:rPr lang="en-US" sz="2000" spc="200" dirty="0" smtClean="0"/>
              <a:t>}</a:t>
            </a:r>
          </a:p>
          <a:p>
            <a:pPr marL="914400" lvl="1" indent="-514350" defTabSz="628650"/>
            <a:r>
              <a:rPr lang="en-US" spc="200" dirty="0" smtClean="0"/>
              <a:t>The lack of coding principles </a:t>
            </a:r>
          </a:p>
          <a:p>
            <a:pPr marL="1314450" lvl="2" indent="-514350" defTabSz="628650"/>
            <a:r>
              <a:rPr lang="en-US" spc="200" dirty="0" smtClean="0"/>
              <a:t>violation of the command-query separation principle</a:t>
            </a:r>
          </a:p>
          <a:p>
            <a:pPr marL="1314450" lvl="2" indent="-514350" defTabSz="628650"/>
            <a:r>
              <a:rPr lang="en-US" spc="200" dirty="0" smtClean="0"/>
              <a:t>clean code rules</a:t>
            </a:r>
          </a:p>
          <a:p>
            <a:pPr marL="1314450" lvl="2" indent="-514350" defTabSz="628650"/>
            <a:r>
              <a:rPr lang="en-US" spc="200" dirty="0" smtClean="0"/>
              <a:t>structured programming</a:t>
            </a:r>
            <a:endParaRPr lang="en-US" spc="20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5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Learning paths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A73DFE-6AB9-4A57-9130-485E91EA4E2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Szövegdoboz 1."/>
          <p:cNvSpPr txBox="1"/>
          <p:nvPr/>
        </p:nvSpPr>
        <p:spPr>
          <a:xfrm>
            <a:off x="2147467" y="4473447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Learned solution: ‘while(’</a:t>
            </a:r>
          </a:p>
        </p:txBody>
      </p:sp>
      <p:sp>
        <p:nvSpPr>
          <p:cNvPr id="7" name="Szövegdoboz start"/>
          <p:cNvSpPr txBox="1"/>
          <p:nvPr/>
        </p:nvSpPr>
        <p:spPr>
          <a:xfrm>
            <a:off x="2700411" y="1292163"/>
            <a:ext cx="491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 problem: find an item with desired value</a:t>
            </a:r>
            <a:endParaRPr lang="en-US" dirty="0"/>
          </a:p>
        </p:txBody>
      </p:sp>
      <p:sp>
        <p:nvSpPr>
          <p:cNvPr id="8" name="Szövegdoboz 2."/>
          <p:cNvSpPr txBox="1"/>
          <p:nvPr/>
        </p:nvSpPr>
        <p:spPr>
          <a:xfrm>
            <a:off x="2072958" y="2225467"/>
            <a:ext cx="155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Application</a:t>
            </a:r>
            <a:endParaRPr lang="en-US" dirty="0"/>
          </a:p>
        </p:txBody>
      </p:sp>
      <p:sp>
        <p:nvSpPr>
          <p:cNvPr id="9" name="Szövegdoboz 3."/>
          <p:cNvSpPr txBox="1"/>
          <p:nvPr/>
        </p:nvSpPr>
        <p:spPr>
          <a:xfrm>
            <a:off x="3603716" y="269346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smtClean="0"/>
              <a:t>Library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0" name="Szövegdoboz 4."/>
          <p:cNvSpPr txBox="1"/>
          <p:nvPr/>
        </p:nvSpPr>
        <p:spPr>
          <a:xfrm>
            <a:off x="6120000" y="3077049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for () { if () break;}}</a:t>
            </a:r>
            <a:endParaRPr lang="en-US" dirty="0"/>
          </a:p>
        </p:txBody>
      </p:sp>
      <p:sp>
        <p:nvSpPr>
          <p:cNvPr id="11" name="Szövegdoboz 5."/>
          <p:cNvSpPr txBox="1"/>
          <p:nvPr/>
        </p:nvSpPr>
        <p:spPr>
          <a:xfrm>
            <a:off x="2117841" y="3565720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 Compromise: function</a:t>
            </a:r>
          </a:p>
        </p:txBody>
      </p:sp>
      <p:sp>
        <p:nvSpPr>
          <p:cNvPr id="12" name="Szövegdoboz 6."/>
          <p:cNvSpPr txBox="1"/>
          <p:nvPr/>
        </p:nvSpPr>
        <p:spPr>
          <a:xfrm>
            <a:off x="4912853" y="4078540"/>
            <a:ext cx="383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 Compromise: </a:t>
            </a:r>
            <a:r>
              <a:rPr lang="en-US" dirty="0" smtClean="0"/>
              <a:t>not ‘break;’ =&gt; next</a:t>
            </a:r>
            <a:endParaRPr lang="en-US" dirty="0"/>
          </a:p>
        </p:txBody>
      </p:sp>
      <p:sp>
        <p:nvSpPr>
          <p:cNvPr id="13" name="Szövegdoboz 7."/>
          <p:cNvSpPr txBox="1"/>
          <p:nvPr/>
        </p:nvSpPr>
        <p:spPr>
          <a:xfrm>
            <a:off x="3809688" y="5210596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7. Formal </a:t>
            </a:r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14" name="Szövegdoboz 8."/>
          <p:cNvSpPr txBox="1"/>
          <p:nvPr/>
        </p:nvSpPr>
        <p:spPr>
          <a:xfrm>
            <a:off x="5857728" y="5946129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8. Students find other ways</a:t>
            </a:r>
          </a:p>
        </p:txBody>
      </p:sp>
      <p:cxnSp>
        <p:nvCxnSpPr>
          <p:cNvPr id="17" name="piros start-2"/>
          <p:cNvCxnSpPr>
            <a:stCxn id="7" idx="2"/>
            <a:endCxn id="8" idx="0"/>
          </p:cNvCxnSpPr>
          <p:nvPr/>
        </p:nvCxnSpPr>
        <p:spPr>
          <a:xfrm rot="5400000">
            <a:off x="3723107" y="789797"/>
            <a:ext cx="563972" cy="230736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iros start-3"/>
          <p:cNvCxnSpPr>
            <a:stCxn id="7" idx="2"/>
            <a:endCxn id="9" idx="0"/>
          </p:cNvCxnSpPr>
          <p:nvPr/>
        </p:nvCxnSpPr>
        <p:spPr>
          <a:xfrm rot="5400000">
            <a:off x="4389122" y="1923812"/>
            <a:ext cx="1031973" cy="50733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zold start-4"/>
          <p:cNvCxnSpPr>
            <a:stCxn id="7" idx="2"/>
            <a:endCxn id="10" idx="0"/>
          </p:cNvCxnSpPr>
          <p:nvPr/>
        </p:nvCxnSpPr>
        <p:spPr>
          <a:xfrm rot="16200000" flipH="1">
            <a:off x="5513181" y="1307091"/>
            <a:ext cx="1415554" cy="212436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zurke 1-end"/>
          <p:cNvCxnSpPr>
            <a:stCxn id="6" idx="1"/>
            <a:endCxn id="77" idx="0"/>
          </p:cNvCxnSpPr>
          <p:nvPr/>
        </p:nvCxnSpPr>
        <p:spPr>
          <a:xfrm rot="10800000" flipH="1" flipV="1">
            <a:off x="2147466" y="4658113"/>
            <a:ext cx="1496717" cy="1282210"/>
          </a:xfrm>
          <a:prstGeom prst="bentConnector4">
            <a:avLst>
              <a:gd name="adj1" fmla="val -15273"/>
              <a:gd name="adj2" fmla="val 57201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iros start-1"/>
          <p:cNvCxnSpPr>
            <a:stCxn id="7" idx="1"/>
            <a:endCxn id="6" idx="1"/>
          </p:cNvCxnSpPr>
          <p:nvPr/>
        </p:nvCxnSpPr>
        <p:spPr>
          <a:xfrm rot="10800000" flipV="1">
            <a:off x="2147467" y="1476829"/>
            <a:ext cx="552944" cy="3181284"/>
          </a:xfrm>
          <a:prstGeom prst="bentConnector3">
            <a:avLst>
              <a:gd name="adj1" fmla="val 141342"/>
            </a:avLst>
          </a:prstGeom>
          <a:ln w="76200">
            <a:solidFill>
              <a:srgbClr val="EDB21B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zold 4-5"/>
          <p:cNvCxnSpPr>
            <a:stCxn id="10" idx="2"/>
            <a:endCxn id="11" idx="3"/>
          </p:cNvCxnSpPr>
          <p:nvPr/>
        </p:nvCxnSpPr>
        <p:spPr>
          <a:xfrm rot="5400000">
            <a:off x="5891164" y="2358410"/>
            <a:ext cx="304005" cy="2479947"/>
          </a:xfrm>
          <a:prstGeom prst="curvedConnector2">
            <a:avLst/>
          </a:prstGeom>
          <a:ln w="76200">
            <a:gradFill>
              <a:gsLst>
                <a:gs pos="15000">
                  <a:srgbClr val="278A34"/>
                </a:gs>
                <a:gs pos="100000">
                  <a:srgbClr val="EDB21B"/>
                </a:gs>
              </a:gsLst>
              <a:lin ang="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zold 4-6"/>
          <p:cNvCxnSpPr>
            <a:stCxn id="10" idx="2"/>
            <a:endCxn id="12" idx="0"/>
          </p:cNvCxnSpPr>
          <p:nvPr/>
        </p:nvCxnSpPr>
        <p:spPr>
          <a:xfrm rot="5400000">
            <a:off x="6739648" y="3535048"/>
            <a:ext cx="632159" cy="454825"/>
          </a:xfrm>
          <a:prstGeom prst="curvedConnector3">
            <a:avLst>
              <a:gd name="adj1" fmla="val 50000"/>
            </a:avLst>
          </a:prstGeom>
          <a:ln w="76200">
            <a:gradFill>
              <a:gsLst>
                <a:gs pos="26000">
                  <a:srgbClr val="EDB21B"/>
                </a:gs>
                <a:gs pos="78000">
                  <a:srgbClr val="278A34"/>
                </a:gs>
              </a:gsLst>
              <a:lin ang="720000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zold 6-7"/>
          <p:cNvCxnSpPr>
            <a:stCxn id="12" idx="2"/>
            <a:endCxn id="13" idx="0"/>
          </p:cNvCxnSpPr>
          <p:nvPr/>
        </p:nvCxnSpPr>
        <p:spPr>
          <a:xfrm rot="5400000">
            <a:off x="5612183" y="3994465"/>
            <a:ext cx="762724" cy="1669538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piros 6-8"/>
          <p:cNvCxnSpPr>
            <a:stCxn id="12" idx="2"/>
            <a:endCxn id="14" idx="0"/>
          </p:cNvCxnSpPr>
          <p:nvPr/>
        </p:nvCxnSpPr>
        <p:spPr>
          <a:xfrm rot="16200000" flipH="1">
            <a:off x="6338969" y="4937217"/>
            <a:ext cx="1498257" cy="519566"/>
          </a:xfrm>
          <a:prstGeom prst="curvedConnector3">
            <a:avLst>
              <a:gd name="adj1" fmla="val 50000"/>
            </a:avLst>
          </a:prstGeom>
          <a:ln w="76200">
            <a:solidFill>
              <a:srgbClr val="8A27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Szövegdoboz End"/>
          <p:cNvSpPr txBox="1"/>
          <p:nvPr/>
        </p:nvSpPr>
        <p:spPr>
          <a:xfrm>
            <a:off x="1942436" y="5940323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Learning </a:t>
            </a:r>
            <a:r>
              <a:rPr lang="en-US" dirty="0"/>
              <a:t>structured </a:t>
            </a:r>
            <a:r>
              <a:rPr lang="hu-HU" dirty="0" smtClean="0"/>
              <a:t>programing</a:t>
            </a:r>
            <a:endParaRPr lang="en-US" dirty="0"/>
          </a:p>
        </p:txBody>
      </p:sp>
      <p:cxnSp>
        <p:nvCxnSpPr>
          <p:cNvPr id="84" name="zold 7-end"/>
          <p:cNvCxnSpPr>
            <a:stCxn id="13" idx="2"/>
            <a:endCxn id="77" idx="0"/>
          </p:cNvCxnSpPr>
          <p:nvPr/>
        </p:nvCxnSpPr>
        <p:spPr>
          <a:xfrm rot="5400000">
            <a:off x="4221283" y="5002829"/>
            <a:ext cx="360395" cy="151459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piros 5-?"/>
          <p:cNvCxnSpPr/>
          <p:nvPr/>
        </p:nvCxnSpPr>
        <p:spPr>
          <a:xfrm rot="16200000" flipH="1">
            <a:off x="3042285" y="3788592"/>
            <a:ext cx="271773" cy="564693"/>
          </a:xfrm>
          <a:prstGeom prst="curvedConnector2">
            <a:avLst/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Szövegdoboz ?"/>
          <p:cNvSpPr txBox="1"/>
          <p:nvPr/>
        </p:nvSpPr>
        <p:spPr>
          <a:xfrm>
            <a:off x="3513934" y="402215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?</a:t>
            </a:r>
            <a:endParaRPr lang="en-US" dirty="0"/>
          </a:p>
        </p:txBody>
      </p:sp>
      <p:sp>
        <p:nvSpPr>
          <p:cNvPr id="29" name="Szabadkézi sokszög 28"/>
          <p:cNvSpPr/>
          <p:nvPr/>
        </p:nvSpPr>
        <p:spPr>
          <a:xfrm>
            <a:off x="7292009" y="3460558"/>
            <a:ext cx="1624451" cy="2463164"/>
          </a:xfrm>
          <a:custGeom>
            <a:avLst/>
            <a:gdLst>
              <a:gd name="connsiteX0" fmla="*/ 0 w 2010795"/>
              <a:gd name="connsiteY0" fmla="*/ 0 h 2478441"/>
              <a:gd name="connsiteX1" fmla="*/ 1166192 w 2010795"/>
              <a:gd name="connsiteY1" fmla="*/ 119269 h 2478441"/>
              <a:gd name="connsiteX2" fmla="*/ 1908313 w 2010795"/>
              <a:gd name="connsiteY2" fmla="*/ 410817 h 2478441"/>
              <a:gd name="connsiteX3" fmla="*/ 1987826 w 2010795"/>
              <a:gd name="connsiteY3" fmla="*/ 821634 h 2478441"/>
              <a:gd name="connsiteX4" fmla="*/ 1749287 w 2010795"/>
              <a:gd name="connsiteY4" fmla="*/ 1378226 h 2478441"/>
              <a:gd name="connsiteX5" fmla="*/ 1139687 w 2010795"/>
              <a:gd name="connsiteY5" fmla="*/ 2093843 h 2478441"/>
              <a:gd name="connsiteX6" fmla="*/ 516835 w 2010795"/>
              <a:gd name="connsiteY6" fmla="*/ 2451652 h 2478441"/>
              <a:gd name="connsiteX7" fmla="*/ 530087 w 2010795"/>
              <a:gd name="connsiteY7" fmla="*/ 2425147 h 2478441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1113183 w 2010795"/>
              <a:gd name="connsiteY5" fmla="*/ 2014330 h 2484324"/>
              <a:gd name="connsiteX6" fmla="*/ 516835 w 2010795"/>
              <a:gd name="connsiteY6" fmla="*/ 2451652 h 2484324"/>
              <a:gd name="connsiteX7" fmla="*/ 530087 w 2010795"/>
              <a:gd name="connsiteY7" fmla="*/ 2425147 h 2484324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516835 w 2010795"/>
              <a:gd name="connsiteY5" fmla="*/ 2451652 h 2484324"/>
              <a:gd name="connsiteX6" fmla="*/ 530087 w 2010795"/>
              <a:gd name="connsiteY6" fmla="*/ 2425147 h 2484324"/>
              <a:gd name="connsiteX0" fmla="*/ 0 w 2020063"/>
              <a:gd name="connsiteY0" fmla="*/ 0 h 2484324"/>
              <a:gd name="connsiteX1" fmla="*/ 1166192 w 2020063"/>
              <a:gd name="connsiteY1" fmla="*/ 119269 h 2484324"/>
              <a:gd name="connsiteX2" fmla="*/ 1908313 w 2020063"/>
              <a:gd name="connsiteY2" fmla="*/ 410817 h 2484324"/>
              <a:gd name="connsiteX3" fmla="*/ 2001078 w 2020063"/>
              <a:gd name="connsiteY3" fmla="*/ 940904 h 2484324"/>
              <a:gd name="connsiteX4" fmla="*/ 1749287 w 2020063"/>
              <a:gd name="connsiteY4" fmla="*/ 1378226 h 2484324"/>
              <a:gd name="connsiteX5" fmla="*/ 516835 w 2020063"/>
              <a:gd name="connsiteY5" fmla="*/ 2451652 h 2484324"/>
              <a:gd name="connsiteX6" fmla="*/ 530087 w 2020063"/>
              <a:gd name="connsiteY6" fmla="*/ 2425147 h 2484324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451652"/>
              <a:gd name="connsiteX1" fmla="*/ 1166192 w 2029793"/>
              <a:gd name="connsiteY1" fmla="*/ 119269 h 2451652"/>
              <a:gd name="connsiteX2" fmla="*/ 1908313 w 2029793"/>
              <a:gd name="connsiteY2" fmla="*/ 410817 h 2451652"/>
              <a:gd name="connsiteX3" fmla="*/ 2001078 w 2029793"/>
              <a:gd name="connsiteY3" fmla="*/ 940904 h 2451652"/>
              <a:gd name="connsiteX4" fmla="*/ 1616766 w 2029793"/>
              <a:gd name="connsiteY4" fmla="*/ 1563756 h 2451652"/>
              <a:gd name="connsiteX5" fmla="*/ 516835 w 2029793"/>
              <a:gd name="connsiteY5" fmla="*/ 2451652 h 2451652"/>
              <a:gd name="connsiteX0" fmla="*/ 0 w 2029793"/>
              <a:gd name="connsiteY0" fmla="*/ 0 h 2438399"/>
              <a:gd name="connsiteX1" fmla="*/ 1166192 w 2029793"/>
              <a:gd name="connsiteY1" fmla="*/ 119269 h 2438399"/>
              <a:gd name="connsiteX2" fmla="*/ 1908313 w 2029793"/>
              <a:gd name="connsiteY2" fmla="*/ 410817 h 2438399"/>
              <a:gd name="connsiteX3" fmla="*/ 2001078 w 2029793"/>
              <a:gd name="connsiteY3" fmla="*/ 940904 h 2438399"/>
              <a:gd name="connsiteX4" fmla="*/ 1616766 w 2029793"/>
              <a:gd name="connsiteY4" fmla="*/ 1563756 h 2438399"/>
              <a:gd name="connsiteX5" fmla="*/ 530087 w 2029793"/>
              <a:gd name="connsiteY5" fmla="*/ 2438399 h 2438399"/>
              <a:gd name="connsiteX0" fmla="*/ 0 w 2029793"/>
              <a:gd name="connsiteY0" fmla="*/ 0 h 2385390"/>
              <a:gd name="connsiteX1" fmla="*/ 1166192 w 2029793"/>
              <a:gd name="connsiteY1" fmla="*/ 119269 h 2385390"/>
              <a:gd name="connsiteX2" fmla="*/ 1908313 w 2029793"/>
              <a:gd name="connsiteY2" fmla="*/ 410817 h 2385390"/>
              <a:gd name="connsiteX3" fmla="*/ 2001078 w 2029793"/>
              <a:gd name="connsiteY3" fmla="*/ 940904 h 2385390"/>
              <a:gd name="connsiteX4" fmla="*/ 1616766 w 2029793"/>
              <a:gd name="connsiteY4" fmla="*/ 1563756 h 2385390"/>
              <a:gd name="connsiteX5" fmla="*/ 768627 w 2029793"/>
              <a:gd name="connsiteY5" fmla="*/ 2385390 h 2385390"/>
              <a:gd name="connsiteX0" fmla="*/ 0 w 2029793"/>
              <a:gd name="connsiteY0" fmla="*/ 0 h 2491407"/>
              <a:gd name="connsiteX1" fmla="*/ 1166192 w 2029793"/>
              <a:gd name="connsiteY1" fmla="*/ 119269 h 2491407"/>
              <a:gd name="connsiteX2" fmla="*/ 1908313 w 2029793"/>
              <a:gd name="connsiteY2" fmla="*/ 410817 h 2491407"/>
              <a:gd name="connsiteX3" fmla="*/ 2001078 w 2029793"/>
              <a:gd name="connsiteY3" fmla="*/ 940904 h 2491407"/>
              <a:gd name="connsiteX4" fmla="*/ 1616766 w 2029793"/>
              <a:gd name="connsiteY4" fmla="*/ 1563756 h 2491407"/>
              <a:gd name="connsiteX5" fmla="*/ 768627 w 2029793"/>
              <a:gd name="connsiteY5" fmla="*/ 2491407 h 2491407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768627 w 2029793"/>
              <a:gd name="connsiteY5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108667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38398"/>
              <a:gd name="connsiteX1" fmla="*/ 1166192 w 2029793"/>
              <a:gd name="connsiteY1" fmla="*/ 119269 h 2438398"/>
              <a:gd name="connsiteX2" fmla="*/ 1908313 w 2029793"/>
              <a:gd name="connsiteY2" fmla="*/ 410817 h 2438398"/>
              <a:gd name="connsiteX3" fmla="*/ 2001078 w 2029793"/>
              <a:gd name="connsiteY3" fmla="*/ 940904 h 2438398"/>
              <a:gd name="connsiteX4" fmla="*/ 1616766 w 2029793"/>
              <a:gd name="connsiteY4" fmla="*/ 1563756 h 2438398"/>
              <a:gd name="connsiteX5" fmla="*/ 967409 w 2029793"/>
              <a:gd name="connsiteY5" fmla="*/ 2133600 h 2438398"/>
              <a:gd name="connsiteX6" fmla="*/ 834887 w 2029793"/>
              <a:gd name="connsiteY6" fmla="*/ 2438398 h 2438398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967409 w 2029793"/>
              <a:gd name="connsiteY5" fmla="*/ 2133600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484588 w 2029793"/>
              <a:gd name="connsiteY5" fmla="*/ 2067651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551184 w 2029793"/>
              <a:gd name="connsiteY5" fmla="*/ 2107221 h 2412019"/>
              <a:gd name="connsiteX6" fmla="*/ 335416 w 2029793"/>
              <a:gd name="connsiteY6" fmla="*/ 2412019 h 2412019"/>
              <a:gd name="connsiteX0" fmla="*/ 0 w 2029793"/>
              <a:gd name="connsiteY0" fmla="*/ 0 h 2451589"/>
              <a:gd name="connsiteX1" fmla="*/ 1166192 w 2029793"/>
              <a:gd name="connsiteY1" fmla="*/ 119269 h 2451589"/>
              <a:gd name="connsiteX2" fmla="*/ 1908313 w 2029793"/>
              <a:gd name="connsiteY2" fmla="*/ 410817 h 2451589"/>
              <a:gd name="connsiteX3" fmla="*/ 2001078 w 2029793"/>
              <a:gd name="connsiteY3" fmla="*/ 940904 h 2451589"/>
              <a:gd name="connsiteX4" fmla="*/ 1616766 w 2029793"/>
              <a:gd name="connsiteY4" fmla="*/ 1563756 h 2451589"/>
              <a:gd name="connsiteX5" fmla="*/ 551184 w 2029793"/>
              <a:gd name="connsiteY5" fmla="*/ 2107221 h 2451589"/>
              <a:gd name="connsiteX6" fmla="*/ 318766 w 2029793"/>
              <a:gd name="connsiteY6" fmla="*/ 2451589 h 2451589"/>
              <a:gd name="connsiteX0" fmla="*/ 0 w 2040835"/>
              <a:gd name="connsiteY0" fmla="*/ 0 h 2451589"/>
              <a:gd name="connsiteX1" fmla="*/ 1166192 w 2040835"/>
              <a:gd name="connsiteY1" fmla="*/ 119269 h 2451589"/>
              <a:gd name="connsiteX2" fmla="*/ 1908313 w 2040835"/>
              <a:gd name="connsiteY2" fmla="*/ 410817 h 2451589"/>
              <a:gd name="connsiteX3" fmla="*/ 2001078 w 2040835"/>
              <a:gd name="connsiteY3" fmla="*/ 940904 h 2451589"/>
              <a:gd name="connsiteX4" fmla="*/ 1466925 w 2040835"/>
              <a:gd name="connsiteY4" fmla="*/ 1484616 h 2451589"/>
              <a:gd name="connsiteX5" fmla="*/ 551184 w 2040835"/>
              <a:gd name="connsiteY5" fmla="*/ 2107221 h 2451589"/>
              <a:gd name="connsiteX6" fmla="*/ 318766 w 2040835"/>
              <a:gd name="connsiteY6" fmla="*/ 2451589 h 245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0835" h="2451589">
                <a:moveTo>
                  <a:pt x="0" y="0"/>
                </a:moveTo>
                <a:cubicBezTo>
                  <a:pt x="424070" y="25400"/>
                  <a:pt x="848140" y="50800"/>
                  <a:pt x="1166192" y="119269"/>
                </a:cubicBezTo>
                <a:cubicBezTo>
                  <a:pt x="1484244" y="187738"/>
                  <a:pt x="1769165" y="273878"/>
                  <a:pt x="1908313" y="410817"/>
                </a:cubicBezTo>
                <a:cubicBezTo>
                  <a:pt x="2047461" y="547756"/>
                  <a:pt x="2074643" y="761938"/>
                  <a:pt x="2001078" y="940904"/>
                </a:cubicBezTo>
                <a:cubicBezTo>
                  <a:pt x="1927513" y="1119871"/>
                  <a:pt x="1708574" y="1290230"/>
                  <a:pt x="1466925" y="1484616"/>
                </a:cubicBezTo>
                <a:cubicBezTo>
                  <a:pt x="1225276" y="1679002"/>
                  <a:pt x="692541" y="1965865"/>
                  <a:pt x="551184" y="2107221"/>
                </a:cubicBezTo>
                <a:cubicBezTo>
                  <a:pt x="436332" y="2261830"/>
                  <a:pt x="371775" y="2405207"/>
                  <a:pt x="318766" y="2451589"/>
                </a:cubicBezTo>
              </a:path>
            </a:pathLst>
          </a:custGeom>
          <a:noFill/>
          <a:ln w="76200">
            <a:solidFill>
              <a:srgbClr val="8A2734"/>
            </a:solidFill>
            <a:tailEnd type="triangle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Kép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197" y="2560621"/>
            <a:ext cx="293436" cy="288000"/>
          </a:xfrm>
          <a:prstGeom prst="rect">
            <a:avLst/>
          </a:prstGeom>
        </p:spPr>
      </p:pic>
      <p:pic>
        <p:nvPicPr>
          <p:cNvPr id="31" name="Kép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155" y="3053504"/>
            <a:ext cx="293436" cy="288000"/>
          </a:xfrm>
          <a:prstGeom prst="rect">
            <a:avLst/>
          </a:prstGeom>
        </p:spPr>
      </p:pic>
      <p:pic>
        <p:nvPicPr>
          <p:cNvPr id="34" name="Kép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842" y="5986795"/>
            <a:ext cx="293436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0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Teachers</a:t>
            </a:r>
            <a:r>
              <a:rPr lang="en-US" dirty="0" smtClean="0"/>
              <a:t>’ practice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A73DFE-6AB9-4A57-9130-485E91EA4E2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Szövegdoboz 1."/>
          <p:cNvSpPr txBox="1"/>
          <p:nvPr/>
        </p:nvSpPr>
        <p:spPr>
          <a:xfrm>
            <a:off x="2147467" y="4473447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1. Learned solution: ‘while(’</a:t>
            </a:r>
          </a:p>
        </p:txBody>
      </p:sp>
      <p:sp>
        <p:nvSpPr>
          <p:cNvPr id="7" name="Szövegdoboz start"/>
          <p:cNvSpPr txBox="1"/>
          <p:nvPr/>
        </p:nvSpPr>
        <p:spPr>
          <a:xfrm>
            <a:off x="2700411" y="1292163"/>
            <a:ext cx="491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Given problem: find an item with desired value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8" name="Szövegdoboz 2."/>
          <p:cNvSpPr txBox="1"/>
          <p:nvPr/>
        </p:nvSpPr>
        <p:spPr>
          <a:xfrm>
            <a:off x="2072958" y="2222507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2. </a:t>
            </a:r>
            <a:r>
              <a:rPr lang="hu-HU" dirty="0" smtClean="0">
                <a:solidFill>
                  <a:schemeClr val="tx1">
                    <a:alpha val="20000"/>
                  </a:schemeClr>
                </a:solidFill>
              </a:rPr>
              <a:t>Excel, SQL…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9" name="Szövegdoboz 3."/>
          <p:cNvSpPr txBox="1"/>
          <p:nvPr/>
        </p:nvSpPr>
        <p:spPr>
          <a:xfrm>
            <a:off x="3622442" y="2709797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3. </a:t>
            </a:r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Library </a:t>
            </a:r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methods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10" name="Szövegdoboz 4."/>
          <p:cNvSpPr txBox="1"/>
          <p:nvPr/>
        </p:nvSpPr>
        <p:spPr>
          <a:xfrm>
            <a:off x="6120000" y="3077049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4. for () { if () break;}}</a:t>
            </a:r>
          </a:p>
        </p:txBody>
      </p:sp>
      <p:sp>
        <p:nvSpPr>
          <p:cNvPr id="11" name="Szövegdoboz 5."/>
          <p:cNvSpPr txBox="1"/>
          <p:nvPr/>
        </p:nvSpPr>
        <p:spPr>
          <a:xfrm>
            <a:off x="2117841" y="3565720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5. Compromise: function</a:t>
            </a:r>
          </a:p>
        </p:txBody>
      </p:sp>
      <p:sp>
        <p:nvSpPr>
          <p:cNvPr id="12" name="Szövegdoboz 6."/>
          <p:cNvSpPr txBox="1"/>
          <p:nvPr/>
        </p:nvSpPr>
        <p:spPr>
          <a:xfrm>
            <a:off x="4912853" y="4078540"/>
            <a:ext cx="383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6. Compromise: </a:t>
            </a:r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not ‘break;’ =&gt; next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13" name="Szövegdoboz 7."/>
          <p:cNvSpPr txBox="1"/>
          <p:nvPr/>
        </p:nvSpPr>
        <p:spPr>
          <a:xfrm>
            <a:off x="3809688" y="5210596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7. Formal </a:t>
            </a:r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transformation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14" name="Szövegdoboz 8."/>
          <p:cNvSpPr txBox="1"/>
          <p:nvPr/>
        </p:nvSpPr>
        <p:spPr>
          <a:xfrm>
            <a:off x="5856840" y="5946129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8. Students find other ways</a:t>
            </a:r>
          </a:p>
        </p:txBody>
      </p:sp>
      <p:cxnSp>
        <p:nvCxnSpPr>
          <p:cNvPr id="17" name="piros start-2"/>
          <p:cNvCxnSpPr>
            <a:stCxn id="7" idx="2"/>
            <a:endCxn id="8" idx="0"/>
          </p:cNvCxnSpPr>
          <p:nvPr/>
        </p:nvCxnSpPr>
        <p:spPr>
          <a:xfrm rot="5400000">
            <a:off x="3791897" y="855627"/>
            <a:ext cx="561012" cy="217274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iros start-3"/>
          <p:cNvCxnSpPr>
            <a:stCxn id="7" idx="2"/>
            <a:endCxn id="9" idx="0"/>
          </p:cNvCxnSpPr>
          <p:nvPr/>
        </p:nvCxnSpPr>
        <p:spPr>
          <a:xfrm rot="5400000">
            <a:off x="4390320" y="1941340"/>
            <a:ext cx="1048302" cy="488612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zold start-4"/>
          <p:cNvCxnSpPr>
            <a:stCxn id="7" idx="2"/>
            <a:endCxn id="10" idx="0"/>
          </p:cNvCxnSpPr>
          <p:nvPr/>
        </p:nvCxnSpPr>
        <p:spPr>
          <a:xfrm rot="16200000" flipH="1">
            <a:off x="5513181" y="1307091"/>
            <a:ext cx="1415554" cy="212436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zurke 1-end"/>
          <p:cNvCxnSpPr>
            <a:stCxn id="6" idx="1"/>
            <a:endCxn id="77" idx="0"/>
          </p:cNvCxnSpPr>
          <p:nvPr/>
        </p:nvCxnSpPr>
        <p:spPr>
          <a:xfrm rot="10800000" flipH="1" flipV="1">
            <a:off x="2147466" y="4658113"/>
            <a:ext cx="1496717" cy="1282210"/>
          </a:xfrm>
          <a:prstGeom prst="bentConnector4">
            <a:avLst>
              <a:gd name="adj1" fmla="val -15273"/>
              <a:gd name="adj2" fmla="val 57201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iros start-1"/>
          <p:cNvCxnSpPr>
            <a:stCxn id="7" idx="1"/>
            <a:endCxn id="6" idx="1"/>
          </p:cNvCxnSpPr>
          <p:nvPr/>
        </p:nvCxnSpPr>
        <p:spPr>
          <a:xfrm rot="10800000" flipV="1">
            <a:off x="2147467" y="1476829"/>
            <a:ext cx="552944" cy="3181284"/>
          </a:xfrm>
          <a:prstGeom prst="bentConnector3">
            <a:avLst>
              <a:gd name="adj1" fmla="val 141342"/>
            </a:avLst>
          </a:prstGeom>
          <a:ln w="76200">
            <a:solidFill>
              <a:srgbClr val="EDB21B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zold 6-7"/>
          <p:cNvCxnSpPr>
            <a:stCxn id="12" idx="2"/>
            <a:endCxn id="13" idx="0"/>
          </p:cNvCxnSpPr>
          <p:nvPr/>
        </p:nvCxnSpPr>
        <p:spPr>
          <a:xfrm rot="5400000">
            <a:off x="5612183" y="3994465"/>
            <a:ext cx="762724" cy="1669538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piros 6-8"/>
          <p:cNvCxnSpPr>
            <a:stCxn id="12" idx="2"/>
            <a:endCxn id="14" idx="0"/>
          </p:cNvCxnSpPr>
          <p:nvPr/>
        </p:nvCxnSpPr>
        <p:spPr>
          <a:xfrm rot="16200000" flipH="1">
            <a:off x="6338525" y="4937661"/>
            <a:ext cx="1498257" cy="518678"/>
          </a:xfrm>
          <a:prstGeom prst="curvedConnector3">
            <a:avLst>
              <a:gd name="adj1" fmla="val 50000"/>
            </a:avLst>
          </a:prstGeom>
          <a:ln w="76200">
            <a:solidFill>
              <a:srgbClr val="8A27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Szövegdoboz End"/>
          <p:cNvSpPr txBox="1"/>
          <p:nvPr/>
        </p:nvSpPr>
        <p:spPr>
          <a:xfrm>
            <a:off x="1942436" y="5940323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alpha val="20000"/>
                  </a:schemeClr>
                </a:solidFill>
              </a:rPr>
              <a:t>Learning </a:t>
            </a:r>
            <a:r>
              <a:rPr lang="en-US" dirty="0">
                <a:solidFill>
                  <a:schemeClr val="tx1">
                    <a:alpha val="20000"/>
                  </a:schemeClr>
                </a:solidFill>
              </a:rPr>
              <a:t>structured </a:t>
            </a:r>
            <a:r>
              <a:rPr lang="hu-HU" dirty="0" smtClean="0">
                <a:solidFill>
                  <a:schemeClr val="tx1">
                    <a:alpha val="20000"/>
                  </a:schemeClr>
                </a:solidFill>
              </a:rPr>
              <a:t>programing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cxnSp>
        <p:nvCxnSpPr>
          <p:cNvPr id="84" name="zold 7-end"/>
          <p:cNvCxnSpPr>
            <a:stCxn id="13" idx="2"/>
            <a:endCxn id="77" idx="0"/>
          </p:cNvCxnSpPr>
          <p:nvPr/>
        </p:nvCxnSpPr>
        <p:spPr>
          <a:xfrm rot="5400000">
            <a:off x="4221283" y="5002829"/>
            <a:ext cx="360395" cy="151459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piros 5-?"/>
          <p:cNvCxnSpPr/>
          <p:nvPr/>
        </p:nvCxnSpPr>
        <p:spPr>
          <a:xfrm rot="16200000" flipH="1">
            <a:off x="3042285" y="3788592"/>
            <a:ext cx="271773" cy="564693"/>
          </a:xfrm>
          <a:prstGeom prst="curvedConnector2">
            <a:avLst/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Szövegdoboz ?"/>
          <p:cNvSpPr txBox="1"/>
          <p:nvPr/>
        </p:nvSpPr>
        <p:spPr>
          <a:xfrm>
            <a:off x="3544481" y="40211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tx1">
                    <a:alpha val="2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alpha val="20000"/>
                </a:schemeClr>
              </a:solidFill>
            </a:endParaRPr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292" y="2552356"/>
            <a:ext cx="293436" cy="288000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681" y="3059879"/>
            <a:ext cx="293436" cy="288000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842" y="5986795"/>
            <a:ext cx="293436" cy="288000"/>
          </a:xfrm>
          <a:prstGeom prst="rect">
            <a:avLst/>
          </a:prstGeom>
        </p:spPr>
      </p:pic>
      <p:sp>
        <p:nvSpPr>
          <p:cNvPr id="32" name="Szövegdoboz 31"/>
          <p:cNvSpPr txBox="1"/>
          <p:nvPr/>
        </p:nvSpPr>
        <p:spPr>
          <a:xfrm>
            <a:off x="2404684" y="4472407"/>
            <a:ext cx="105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ELTE IK</a:t>
            </a:r>
            <a:endParaRPr lang="en-US" b="1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6358133" y="407407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BME VIK</a:t>
            </a:r>
            <a:endParaRPr lang="en-US" b="1" dirty="0"/>
          </a:p>
        </p:txBody>
      </p:sp>
      <p:sp>
        <p:nvSpPr>
          <p:cNvPr id="47" name="Szövegdoboz 46"/>
          <p:cNvSpPr txBox="1"/>
          <p:nvPr/>
        </p:nvSpPr>
        <p:spPr>
          <a:xfrm>
            <a:off x="3040624" y="2726608"/>
            <a:ext cx="105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ELTE IK</a:t>
            </a:r>
            <a:endParaRPr lang="en-US" b="1" dirty="0"/>
          </a:p>
        </p:txBody>
      </p:sp>
      <p:sp>
        <p:nvSpPr>
          <p:cNvPr id="48" name="Szövegdoboz 47"/>
          <p:cNvSpPr txBox="1"/>
          <p:nvPr/>
        </p:nvSpPr>
        <p:spPr>
          <a:xfrm>
            <a:off x="2367878" y="2226975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BME VIK</a:t>
            </a:r>
            <a:endParaRPr lang="en-US" b="1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4010622" y="272830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BME VIK</a:t>
            </a:r>
            <a:endParaRPr lang="en-US" b="1" dirty="0"/>
          </a:p>
        </p:txBody>
      </p:sp>
      <p:sp>
        <p:nvSpPr>
          <p:cNvPr id="50" name="Szövegdoboz 49"/>
          <p:cNvSpPr txBox="1"/>
          <p:nvPr/>
        </p:nvSpPr>
        <p:spPr>
          <a:xfrm>
            <a:off x="3488084" y="3609274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BME VIK</a:t>
            </a:r>
            <a:endParaRPr lang="en-US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6720743" y="3091225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BME VIK</a:t>
            </a:r>
            <a:endParaRPr lang="en-US" b="1" dirty="0"/>
          </a:p>
        </p:txBody>
      </p:sp>
      <p:sp>
        <p:nvSpPr>
          <p:cNvPr id="52" name="Szövegdoboz 51"/>
          <p:cNvSpPr txBox="1"/>
          <p:nvPr/>
        </p:nvSpPr>
        <p:spPr>
          <a:xfrm>
            <a:off x="3366629" y="4474487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Sec.School</a:t>
            </a:r>
            <a:endParaRPr lang="en-US" b="1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5129629" y="2725321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Sec.School</a:t>
            </a:r>
            <a:endParaRPr lang="en-US" b="1" dirty="0"/>
          </a:p>
        </p:txBody>
      </p:sp>
      <p:cxnSp>
        <p:nvCxnSpPr>
          <p:cNvPr id="46" name="zold 4-5"/>
          <p:cNvCxnSpPr/>
          <p:nvPr/>
        </p:nvCxnSpPr>
        <p:spPr>
          <a:xfrm rot="5400000">
            <a:off x="5887114" y="2362460"/>
            <a:ext cx="304005" cy="2471847"/>
          </a:xfrm>
          <a:prstGeom prst="curvedConnector2">
            <a:avLst/>
          </a:prstGeom>
          <a:ln w="76200">
            <a:gradFill>
              <a:gsLst>
                <a:gs pos="15000">
                  <a:srgbClr val="278A34"/>
                </a:gs>
                <a:gs pos="100000">
                  <a:srgbClr val="EDB21B"/>
                </a:gs>
              </a:gsLst>
              <a:lin ang="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zold 4-6"/>
          <p:cNvCxnSpPr/>
          <p:nvPr/>
        </p:nvCxnSpPr>
        <p:spPr>
          <a:xfrm rot="5400000">
            <a:off x="6771409" y="3574909"/>
            <a:ext cx="632159" cy="375103"/>
          </a:xfrm>
          <a:prstGeom prst="curvedConnector3">
            <a:avLst>
              <a:gd name="adj1" fmla="val 50000"/>
            </a:avLst>
          </a:prstGeom>
          <a:ln w="76200">
            <a:gradFill>
              <a:gsLst>
                <a:gs pos="26000">
                  <a:srgbClr val="EDB21B"/>
                </a:gs>
                <a:gs pos="78000">
                  <a:srgbClr val="278A34"/>
                </a:gs>
              </a:gsLst>
              <a:lin ang="720000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Szabadkézi sokszög 56"/>
          <p:cNvSpPr/>
          <p:nvPr/>
        </p:nvSpPr>
        <p:spPr>
          <a:xfrm>
            <a:off x="7292009" y="3460558"/>
            <a:ext cx="1624451" cy="2463164"/>
          </a:xfrm>
          <a:custGeom>
            <a:avLst/>
            <a:gdLst>
              <a:gd name="connsiteX0" fmla="*/ 0 w 2010795"/>
              <a:gd name="connsiteY0" fmla="*/ 0 h 2478441"/>
              <a:gd name="connsiteX1" fmla="*/ 1166192 w 2010795"/>
              <a:gd name="connsiteY1" fmla="*/ 119269 h 2478441"/>
              <a:gd name="connsiteX2" fmla="*/ 1908313 w 2010795"/>
              <a:gd name="connsiteY2" fmla="*/ 410817 h 2478441"/>
              <a:gd name="connsiteX3" fmla="*/ 1987826 w 2010795"/>
              <a:gd name="connsiteY3" fmla="*/ 821634 h 2478441"/>
              <a:gd name="connsiteX4" fmla="*/ 1749287 w 2010795"/>
              <a:gd name="connsiteY4" fmla="*/ 1378226 h 2478441"/>
              <a:gd name="connsiteX5" fmla="*/ 1139687 w 2010795"/>
              <a:gd name="connsiteY5" fmla="*/ 2093843 h 2478441"/>
              <a:gd name="connsiteX6" fmla="*/ 516835 w 2010795"/>
              <a:gd name="connsiteY6" fmla="*/ 2451652 h 2478441"/>
              <a:gd name="connsiteX7" fmla="*/ 530087 w 2010795"/>
              <a:gd name="connsiteY7" fmla="*/ 2425147 h 2478441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1113183 w 2010795"/>
              <a:gd name="connsiteY5" fmla="*/ 2014330 h 2484324"/>
              <a:gd name="connsiteX6" fmla="*/ 516835 w 2010795"/>
              <a:gd name="connsiteY6" fmla="*/ 2451652 h 2484324"/>
              <a:gd name="connsiteX7" fmla="*/ 530087 w 2010795"/>
              <a:gd name="connsiteY7" fmla="*/ 2425147 h 2484324"/>
              <a:gd name="connsiteX0" fmla="*/ 0 w 2010795"/>
              <a:gd name="connsiteY0" fmla="*/ 0 h 2484324"/>
              <a:gd name="connsiteX1" fmla="*/ 1166192 w 2010795"/>
              <a:gd name="connsiteY1" fmla="*/ 119269 h 2484324"/>
              <a:gd name="connsiteX2" fmla="*/ 1908313 w 2010795"/>
              <a:gd name="connsiteY2" fmla="*/ 410817 h 2484324"/>
              <a:gd name="connsiteX3" fmla="*/ 1987826 w 2010795"/>
              <a:gd name="connsiteY3" fmla="*/ 821634 h 2484324"/>
              <a:gd name="connsiteX4" fmla="*/ 1749287 w 2010795"/>
              <a:gd name="connsiteY4" fmla="*/ 1378226 h 2484324"/>
              <a:gd name="connsiteX5" fmla="*/ 516835 w 2010795"/>
              <a:gd name="connsiteY5" fmla="*/ 2451652 h 2484324"/>
              <a:gd name="connsiteX6" fmla="*/ 530087 w 2010795"/>
              <a:gd name="connsiteY6" fmla="*/ 2425147 h 2484324"/>
              <a:gd name="connsiteX0" fmla="*/ 0 w 2020063"/>
              <a:gd name="connsiteY0" fmla="*/ 0 h 2484324"/>
              <a:gd name="connsiteX1" fmla="*/ 1166192 w 2020063"/>
              <a:gd name="connsiteY1" fmla="*/ 119269 h 2484324"/>
              <a:gd name="connsiteX2" fmla="*/ 1908313 w 2020063"/>
              <a:gd name="connsiteY2" fmla="*/ 410817 h 2484324"/>
              <a:gd name="connsiteX3" fmla="*/ 2001078 w 2020063"/>
              <a:gd name="connsiteY3" fmla="*/ 940904 h 2484324"/>
              <a:gd name="connsiteX4" fmla="*/ 1749287 w 2020063"/>
              <a:gd name="connsiteY4" fmla="*/ 1378226 h 2484324"/>
              <a:gd name="connsiteX5" fmla="*/ 516835 w 2020063"/>
              <a:gd name="connsiteY5" fmla="*/ 2451652 h 2484324"/>
              <a:gd name="connsiteX6" fmla="*/ 530087 w 2020063"/>
              <a:gd name="connsiteY6" fmla="*/ 2425147 h 2484324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517683"/>
              <a:gd name="connsiteX1" fmla="*/ 1166192 w 2029793"/>
              <a:gd name="connsiteY1" fmla="*/ 119269 h 2517683"/>
              <a:gd name="connsiteX2" fmla="*/ 1908313 w 2029793"/>
              <a:gd name="connsiteY2" fmla="*/ 410817 h 2517683"/>
              <a:gd name="connsiteX3" fmla="*/ 2001078 w 2029793"/>
              <a:gd name="connsiteY3" fmla="*/ 940904 h 2517683"/>
              <a:gd name="connsiteX4" fmla="*/ 1616766 w 2029793"/>
              <a:gd name="connsiteY4" fmla="*/ 1563756 h 2517683"/>
              <a:gd name="connsiteX5" fmla="*/ 516835 w 2029793"/>
              <a:gd name="connsiteY5" fmla="*/ 2451652 h 2517683"/>
              <a:gd name="connsiteX6" fmla="*/ 530087 w 2029793"/>
              <a:gd name="connsiteY6" fmla="*/ 2425147 h 2517683"/>
              <a:gd name="connsiteX0" fmla="*/ 0 w 2029793"/>
              <a:gd name="connsiteY0" fmla="*/ 0 h 2451652"/>
              <a:gd name="connsiteX1" fmla="*/ 1166192 w 2029793"/>
              <a:gd name="connsiteY1" fmla="*/ 119269 h 2451652"/>
              <a:gd name="connsiteX2" fmla="*/ 1908313 w 2029793"/>
              <a:gd name="connsiteY2" fmla="*/ 410817 h 2451652"/>
              <a:gd name="connsiteX3" fmla="*/ 2001078 w 2029793"/>
              <a:gd name="connsiteY3" fmla="*/ 940904 h 2451652"/>
              <a:gd name="connsiteX4" fmla="*/ 1616766 w 2029793"/>
              <a:gd name="connsiteY4" fmla="*/ 1563756 h 2451652"/>
              <a:gd name="connsiteX5" fmla="*/ 516835 w 2029793"/>
              <a:gd name="connsiteY5" fmla="*/ 2451652 h 2451652"/>
              <a:gd name="connsiteX0" fmla="*/ 0 w 2029793"/>
              <a:gd name="connsiteY0" fmla="*/ 0 h 2438399"/>
              <a:gd name="connsiteX1" fmla="*/ 1166192 w 2029793"/>
              <a:gd name="connsiteY1" fmla="*/ 119269 h 2438399"/>
              <a:gd name="connsiteX2" fmla="*/ 1908313 w 2029793"/>
              <a:gd name="connsiteY2" fmla="*/ 410817 h 2438399"/>
              <a:gd name="connsiteX3" fmla="*/ 2001078 w 2029793"/>
              <a:gd name="connsiteY3" fmla="*/ 940904 h 2438399"/>
              <a:gd name="connsiteX4" fmla="*/ 1616766 w 2029793"/>
              <a:gd name="connsiteY4" fmla="*/ 1563756 h 2438399"/>
              <a:gd name="connsiteX5" fmla="*/ 530087 w 2029793"/>
              <a:gd name="connsiteY5" fmla="*/ 2438399 h 2438399"/>
              <a:gd name="connsiteX0" fmla="*/ 0 w 2029793"/>
              <a:gd name="connsiteY0" fmla="*/ 0 h 2385390"/>
              <a:gd name="connsiteX1" fmla="*/ 1166192 w 2029793"/>
              <a:gd name="connsiteY1" fmla="*/ 119269 h 2385390"/>
              <a:gd name="connsiteX2" fmla="*/ 1908313 w 2029793"/>
              <a:gd name="connsiteY2" fmla="*/ 410817 h 2385390"/>
              <a:gd name="connsiteX3" fmla="*/ 2001078 w 2029793"/>
              <a:gd name="connsiteY3" fmla="*/ 940904 h 2385390"/>
              <a:gd name="connsiteX4" fmla="*/ 1616766 w 2029793"/>
              <a:gd name="connsiteY4" fmla="*/ 1563756 h 2385390"/>
              <a:gd name="connsiteX5" fmla="*/ 768627 w 2029793"/>
              <a:gd name="connsiteY5" fmla="*/ 2385390 h 2385390"/>
              <a:gd name="connsiteX0" fmla="*/ 0 w 2029793"/>
              <a:gd name="connsiteY0" fmla="*/ 0 h 2491407"/>
              <a:gd name="connsiteX1" fmla="*/ 1166192 w 2029793"/>
              <a:gd name="connsiteY1" fmla="*/ 119269 h 2491407"/>
              <a:gd name="connsiteX2" fmla="*/ 1908313 w 2029793"/>
              <a:gd name="connsiteY2" fmla="*/ 410817 h 2491407"/>
              <a:gd name="connsiteX3" fmla="*/ 2001078 w 2029793"/>
              <a:gd name="connsiteY3" fmla="*/ 940904 h 2491407"/>
              <a:gd name="connsiteX4" fmla="*/ 1616766 w 2029793"/>
              <a:gd name="connsiteY4" fmla="*/ 1563756 h 2491407"/>
              <a:gd name="connsiteX5" fmla="*/ 768627 w 2029793"/>
              <a:gd name="connsiteY5" fmla="*/ 2491407 h 2491407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768627 w 2029793"/>
              <a:gd name="connsiteY5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108667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11894"/>
              <a:gd name="connsiteX1" fmla="*/ 1166192 w 2029793"/>
              <a:gd name="connsiteY1" fmla="*/ 119269 h 2411894"/>
              <a:gd name="connsiteX2" fmla="*/ 1908313 w 2029793"/>
              <a:gd name="connsiteY2" fmla="*/ 410817 h 2411894"/>
              <a:gd name="connsiteX3" fmla="*/ 2001078 w 2029793"/>
              <a:gd name="connsiteY3" fmla="*/ 940904 h 2411894"/>
              <a:gd name="connsiteX4" fmla="*/ 1616766 w 2029793"/>
              <a:gd name="connsiteY4" fmla="*/ 1563756 h 2411894"/>
              <a:gd name="connsiteX5" fmla="*/ 967409 w 2029793"/>
              <a:gd name="connsiteY5" fmla="*/ 2133600 h 2411894"/>
              <a:gd name="connsiteX6" fmla="*/ 768627 w 2029793"/>
              <a:gd name="connsiteY6" fmla="*/ 2411894 h 2411894"/>
              <a:gd name="connsiteX0" fmla="*/ 0 w 2029793"/>
              <a:gd name="connsiteY0" fmla="*/ 0 h 2438398"/>
              <a:gd name="connsiteX1" fmla="*/ 1166192 w 2029793"/>
              <a:gd name="connsiteY1" fmla="*/ 119269 h 2438398"/>
              <a:gd name="connsiteX2" fmla="*/ 1908313 w 2029793"/>
              <a:gd name="connsiteY2" fmla="*/ 410817 h 2438398"/>
              <a:gd name="connsiteX3" fmla="*/ 2001078 w 2029793"/>
              <a:gd name="connsiteY3" fmla="*/ 940904 h 2438398"/>
              <a:gd name="connsiteX4" fmla="*/ 1616766 w 2029793"/>
              <a:gd name="connsiteY4" fmla="*/ 1563756 h 2438398"/>
              <a:gd name="connsiteX5" fmla="*/ 967409 w 2029793"/>
              <a:gd name="connsiteY5" fmla="*/ 2133600 h 2438398"/>
              <a:gd name="connsiteX6" fmla="*/ 834887 w 2029793"/>
              <a:gd name="connsiteY6" fmla="*/ 2438398 h 2438398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967409 w 2029793"/>
              <a:gd name="connsiteY5" fmla="*/ 2133600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484588 w 2029793"/>
              <a:gd name="connsiteY5" fmla="*/ 2067651 h 2412019"/>
              <a:gd name="connsiteX6" fmla="*/ 335416 w 2029793"/>
              <a:gd name="connsiteY6" fmla="*/ 2412019 h 2412019"/>
              <a:gd name="connsiteX0" fmla="*/ 0 w 2029793"/>
              <a:gd name="connsiteY0" fmla="*/ 0 h 2412019"/>
              <a:gd name="connsiteX1" fmla="*/ 1166192 w 2029793"/>
              <a:gd name="connsiteY1" fmla="*/ 119269 h 2412019"/>
              <a:gd name="connsiteX2" fmla="*/ 1908313 w 2029793"/>
              <a:gd name="connsiteY2" fmla="*/ 410817 h 2412019"/>
              <a:gd name="connsiteX3" fmla="*/ 2001078 w 2029793"/>
              <a:gd name="connsiteY3" fmla="*/ 940904 h 2412019"/>
              <a:gd name="connsiteX4" fmla="*/ 1616766 w 2029793"/>
              <a:gd name="connsiteY4" fmla="*/ 1563756 h 2412019"/>
              <a:gd name="connsiteX5" fmla="*/ 551184 w 2029793"/>
              <a:gd name="connsiteY5" fmla="*/ 2107221 h 2412019"/>
              <a:gd name="connsiteX6" fmla="*/ 335416 w 2029793"/>
              <a:gd name="connsiteY6" fmla="*/ 2412019 h 2412019"/>
              <a:gd name="connsiteX0" fmla="*/ 0 w 2029793"/>
              <a:gd name="connsiteY0" fmla="*/ 0 h 2451589"/>
              <a:gd name="connsiteX1" fmla="*/ 1166192 w 2029793"/>
              <a:gd name="connsiteY1" fmla="*/ 119269 h 2451589"/>
              <a:gd name="connsiteX2" fmla="*/ 1908313 w 2029793"/>
              <a:gd name="connsiteY2" fmla="*/ 410817 h 2451589"/>
              <a:gd name="connsiteX3" fmla="*/ 2001078 w 2029793"/>
              <a:gd name="connsiteY3" fmla="*/ 940904 h 2451589"/>
              <a:gd name="connsiteX4" fmla="*/ 1616766 w 2029793"/>
              <a:gd name="connsiteY4" fmla="*/ 1563756 h 2451589"/>
              <a:gd name="connsiteX5" fmla="*/ 551184 w 2029793"/>
              <a:gd name="connsiteY5" fmla="*/ 2107221 h 2451589"/>
              <a:gd name="connsiteX6" fmla="*/ 318766 w 2029793"/>
              <a:gd name="connsiteY6" fmla="*/ 2451589 h 2451589"/>
              <a:gd name="connsiteX0" fmla="*/ 0 w 2040835"/>
              <a:gd name="connsiteY0" fmla="*/ 0 h 2451589"/>
              <a:gd name="connsiteX1" fmla="*/ 1166192 w 2040835"/>
              <a:gd name="connsiteY1" fmla="*/ 119269 h 2451589"/>
              <a:gd name="connsiteX2" fmla="*/ 1908313 w 2040835"/>
              <a:gd name="connsiteY2" fmla="*/ 410817 h 2451589"/>
              <a:gd name="connsiteX3" fmla="*/ 2001078 w 2040835"/>
              <a:gd name="connsiteY3" fmla="*/ 940904 h 2451589"/>
              <a:gd name="connsiteX4" fmla="*/ 1466925 w 2040835"/>
              <a:gd name="connsiteY4" fmla="*/ 1484616 h 2451589"/>
              <a:gd name="connsiteX5" fmla="*/ 551184 w 2040835"/>
              <a:gd name="connsiteY5" fmla="*/ 2107221 h 2451589"/>
              <a:gd name="connsiteX6" fmla="*/ 318766 w 2040835"/>
              <a:gd name="connsiteY6" fmla="*/ 2451589 h 245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0835" h="2451589">
                <a:moveTo>
                  <a:pt x="0" y="0"/>
                </a:moveTo>
                <a:cubicBezTo>
                  <a:pt x="424070" y="25400"/>
                  <a:pt x="848140" y="50800"/>
                  <a:pt x="1166192" y="119269"/>
                </a:cubicBezTo>
                <a:cubicBezTo>
                  <a:pt x="1484244" y="187738"/>
                  <a:pt x="1769165" y="273878"/>
                  <a:pt x="1908313" y="410817"/>
                </a:cubicBezTo>
                <a:cubicBezTo>
                  <a:pt x="2047461" y="547756"/>
                  <a:pt x="2074643" y="761938"/>
                  <a:pt x="2001078" y="940904"/>
                </a:cubicBezTo>
                <a:cubicBezTo>
                  <a:pt x="1927513" y="1119871"/>
                  <a:pt x="1708574" y="1290230"/>
                  <a:pt x="1466925" y="1484616"/>
                </a:cubicBezTo>
                <a:cubicBezTo>
                  <a:pt x="1225276" y="1679002"/>
                  <a:pt x="692541" y="1965865"/>
                  <a:pt x="551184" y="2107221"/>
                </a:cubicBezTo>
                <a:cubicBezTo>
                  <a:pt x="436332" y="2261830"/>
                  <a:pt x="371775" y="2405207"/>
                  <a:pt x="318766" y="2451589"/>
                </a:cubicBezTo>
              </a:path>
            </a:pathLst>
          </a:custGeom>
          <a:noFill/>
          <a:ln w="76200">
            <a:solidFill>
              <a:srgbClr val="8A2734"/>
            </a:solidFill>
            <a:tailEnd type="triangle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zövegdoboz 57"/>
          <p:cNvSpPr txBox="1"/>
          <p:nvPr/>
        </p:nvSpPr>
        <p:spPr>
          <a:xfrm>
            <a:off x="4170027" y="5246258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BME VIK Lecturer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539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166" y="3886200"/>
            <a:ext cx="6910388" cy="1752600"/>
          </a:xfrm>
        </p:spPr>
        <p:txBody>
          <a:bodyPr rtlCol="0">
            <a:noAutofit/>
          </a:bodyPr>
          <a:lstStyle/>
          <a:p>
            <a:r>
              <a:rPr lang="hu-HU" dirty="0"/>
              <a:t>Zsuzsanna </a:t>
            </a:r>
            <a:r>
              <a:rPr lang="en-US" sz="2400" dirty="0" smtClean="0"/>
              <a:t>Szalayné</a:t>
            </a:r>
            <a:r>
              <a:rPr lang="hu-HU" sz="2400" dirty="0" smtClean="0"/>
              <a:t> Tahy</a:t>
            </a:r>
            <a:r>
              <a:rPr lang="hu-HU" dirty="0"/>
              <a:t>, Zoltán </a:t>
            </a:r>
            <a:r>
              <a:rPr lang="hu-HU" dirty="0" err="1"/>
              <a:t>Czirkos</a:t>
            </a:r>
            <a:endParaRPr lang="hu-HU" sz="2400" dirty="0"/>
          </a:p>
          <a:p>
            <a:r>
              <a:rPr lang="hu-HU" sz="2400" dirty="0" smtClean="0"/>
              <a:t>Lágymányos Campus</a:t>
            </a:r>
            <a:endParaRPr lang="en-US" sz="24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827418" y="1487226"/>
            <a:ext cx="691038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u-HU" sz="3200" dirty="0" err="1" smtClean="0"/>
              <a:t>Thank</a:t>
            </a:r>
            <a:r>
              <a:rPr lang="hu-HU" sz="3200" dirty="0" smtClean="0"/>
              <a:t> </a:t>
            </a:r>
            <a:r>
              <a:rPr lang="hu-HU" sz="3200" dirty="0" err="1" smtClean="0"/>
              <a:t>You</a:t>
            </a:r>
            <a:r>
              <a:rPr lang="hu-HU" sz="3200" dirty="0" smtClean="0"/>
              <a:t>…</a:t>
            </a:r>
            <a:endParaRPr lang="en-US" sz="3200" dirty="0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0B90D-E5D1-416B-BC11-E872A2F6D2E2}" type="datetime1">
              <a:rPr lang="en-US" smtClean="0"/>
              <a:t>8/24/2016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98A9A-D58F-4465-854F-6C40A3AA87C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Bibliography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None/>
            </a:pPr>
            <a:r>
              <a:rPr lang="en-GB" sz="1200" dirty="0" smtClean="0"/>
              <a:t>[</a:t>
            </a:r>
            <a:r>
              <a:rPr lang="en-GB" sz="1200" dirty="0"/>
              <a:t>1]	SZLÁVI, P. and ZSAKÓ, L. </a:t>
            </a:r>
            <a:r>
              <a:rPr lang="en-GB" sz="1200" i="1" dirty="0"/>
              <a:t>Methods of teaching programming.</a:t>
            </a:r>
            <a:r>
              <a:rPr lang="en-GB" sz="1200" dirty="0"/>
              <a:t> In: Teaching mathematics and Computer Science, vol. 01(2), pp. 247–258., 2003. DOI: 10.5485/TMCS.2003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[2]	DIJKSTRA, E. W. </a:t>
            </a:r>
            <a:r>
              <a:rPr lang="en-GB" sz="1200" i="1" dirty="0"/>
              <a:t>Letters to the Editor: Go to Statement Considered Harmful</a:t>
            </a:r>
            <a:r>
              <a:rPr lang="en-GB" sz="1200" dirty="0"/>
              <a:t>. In: Communications of the ACM, vol. 11, no. 3, pp. 147–148, 1968. DOI: 10.1145/362929.362947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[3]	MARTIN, R. C. </a:t>
            </a:r>
            <a:r>
              <a:rPr lang="en-GB" sz="1200" i="1" dirty="0"/>
              <a:t>Clean Code: A Handbook of Agile Software Craftsmanship</a:t>
            </a:r>
            <a:r>
              <a:rPr lang="en-GB" sz="1200" dirty="0"/>
              <a:t>. NJ, USA, Prentice Hall PTR, 2008. ISBN: 978 013235088 4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[4]	CAS Community </a:t>
            </a:r>
            <a:r>
              <a:rPr lang="en-GB" sz="1200" i="1" dirty="0"/>
              <a:t>Using break and continue in loops</a:t>
            </a:r>
            <a:r>
              <a:rPr lang="en-GB" sz="1200" dirty="0"/>
              <a:t>. Computing at School, 06 2014. [Online]. Available: </a:t>
            </a:r>
            <a:r>
              <a:rPr lang="en-GB" sz="1200" u="sng" dirty="0">
                <a:hlinkClick r:id="rId2"/>
              </a:rPr>
              <a:t>http://community.computingatschool.org.uk/forums/63/topics/2835</a:t>
            </a:r>
            <a:r>
              <a:rPr lang="en-GB" sz="1200" dirty="0"/>
              <a:t> </a:t>
            </a:r>
            <a:r>
              <a:rPr lang="en-US" sz="1200" dirty="0"/>
              <a:t>[Accessed on: 28 June 2016]</a:t>
            </a:r>
            <a:endParaRPr lang="hu-HU" sz="1200" dirty="0"/>
          </a:p>
          <a:p>
            <a:pPr marL="266700" indent="-266700">
              <a:buNone/>
            </a:pPr>
            <a:r>
              <a:rPr lang="es-ES" sz="1200" dirty="0"/>
              <a:t>[5]	</a:t>
            </a:r>
            <a:r>
              <a:rPr lang="es-ES" sz="1200" dirty="0" err="1"/>
              <a:t>Informatika</a:t>
            </a:r>
            <a:r>
              <a:rPr lang="es-ES" sz="1200" dirty="0"/>
              <a:t> </a:t>
            </a:r>
            <a:r>
              <a:rPr lang="es-ES" sz="1200" dirty="0" err="1"/>
              <a:t>tanári</a:t>
            </a:r>
            <a:r>
              <a:rPr lang="es-ES" sz="1200" dirty="0"/>
              <a:t> </a:t>
            </a:r>
            <a:r>
              <a:rPr lang="es-ES" sz="1200" dirty="0" err="1"/>
              <a:t>levelező</a:t>
            </a:r>
            <a:r>
              <a:rPr lang="es-ES" sz="1200" dirty="0"/>
              <a:t> lista </a:t>
            </a:r>
            <a:r>
              <a:rPr lang="es-ES" sz="1200" i="1" dirty="0" err="1"/>
              <a:t>Kiugrás</a:t>
            </a:r>
            <a:r>
              <a:rPr lang="es-ES" sz="1200" i="1" dirty="0"/>
              <a:t> </a:t>
            </a:r>
            <a:r>
              <a:rPr lang="es-ES" sz="1200" i="1" dirty="0" err="1"/>
              <a:t>feltételes</a:t>
            </a:r>
            <a:r>
              <a:rPr lang="es-ES" sz="1200" i="1" dirty="0"/>
              <a:t> </a:t>
            </a:r>
            <a:r>
              <a:rPr lang="es-ES" sz="1200" i="1" dirty="0" err="1"/>
              <a:t>ciklusból</a:t>
            </a:r>
            <a:r>
              <a:rPr lang="es-ES" sz="1200" dirty="0"/>
              <a:t>. </a:t>
            </a:r>
            <a:r>
              <a:rPr lang="en-GB" sz="1200" dirty="0" err="1"/>
              <a:t>Sulinet</a:t>
            </a:r>
            <a:r>
              <a:rPr lang="en-GB" sz="1200" dirty="0"/>
              <a:t>, 04 2016. [Online]. Available: </a:t>
            </a:r>
            <a:r>
              <a:rPr lang="en-GB" sz="1200" u="sng" dirty="0">
                <a:hlinkClick r:id="rId3"/>
              </a:rPr>
              <a:t>http://lista.sulinet.hu/mailman/private/informatika/2016-April/021186.html</a:t>
            </a:r>
            <a:r>
              <a:rPr lang="en-GB" sz="1200" dirty="0"/>
              <a:t>. </a:t>
            </a:r>
            <a:r>
              <a:rPr lang="en-US" sz="1200" dirty="0"/>
              <a:t>[Accessed on: 28 June 2016]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[6]	</a:t>
            </a:r>
            <a:r>
              <a:rPr lang="en-GB" sz="1200" dirty="0" err="1"/>
              <a:t>Informatika</a:t>
            </a:r>
            <a:r>
              <a:rPr lang="en-GB" sz="1200" dirty="0"/>
              <a:t> </a:t>
            </a:r>
            <a:r>
              <a:rPr lang="en-GB" sz="1200" dirty="0" err="1"/>
              <a:t>tanári</a:t>
            </a:r>
            <a:r>
              <a:rPr lang="en-GB" sz="1200" dirty="0"/>
              <a:t> </a:t>
            </a:r>
            <a:r>
              <a:rPr lang="en-GB" sz="1200" dirty="0" err="1"/>
              <a:t>levelező</a:t>
            </a:r>
            <a:r>
              <a:rPr lang="en-GB" sz="1200" dirty="0"/>
              <a:t> </a:t>
            </a:r>
            <a:r>
              <a:rPr lang="en-GB" sz="1200" dirty="0" err="1"/>
              <a:t>lista</a:t>
            </a:r>
            <a:r>
              <a:rPr lang="en-GB" sz="1200" dirty="0"/>
              <a:t> </a:t>
            </a:r>
            <a:r>
              <a:rPr lang="en-GB" sz="1200" i="1" dirty="0" err="1"/>
              <a:t>Programozás</a:t>
            </a:r>
            <a:r>
              <a:rPr lang="en-GB" sz="1200" i="1" dirty="0"/>
              <a:t> </a:t>
            </a:r>
            <a:r>
              <a:rPr lang="en-GB" sz="1200" i="1" dirty="0" err="1"/>
              <a:t>eldöntés</a:t>
            </a:r>
            <a:r>
              <a:rPr lang="en-GB" sz="1200" dirty="0"/>
              <a:t>. </a:t>
            </a:r>
            <a:r>
              <a:rPr lang="en-GB" sz="1200" dirty="0" err="1"/>
              <a:t>Sulinet</a:t>
            </a:r>
            <a:r>
              <a:rPr lang="en-GB" sz="1200" dirty="0"/>
              <a:t>, 05 2016. [Online]. Available: </a:t>
            </a:r>
            <a:r>
              <a:rPr lang="en-GB" sz="1200" u="sng" dirty="0">
                <a:hlinkClick r:id="rId4"/>
              </a:rPr>
              <a:t>http://lista.sulinet.hu/mailman/private/informatika/2016-May/021668.html</a:t>
            </a:r>
            <a:r>
              <a:rPr lang="en-GB" sz="1200" dirty="0"/>
              <a:t>. </a:t>
            </a:r>
            <a:r>
              <a:rPr lang="en-US" sz="1200" dirty="0"/>
              <a:t>[Accessed on: 28 June 2016]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[7]	PAPP, G., HORVÁTH, G., SZLÁVI, P. and ZSAKÓ, L. </a:t>
            </a:r>
            <a:r>
              <a:rPr lang="en-GB" sz="1200" i="1" dirty="0" err="1"/>
              <a:t>Programozási</a:t>
            </a:r>
            <a:r>
              <a:rPr lang="en-GB" sz="1200" i="1" dirty="0"/>
              <a:t> </a:t>
            </a:r>
            <a:r>
              <a:rPr lang="en-GB" sz="1200" i="1" dirty="0" err="1"/>
              <a:t>alapismeretek</a:t>
            </a:r>
            <a:r>
              <a:rPr lang="en-GB" sz="1200" i="1" dirty="0"/>
              <a:t> 4. </a:t>
            </a:r>
            <a:r>
              <a:rPr lang="en-GB" sz="1200" i="1" dirty="0" err="1"/>
              <a:t>előadás</a:t>
            </a:r>
            <a:r>
              <a:rPr lang="en-GB" sz="1200" dirty="0"/>
              <a:t>. ELTE IK, Budapest, 2015. [Online]: </a:t>
            </a:r>
            <a:r>
              <a:rPr lang="en-GB" sz="1200" dirty="0">
                <a:hlinkClick r:id="rId5"/>
              </a:rPr>
              <a:t>http://progalap.inf.elte.hu/downloads/eloadas/progalap_ea4.zip</a:t>
            </a:r>
            <a:r>
              <a:rPr lang="en-GB" sz="1200" dirty="0"/>
              <a:t> </a:t>
            </a:r>
            <a:r>
              <a:rPr lang="en-US" sz="1200" dirty="0"/>
              <a:t>[Accessed on: 28 June 2016]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[8]	CZIRKOS, Z. </a:t>
            </a:r>
            <a:r>
              <a:rPr lang="en-GB" sz="1200" i="1" dirty="0" err="1"/>
              <a:t>Programozási</a:t>
            </a:r>
            <a:r>
              <a:rPr lang="en-GB" sz="1200" i="1" dirty="0"/>
              <a:t> </a:t>
            </a:r>
            <a:r>
              <a:rPr lang="en-GB" sz="1200" i="1" dirty="0" err="1"/>
              <a:t>tételek</a:t>
            </a:r>
            <a:r>
              <a:rPr lang="en-GB" sz="1200" dirty="0"/>
              <a:t>. BME EET, Budapest, 2015. [Online]: </a:t>
            </a:r>
            <a:r>
              <a:rPr lang="en-GB" sz="1200" dirty="0">
                <a:hlinkClick r:id="rId6"/>
              </a:rPr>
              <a:t>https://infoc.eet.bme.hu/ea03/</a:t>
            </a:r>
            <a:r>
              <a:rPr lang="en-US" sz="1200" dirty="0"/>
              <a:t> [Accessed on: 28 June 2016]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[9]	SZALAYNÉ TAHY, </a:t>
            </a:r>
            <a:r>
              <a:rPr lang="en-GB" sz="1200" dirty="0" err="1"/>
              <a:t>Zs</a:t>
            </a:r>
            <a:r>
              <a:rPr lang="en-GB" sz="1200" dirty="0"/>
              <a:t>. and CZIRKOS, Z., </a:t>
            </a:r>
            <a:r>
              <a:rPr lang="en-GB" sz="1200" i="1" dirty="0"/>
              <a:t>“</a:t>
            </a:r>
            <a:r>
              <a:rPr lang="en-GB" sz="1200" i="1" dirty="0" err="1"/>
              <a:t>ProgAlap</a:t>
            </a:r>
            <a:r>
              <a:rPr lang="en-GB" sz="1200" i="1" dirty="0"/>
              <a:t>” </a:t>
            </a:r>
            <a:r>
              <a:rPr lang="en-GB" sz="1200" i="1" dirty="0" err="1"/>
              <a:t>és</a:t>
            </a:r>
            <a:r>
              <a:rPr lang="en-GB" sz="1200" i="1" dirty="0"/>
              <a:t> </a:t>
            </a:r>
            <a:r>
              <a:rPr lang="en-GB" sz="1200" i="1" dirty="0" err="1"/>
              <a:t>ami</a:t>
            </a:r>
            <a:r>
              <a:rPr lang="en-GB" sz="1200" i="1" dirty="0"/>
              <a:t> </a:t>
            </a:r>
            <a:r>
              <a:rPr lang="en-GB" sz="1200" i="1" dirty="0" err="1"/>
              <a:t>mögötte</a:t>
            </a:r>
            <a:r>
              <a:rPr lang="en-GB" sz="1200" i="1" dirty="0"/>
              <a:t> van</a:t>
            </a:r>
            <a:r>
              <a:rPr lang="en-GB" sz="1200" dirty="0"/>
              <a:t>. 8. </a:t>
            </a:r>
            <a:r>
              <a:rPr lang="en-GB" sz="1200" dirty="0" err="1"/>
              <a:t>InfoDIDACT</a:t>
            </a:r>
            <a:r>
              <a:rPr lang="en-GB" sz="1200" dirty="0"/>
              <a:t>, </a:t>
            </a:r>
            <a:r>
              <a:rPr lang="en-GB" sz="1200" dirty="0" err="1"/>
              <a:t>Zamárdi</a:t>
            </a:r>
            <a:r>
              <a:rPr lang="en-GB" sz="1200" dirty="0"/>
              <a:t>: </a:t>
            </a:r>
            <a:r>
              <a:rPr lang="en-GB" sz="1200" dirty="0" err="1"/>
              <a:t>Webdidaktika</a:t>
            </a:r>
            <a:r>
              <a:rPr lang="en-GB" sz="1200" dirty="0"/>
              <a:t> </a:t>
            </a:r>
            <a:r>
              <a:rPr lang="en-GB" sz="1200" dirty="0" err="1"/>
              <a:t>Alapítvány</a:t>
            </a:r>
            <a:r>
              <a:rPr lang="en-GB" sz="1200" dirty="0"/>
              <a:t>, 2015. ISBN: 978 963123892 1</a:t>
            </a:r>
            <a:endParaRPr lang="hu-HU" sz="1200" dirty="0"/>
          </a:p>
          <a:p>
            <a:pPr marL="266700" indent="-266700">
              <a:buNone/>
            </a:pPr>
            <a:r>
              <a:rPr lang="en-GB" sz="1200" dirty="0"/>
              <a:t>[10]	MEYER, B. </a:t>
            </a:r>
            <a:r>
              <a:rPr lang="en-GB" sz="1200" i="1" dirty="0"/>
              <a:t>Object-oriented Software Construction (2Nd Ed.),</a:t>
            </a:r>
            <a:r>
              <a:rPr lang="en-GB" sz="1200" dirty="0"/>
              <a:t> NJ, USA: Prentice-Hall, Inc., 1887. ISBN: </a:t>
            </a:r>
            <a:r>
              <a:rPr lang="en-GB" sz="1200" dirty="0" smtClean="0"/>
              <a:t>0-13-629155-4</a:t>
            </a:r>
            <a:endParaRPr lang="hu-HU" sz="12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2695AA-B71F-412F-BD84-76199718120C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16</a:t>
            </a:fld>
            <a:r>
              <a:rPr lang="hu-HU" smtClean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9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Teaching linear search in schools</a:t>
            </a:r>
          </a:p>
          <a:p>
            <a:pPr lvl="1"/>
            <a:r>
              <a:rPr lang="en-US" dirty="0" smtClean="0"/>
              <a:t>w</a:t>
            </a:r>
            <a:r>
              <a:rPr lang="en-US" dirty="0" smtClean="0"/>
              <a:t>hile()… - complete it!</a:t>
            </a:r>
          </a:p>
          <a:p>
            <a:pPr lvl="1"/>
            <a:r>
              <a:rPr lang="en-US" dirty="0" smtClean="0"/>
              <a:t>I can’t.</a:t>
            </a:r>
          </a:p>
          <a:p>
            <a:pPr lvl="1"/>
            <a:r>
              <a:rPr lang="en-US" dirty="0" smtClean="0"/>
              <a:t>Do not use „break;”!</a:t>
            </a:r>
          </a:p>
          <a:p>
            <a:pPr lvl="1"/>
            <a:r>
              <a:rPr lang="en-US" dirty="0" smtClean="0"/>
              <a:t>But, it works!</a:t>
            </a:r>
          </a:p>
          <a:p>
            <a:r>
              <a:rPr lang="en-US" dirty="0" smtClean="0"/>
              <a:t>How to teach</a:t>
            </a:r>
          </a:p>
          <a:p>
            <a:pPr lvl="1"/>
            <a:r>
              <a:rPr lang="en-US" dirty="0" smtClean="0"/>
              <a:t>w</a:t>
            </a:r>
            <a:r>
              <a:rPr lang="en-US" dirty="0" smtClean="0"/>
              <a:t>ithout emotional debates</a:t>
            </a:r>
          </a:p>
          <a:p>
            <a:pPr lvl="1"/>
            <a:r>
              <a:rPr lang="en-US" dirty="0" smtClean="0"/>
              <a:t>e</a:t>
            </a:r>
            <a:r>
              <a:rPr lang="en-US" dirty="0" smtClean="0"/>
              <a:t>ffectively for many</a:t>
            </a:r>
          </a:p>
          <a:p>
            <a:r>
              <a:rPr lang="en-US" dirty="0" smtClean="0"/>
              <a:t>Feedback from alumni</a:t>
            </a:r>
            <a:endParaRPr lang="en-US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C6AF4A-AEB0-45D4-9B50-8571861E397A}" type="datetime1">
              <a:rPr lang="en-US" smtClean="0"/>
              <a:t>8/24/2016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 smtClean="0"/>
              <a:t>DidMatTech</a:t>
            </a:r>
            <a:r>
              <a:rPr lang="hu-HU" dirty="0" smtClean="0"/>
              <a:t> 2016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5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teaching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775054" y="1689675"/>
            <a:ext cx="2952000" cy="639762"/>
          </a:xfrm>
        </p:spPr>
        <p:txBody>
          <a:bodyPr/>
          <a:lstStyle/>
          <a:p>
            <a:pPr algn="ctr"/>
            <a:r>
              <a:rPr lang="hu-HU" dirty="0" smtClean="0"/>
              <a:t>ELTE IK</a:t>
            </a:r>
            <a:endParaRPr lang="en-US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909862" y="1689675"/>
            <a:ext cx="2952000" cy="639762"/>
          </a:xfrm>
        </p:spPr>
        <p:txBody>
          <a:bodyPr/>
          <a:lstStyle/>
          <a:p>
            <a:pPr algn="ctr"/>
            <a:r>
              <a:rPr lang="hu-HU" dirty="0" smtClean="0"/>
              <a:t>BME VIK</a:t>
            </a:r>
            <a:endParaRPr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0" name="Szöveg helye 2"/>
          <p:cNvSpPr txBox="1">
            <a:spLocks/>
          </p:cNvSpPr>
          <p:nvPr/>
        </p:nvSpPr>
        <p:spPr bwMode="auto">
          <a:xfrm>
            <a:off x="3590270" y="5592417"/>
            <a:ext cx="3420000" cy="82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Secondary School Teachers</a:t>
            </a:r>
            <a:endParaRPr lang="en-US" dirty="0"/>
          </a:p>
        </p:txBody>
      </p:sp>
      <p:sp>
        <p:nvSpPr>
          <p:cNvPr id="12" name="Tartalom helye 3"/>
          <p:cNvSpPr>
            <a:spLocks noGrp="1"/>
          </p:cNvSpPr>
          <p:nvPr>
            <p:ph sz="half" idx="2"/>
          </p:nvPr>
        </p:nvSpPr>
        <p:spPr>
          <a:xfrm>
            <a:off x="1775054" y="2448351"/>
            <a:ext cx="2952000" cy="1845542"/>
          </a:xfrm>
        </p:spPr>
        <p:txBody>
          <a:bodyPr/>
          <a:lstStyle/>
          <a:p>
            <a:pPr marL="180000" indent="-180000">
              <a:spcBef>
                <a:spcPts val="0"/>
              </a:spcBef>
            </a:pPr>
            <a:r>
              <a:rPr lang="en-US" dirty="0" smtClean="0"/>
              <a:t>methodical/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dirty="0" smtClean="0"/>
              <a:t>algorithmic-oriented and</a:t>
            </a:r>
          </a:p>
          <a:p>
            <a:pPr marL="180000" indent="-180000">
              <a:spcBef>
                <a:spcPts val="0"/>
              </a:spcBef>
            </a:pPr>
            <a:r>
              <a:rPr lang="en-US" dirty="0" smtClean="0"/>
              <a:t>specification-oriented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8" name="Tartalom helye 3"/>
          <p:cNvSpPr>
            <a:spLocks noGrp="1"/>
          </p:cNvSpPr>
          <p:nvPr>
            <p:ph sz="half" idx="2"/>
          </p:nvPr>
        </p:nvSpPr>
        <p:spPr>
          <a:xfrm>
            <a:off x="5909862" y="2448351"/>
            <a:ext cx="2952000" cy="1951386"/>
          </a:xfrm>
        </p:spPr>
        <p:txBody>
          <a:bodyPr/>
          <a:lstStyle/>
          <a:p>
            <a:pPr marL="180000" indent="-180000">
              <a:spcBef>
                <a:spcPts val="0"/>
              </a:spcBef>
            </a:pPr>
            <a:r>
              <a:rPr lang="en-US" dirty="0" smtClean="0"/>
              <a:t>data-oriented,</a:t>
            </a:r>
          </a:p>
          <a:p>
            <a:pPr marL="180000" indent="-180000">
              <a:spcBef>
                <a:spcPts val="0"/>
              </a:spcBef>
            </a:pPr>
            <a:r>
              <a:rPr lang="en-US" dirty="0" smtClean="0"/>
              <a:t>problem-oriented,</a:t>
            </a:r>
          </a:p>
          <a:p>
            <a:pPr marL="180000" indent="-180000">
              <a:spcBef>
                <a:spcPts val="0"/>
              </a:spcBef>
            </a:pPr>
            <a:r>
              <a:rPr lang="en-US" dirty="0" smtClean="0"/>
              <a:t>language-oriented</a:t>
            </a:r>
            <a:r>
              <a:rPr lang="hu-HU" dirty="0" smtClean="0"/>
              <a:t>,</a:t>
            </a:r>
            <a:endParaRPr lang="en-US" dirty="0" smtClean="0"/>
          </a:p>
          <a:p>
            <a:pPr marL="180000" indent="-180000">
              <a:spcBef>
                <a:spcPts val="0"/>
              </a:spcBef>
            </a:pPr>
            <a:r>
              <a:rPr lang="en-US" dirty="0" smtClean="0"/>
              <a:t>instruction-oriented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20" name="Kanyar jobbra 19"/>
          <p:cNvSpPr/>
          <p:nvPr/>
        </p:nvSpPr>
        <p:spPr>
          <a:xfrm flipV="1">
            <a:off x="3021498" y="4413161"/>
            <a:ext cx="1060174" cy="1788855"/>
          </a:xfrm>
          <a:prstGeom prst="bentArrow">
            <a:avLst>
              <a:gd name="adj1" fmla="val 16316"/>
              <a:gd name="adj2" fmla="val 13947"/>
              <a:gd name="adj3" fmla="val 20790"/>
              <a:gd name="adj4" fmla="val 17434"/>
            </a:avLst>
          </a:prstGeom>
          <a:gradFill>
            <a:gsLst>
              <a:gs pos="0">
                <a:srgbClr val="C1C6C8"/>
              </a:gs>
              <a:gs pos="100000">
                <a:srgbClr val="A8AFB2"/>
              </a:gs>
            </a:gsLst>
          </a:gradFill>
          <a:ln>
            <a:solidFill>
              <a:srgbClr val="C1C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elfelé nyíl 14"/>
          <p:cNvSpPr>
            <a:spLocks/>
          </p:cNvSpPr>
          <p:nvPr/>
        </p:nvSpPr>
        <p:spPr>
          <a:xfrm rot="1500000">
            <a:off x="5451963" y="3738629"/>
            <a:ext cx="360000" cy="1620000"/>
          </a:xfrm>
          <a:prstGeom prst="upArrow">
            <a:avLst/>
          </a:prstGeom>
          <a:gradFill flip="none" rotWithShape="1">
            <a:gsLst>
              <a:gs pos="0">
                <a:srgbClr val="278A34">
                  <a:alpha val="75000"/>
                </a:srgbClr>
              </a:gs>
              <a:gs pos="100000">
                <a:srgbClr val="EBF9ED">
                  <a:alpha val="7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278A3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~15%*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Felfelé nyíl 15"/>
          <p:cNvSpPr>
            <a:spLocks/>
          </p:cNvSpPr>
          <p:nvPr/>
        </p:nvSpPr>
        <p:spPr>
          <a:xfrm rot="-1500000">
            <a:off x="4793136" y="3744781"/>
            <a:ext cx="360000" cy="1620000"/>
          </a:xfrm>
          <a:prstGeom prst="upArrow">
            <a:avLst/>
          </a:prstGeom>
          <a:gradFill flip="none" rotWithShape="1">
            <a:gsLst>
              <a:gs pos="0">
                <a:srgbClr val="278A34">
                  <a:alpha val="75000"/>
                </a:srgbClr>
              </a:gs>
              <a:gs pos="100000">
                <a:srgbClr val="EBF9ED">
                  <a:alpha val="7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278A3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~15%*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717007" y="4592857"/>
            <a:ext cx="306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Main educator of teachers</a:t>
            </a:r>
            <a:endParaRPr lang="en-US" sz="2000" b="1" dirty="0">
              <a:latin typeface="+mn-lt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563022" y="6334541"/>
            <a:ext cx="75825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+mn-lt"/>
              </a:rPr>
              <a:t>*http://ivsz.hu/wp-content/uploads/2016/03/a-hazai-informatikus-es-it-mernokkepzes-helyzetenek-problemainak-gatlo-tenyezoinek-vizsgalata.pdf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5478594" y="4967969"/>
            <a:ext cx="2436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IT faculty admission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2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5" grpId="0" animBg="1"/>
      <p:bldP spid="16" grpId="0" animBg="1"/>
      <p:bldP spid="17" grpId="0"/>
      <p:bldP spid="6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Professionals’ practice solving</a:t>
            </a:r>
            <a:br>
              <a:rPr lang="en-US" dirty="0" smtClean="0"/>
            </a:br>
            <a:r>
              <a:rPr lang="en-US" dirty="0" smtClean="0"/>
              <a:t>linear search problem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722046" y="1596910"/>
            <a:ext cx="3060000" cy="639762"/>
          </a:xfrm>
        </p:spPr>
        <p:txBody>
          <a:bodyPr/>
          <a:lstStyle/>
          <a:p>
            <a:pPr algn="ctr"/>
            <a:r>
              <a:rPr lang="hu-HU" dirty="0" smtClean="0"/>
              <a:t>ELTE IK</a:t>
            </a:r>
            <a:endParaRPr lang="en-US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863548" y="1596910"/>
            <a:ext cx="3996000" cy="639762"/>
          </a:xfrm>
        </p:spPr>
        <p:txBody>
          <a:bodyPr/>
          <a:lstStyle/>
          <a:p>
            <a:pPr algn="ctr"/>
            <a:r>
              <a:rPr lang="hu-HU" dirty="0" smtClean="0"/>
              <a:t>BME VIK</a:t>
            </a:r>
            <a:endParaRPr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" name="Szöveg helye 2"/>
          <p:cNvSpPr txBox="1">
            <a:spLocks/>
          </p:cNvSpPr>
          <p:nvPr/>
        </p:nvSpPr>
        <p:spPr bwMode="auto">
          <a:xfrm>
            <a:off x="1722046" y="4223977"/>
            <a:ext cx="3240000" cy="7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Secondary School Teachers</a:t>
            </a:r>
            <a:endParaRPr lang="en-US" dirty="0"/>
          </a:p>
        </p:txBody>
      </p:sp>
      <p:sp>
        <p:nvSpPr>
          <p:cNvPr id="12" name="Tartalom helye 3"/>
          <p:cNvSpPr>
            <a:spLocks noGrp="1"/>
          </p:cNvSpPr>
          <p:nvPr>
            <p:ph sz="half" idx="2"/>
          </p:nvPr>
        </p:nvSpPr>
        <p:spPr>
          <a:xfrm>
            <a:off x="1722046" y="2262815"/>
            <a:ext cx="3060000" cy="1319226"/>
          </a:xfrm>
        </p:spPr>
        <p:txBody>
          <a:bodyPr/>
          <a:lstStyle/>
          <a:p>
            <a:pPr marL="180000" indent="-180000">
              <a:spcBef>
                <a:spcPts val="0"/>
              </a:spcBef>
            </a:pPr>
            <a:r>
              <a:rPr lang="en-US" sz="2000" dirty="0"/>
              <a:t>C#, LINQ (handy tool)</a:t>
            </a:r>
          </a:p>
          <a:p>
            <a:pPr marL="180000" indent="-180000">
              <a:spcBef>
                <a:spcPts val="0"/>
              </a:spcBef>
            </a:pPr>
            <a:r>
              <a:rPr lang="en-US" sz="2000" dirty="0" smtClean="0"/>
              <a:t>C++</a:t>
            </a:r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string searched =…</a:t>
            </a:r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w</a:t>
            </a:r>
            <a:r>
              <a:rPr lang="en-US" b="1" dirty="0" smtClean="0">
                <a:solidFill>
                  <a:srgbClr val="C00000"/>
                </a:solidFill>
              </a:rPr>
              <a:t>hile (…&amp;…)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18" name="Tartalom helye 3"/>
          <p:cNvSpPr>
            <a:spLocks noGrp="1"/>
          </p:cNvSpPr>
          <p:nvPr>
            <p:ph sz="half" idx="2"/>
          </p:nvPr>
        </p:nvSpPr>
        <p:spPr>
          <a:xfrm>
            <a:off x="4863548" y="2262815"/>
            <a:ext cx="3996000" cy="2526615"/>
          </a:xfrm>
        </p:spPr>
        <p:txBody>
          <a:bodyPr/>
          <a:lstStyle/>
          <a:p>
            <a:pPr marL="180000" indent="-180000">
              <a:spcBef>
                <a:spcPts val="0"/>
              </a:spcBef>
            </a:pPr>
            <a:r>
              <a:rPr lang="en-US" sz="2000" dirty="0"/>
              <a:t>R</a:t>
            </a:r>
            <a:r>
              <a:rPr lang="en-US" sz="2000" dirty="0"/>
              <a:t>, </a:t>
            </a:r>
            <a:r>
              <a:rPr lang="en-US" sz="2000" dirty="0"/>
              <a:t>Power Shell (used)</a:t>
            </a:r>
          </a:p>
          <a:p>
            <a:pPr marL="180000" indent="-180000">
              <a:spcBef>
                <a:spcPts val="0"/>
              </a:spcBef>
            </a:pPr>
            <a:r>
              <a:rPr lang="en-US" sz="2000" dirty="0" smtClean="0"/>
              <a:t>C (2), C++ (3)</a:t>
            </a:r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for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(…;…;…){if(…) </a:t>
            </a:r>
            <a:r>
              <a:rPr lang="en-US" b="1" dirty="0" smtClean="0">
                <a:solidFill>
                  <a:srgbClr val="C00000"/>
                </a:solidFill>
              </a:rPr>
              <a:t>break</a:t>
            </a:r>
            <a:r>
              <a:rPr lang="en-US" dirty="0" smtClean="0"/>
              <a:t>;}</a:t>
            </a:r>
            <a:endParaRPr lang="en-US" sz="1200" dirty="0" smtClean="0"/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for</a:t>
            </a:r>
            <a:r>
              <a:rPr lang="en-US" dirty="0" smtClean="0"/>
              <a:t> (n=0; </a:t>
            </a:r>
            <a:r>
              <a:rPr lang="en-US" b="1" dirty="0" err="1" smtClean="0">
                <a:solidFill>
                  <a:srgbClr val="C00000"/>
                </a:solidFill>
              </a:rPr>
              <a:t>strncmp</a:t>
            </a:r>
            <a:r>
              <a:rPr lang="en-US" b="1" dirty="0" smtClean="0">
                <a:solidFill>
                  <a:srgbClr val="C00000"/>
                </a:solidFill>
              </a:rPr>
              <a:t>(…) != 0; </a:t>
            </a:r>
            <a:r>
              <a:rPr lang="en-US" dirty="0" smtClean="0"/>
              <a:t>++n);</a:t>
            </a:r>
            <a:endParaRPr lang="en-US" sz="1200" dirty="0" smtClean="0"/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for (;</a:t>
            </a:r>
            <a:r>
              <a:rPr lang="en-US" dirty="0" smtClean="0"/>
              <a:t> </a:t>
            </a:r>
            <a:r>
              <a:rPr lang="en-US" dirty="0" err="1" smtClean="0"/>
              <a:t>isspace</a:t>
            </a:r>
            <a:r>
              <a:rPr lang="en-US" dirty="0" smtClean="0"/>
              <a:t>(tomb[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cim</a:t>
            </a:r>
            <a:r>
              <a:rPr lang="en-US" dirty="0" smtClean="0"/>
              <a:t>[j]); j--)</a:t>
            </a:r>
          </a:p>
          <a:p>
            <a:pPr marL="270000" lvl="1" indent="0">
              <a:spcBef>
                <a:spcPts val="0"/>
              </a:spcBef>
              <a:buNone/>
            </a:pPr>
            <a:endParaRPr lang="en-US" sz="1200" dirty="0" smtClean="0"/>
          </a:p>
          <a:p>
            <a:pPr marL="270000" lvl="1" indent="0">
              <a:spcBef>
                <a:spcPts val="0"/>
              </a:spcBef>
              <a:buNone/>
            </a:pPr>
            <a:r>
              <a:rPr lang="en-US" dirty="0" smtClean="0"/>
              <a:t>Lecturer:</a:t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w</a:t>
            </a:r>
            <a:r>
              <a:rPr lang="en-US" b="1" dirty="0" smtClean="0">
                <a:solidFill>
                  <a:srgbClr val="C00000"/>
                </a:solidFill>
              </a:rPr>
              <a:t>hile (…&amp;…)</a:t>
            </a: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/>
          </a:p>
        </p:txBody>
      </p:sp>
      <p:sp>
        <p:nvSpPr>
          <p:cNvPr id="19" name="Tartalom helye 3"/>
          <p:cNvSpPr>
            <a:spLocks noGrp="1"/>
          </p:cNvSpPr>
          <p:nvPr>
            <p:ph sz="half" idx="2"/>
          </p:nvPr>
        </p:nvSpPr>
        <p:spPr>
          <a:xfrm>
            <a:off x="1722046" y="4996069"/>
            <a:ext cx="4721954" cy="1311965"/>
          </a:xfrm>
        </p:spPr>
        <p:txBody>
          <a:bodyPr/>
          <a:lstStyle/>
          <a:p>
            <a:pPr marL="180000" indent="-180000">
              <a:spcBef>
                <a:spcPts val="0"/>
              </a:spcBef>
            </a:pPr>
            <a:r>
              <a:rPr lang="en-US" sz="2000" dirty="0"/>
              <a:t>C#, LINQ, Lambda (6) (better solution)</a:t>
            </a:r>
          </a:p>
          <a:p>
            <a:pPr marL="180000" indent="-180000">
              <a:spcBef>
                <a:spcPts val="0"/>
              </a:spcBef>
            </a:pPr>
            <a:r>
              <a:rPr lang="en-US" sz="2000" dirty="0" smtClean="0"/>
              <a:t>Python (2) Selection</a:t>
            </a:r>
          </a:p>
          <a:p>
            <a:pPr marL="180000" indent="-180000">
              <a:spcBef>
                <a:spcPts val="0"/>
              </a:spcBef>
            </a:pPr>
            <a:r>
              <a:rPr lang="en-US" sz="2000" dirty="0" smtClean="0"/>
              <a:t>C# (2)</a:t>
            </a:r>
          </a:p>
          <a:p>
            <a:pPr marL="2700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w</a:t>
            </a:r>
            <a:r>
              <a:rPr lang="en-US" b="1" dirty="0" smtClean="0">
                <a:solidFill>
                  <a:srgbClr val="C00000"/>
                </a:solidFill>
              </a:rPr>
              <a:t>hile (…&amp;…)</a:t>
            </a:r>
            <a:endParaRPr lang="en-US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5600" y="284163"/>
            <a:ext cx="7200000" cy="1008000"/>
          </a:xfrm>
        </p:spPr>
        <p:txBody>
          <a:bodyPr/>
          <a:lstStyle/>
          <a:p>
            <a:r>
              <a:rPr lang="en-US" dirty="0" smtClean="0"/>
              <a:t>Students’ coding practice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idx="1"/>
          </p:nvPr>
        </p:nvSpPr>
        <p:spPr>
          <a:xfrm>
            <a:off x="1695600" y="1403999"/>
            <a:ext cx="7200000" cy="4957043"/>
          </a:xfrm>
        </p:spPr>
        <p:txBody>
          <a:bodyPr/>
          <a:lstStyle/>
          <a:p>
            <a:r>
              <a:rPr lang="en-US" dirty="0" smtClean="0"/>
              <a:t>The task: find an item with desired value</a:t>
            </a:r>
          </a:p>
          <a:p>
            <a:r>
              <a:rPr lang="en-US" dirty="0" smtClean="0"/>
              <a:t>Students (30 monitored from 5 group)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Beginners, but they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learnt control structures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heard about search algorithms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Intermediates had practice in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robot programming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PHP programming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Advanced students participate on competitions</a:t>
            </a:r>
          </a:p>
          <a:p>
            <a:pPr marL="514350" indent="-457200"/>
            <a:r>
              <a:rPr lang="en-US" dirty="0" smtClean="0"/>
              <a:t>Students work alone but under control.</a:t>
            </a:r>
          </a:p>
          <a:p>
            <a:endParaRPr lang="en-US" b="1" dirty="0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9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solution</a:t>
            </a:r>
            <a:endParaRPr lang="en-US" dirty="0"/>
          </a:p>
        </p:txBody>
      </p:sp>
      <p:sp>
        <p:nvSpPr>
          <p:cNvPr id="11" name="Tartalom helye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6997700" algn="r"/>
              </a:tabLst>
            </a:pPr>
            <a:r>
              <a:rPr lang="en-US" dirty="0"/>
              <a:t>First thought is a </a:t>
            </a:r>
            <a:r>
              <a:rPr lang="hu-HU" dirty="0" err="1"/>
              <a:t>library</a:t>
            </a:r>
            <a:r>
              <a:rPr lang="hu-HU" dirty="0"/>
              <a:t> </a:t>
            </a:r>
            <a:r>
              <a:rPr lang="en-US" dirty="0"/>
              <a:t>method	(5</a:t>
            </a:r>
            <a:r>
              <a:rPr lang="en-US" dirty="0" smtClean="0"/>
              <a:t>)</a:t>
            </a:r>
            <a:endParaRPr lang="hu-HU" dirty="0" smtClean="0"/>
          </a:p>
          <a:p>
            <a:pPr lvl="1">
              <a:tabLst>
                <a:tab pos="6997700" algn="r"/>
              </a:tabLst>
            </a:pPr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 smtClean="0"/>
              <a:t>solution</a:t>
            </a:r>
            <a:r>
              <a:rPr lang="hu-HU" dirty="0" smtClean="0"/>
              <a:t> </a:t>
            </a:r>
            <a:r>
              <a:rPr lang="hu-HU" dirty="0" err="1" smtClean="0"/>
              <a:t>includes</a:t>
            </a:r>
            <a:r>
              <a:rPr lang="hu-HU" dirty="0" smtClean="0"/>
              <a:t> a </a:t>
            </a:r>
            <a:r>
              <a:rPr lang="hu-HU" dirty="0" err="1" smtClean="0"/>
              <a:t>method</a:t>
            </a:r>
            <a:r>
              <a:rPr lang="hu-HU" dirty="0" smtClean="0"/>
              <a:t> </a:t>
            </a:r>
          </a:p>
          <a:p>
            <a:pPr>
              <a:tabLst>
                <a:tab pos="6997700" algn="r"/>
              </a:tabLst>
            </a:pPr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 smtClean="0"/>
              <a:t>thought</a:t>
            </a:r>
            <a:r>
              <a:rPr lang="hu-HU" dirty="0" smtClean="0"/>
              <a:t> is an </a:t>
            </a:r>
            <a:r>
              <a:rPr lang="hu-HU" dirty="0" err="1" smtClean="0"/>
              <a:t>application</a:t>
            </a:r>
            <a:r>
              <a:rPr lang="hu-HU" dirty="0" smtClean="0"/>
              <a:t>	(3)</a:t>
            </a:r>
            <a:endParaRPr lang="en-US" dirty="0"/>
          </a:p>
          <a:p>
            <a:pPr>
              <a:tabLst>
                <a:tab pos="6997700" algn="r"/>
              </a:tabLst>
            </a:pPr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/>
              <a:t>thought</a:t>
            </a:r>
            <a:r>
              <a:rPr lang="hu-HU" dirty="0"/>
              <a:t> is </a:t>
            </a:r>
            <a:r>
              <a:rPr lang="en-US" dirty="0"/>
              <a:t>‘while()’ </a:t>
            </a:r>
            <a:endParaRPr lang="hu-HU" dirty="0"/>
          </a:p>
          <a:p>
            <a:pPr lvl="1">
              <a:tabLst>
                <a:tab pos="6997700" algn="r"/>
              </a:tabLst>
            </a:pPr>
            <a:r>
              <a:rPr lang="en-US" dirty="0"/>
              <a:t>No one wrote ‘while()’</a:t>
            </a:r>
          </a:p>
          <a:p>
            <a:pPr>
              <a:tabLst>
                <a:tab pos="6997700" algn="r"/>
              </a:tabLst>
            </a:pPr>
            <a:r>
              <a:rPr lang="en-US" dirty="0" smtClean="0"/>
              <a:t>First </a:t>
            </a:r>
            <a:r>
              <a:rPr lang="en-US" dirty="0" smtClean="0"/>
              <a:t>step is writing ‘if()’	(2)</a:t>
            </a:r>
          </a:p>
          <a:p>
            <a:pPr lvl="1">
              <a:tabLst>
                <a:tab pos="6997700" algn="r"/>
              </a:tabLst>
            </a:pPr>
            <a:r>
              <a:rPr lang="en-US" dirty="0" smtClean="0"/>
              <a:t>Next </a:t>
            </a:r>
            <a:r>
              <a:rPr lang="en-US" dirty="0" smtClean="0"/>
              <a:t>step is ‘for’</a:t>
            </a:r>
          </a:p>
          <a:p>
            <a:pPr>
              <a:tabLst>
                <a:tab pos="6997700" algn="r"/>
              </a:tabLst>
            </a:pPr>
            <a:r>
              <a:rPr lang="en-US" dirty="0" smtClean="0"/>
              <a:t>First </a:t>
            </a:r>
            <a:r>
              <a:rPr lang="en-US" dirty="0" smtClean="0"/>
              <a:t>step is writing ‘for’	(23)</a:t>
            </a:r>
          </a:p>
          <a:p>
            <a:pPr lvl="1">
              <a:tabLst>
                <a:tab pos="6997700" algn="r"/>
              </a:tabLst>
            </a:pPr>
            <a:r>
              <a:rPr lang="en-US" dirty="0" smtClean="0"/>
              <a:t>Next step is ‘if</a:t>
            </a:r>
            <a:r>
              <a:rPr lang="en-US" dirty="0" smtClean="0"/>
              <a:t>()’</a:t>
            </a:r>
            <a:endParaRPr lang="en-US" dirty="0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Learning paths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A73DFE-6AB9-4A57-9130-485E91EA4E2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Szövegdoboz 1."/>
          <p:cNvSpPr txBox="1"/>
          <p:nvPr/>
        </p:nvSpPr>
        <p:spPr>
          <a:xfrm>
            <a:off x="2147467" y="4473447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Learned solution: ‘while(’</a:t>
            </a:r>
            <a:endParaRPr lang="en-US" dirty="0"/>
          </a:p>
        </p:txBody>
      </p:sp>
      <p:sp>
        <p:nvSpPr>
          <p:cNvPr id="7" name="Szövegdoboz start"/>
          <p:cNvSpPr txBox="1"/>
          <p:nvPr/>
        </p:nvSpPr>
        <p:spPr>
          <a:xfrm>
            <a:off x="2700411" y="1292163"/>
            <a:ext cx="491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 problem: find an item with desired value</a:t>
            </a:r>
            <a:endParaRPr lang="en-US" dirty="0"/>
          </a:p>
        </p:txBody>
      </p:sp>
      <p:sp>
        <p:nvSpPr>
          <p:cNvPr id="8" name="Szövegdoboz 2."/>
          <p:cNvSpPr txBox="1"/>
          <p:nvPr/>
        </p:nvSpPr>
        <p:spPr>
          <a:xfrm>
            <a:off x="2072958" y="2225467"/>
            <a:ext cx="155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Application</a:t>
            </a:r>
            <a:endParaRPr lang="en-US" dirty="0"/>
          </a:p>
        </p:txBody>
      </p:sp>
      <p:sp>
        <p:nvSpPr>
          <p:cNvPr id="9" name="Szövegdoboz 3."/>
          <p:cNvSpPr txBox="1"/>
          <p:nvPr/>
        </p:nvSpPr>
        <p:spPr>
          <a:xfrm>
            <a:off x="3603716" y="2709797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Library methods</a:t>
            </a:r>
            <a:endParaRPr lang="en-US" dirty="0"/>
          </a:p>
        </p:txBody>
      </p:sp>
      <p:sp>
        <p:nvSpPr>
          <p:cNvPr id="10" name="Szövegdoboz 4."/>
          <p:cNvSpPr txBox="1"/>
          <p:nvPr/>
        </p:nvSpPr>
        <p:spPr>
          <a:xfrm>
            <a:off x="6120000" y="3077049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for () { if () break;}}</a:t>
            </a:r>
            <a:endParaRPr lang="en-US" dirty="0"/>
          </a:p>
        </p:txBody>
      </p:sp>
      <p:cxnSp>
        <p:nvCxnSpPr>
          <p:cNvPr id="17" name="piros start-2"/>
          <p:cNvCxnSpPr>
            <a:stCxn id="7" idx="2"/>
            <a:endCxn id="8" idx="0"/>
          </p:cNvCxnSpPr>
          <p:nvPr/>
        </p:nvCxnSpPr>
        <p:spPr>
          <a:xfrm rot="5400000">
            <a:off x="3723107" y="789797"/>
            <a:ext cx="563972" cy="230736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iros start-3"/>
          <p:cNvCxnSpPr>
            <a:stCxn id="7" idx="2"/>
            <a:endCxn id="9" idx="0"/>
          </p:cNvCxnSpPr>
          <p:nvPr/>
        </p:nvCxnSpPr>
        <p:spPr>
          <a:xfrm rot="5400000">
            <a:off x="4380957" y="1931977"/>
            <a:ext cx="1048302" cy="50733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zold start-4"/>
          <p:cNvCxnSpPr>
            <a:stCxn id="7" idx="2"/>
            <a:endCxn id="10" idx="0"/>
          </p:cNvCxnSpPr>
          <p:nvPr/>
        </p:nvCxnSpPr>
        <p:spPr>
          <a:xfrm rot="16200000" flipH="1">
            <a:off x="5513181" y="1307091"/>
            <a:ext cx="1415554" cy="212436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zurke 1-end"/>
          <p:cNvCxnSpPr>
            <a:stCxn id="6" idx="1"/>
            <a:endCxn id="77" idx="0"/>
          </p:cNvCxnSpPr>
          <p:nvPr/>
        </p:nvCxnSpPr>
        <p:spPr>
          <a:xfrm rot="10800000" flipH="1" flipV="1">
            <a:off x="2147466" y="4658113"/>
            <a:ext cx="1496717" cy="1282210"/>
          </a:xfrm>
          <a:prstGeom prst="bentConnector4">
            <a:avLst>
              <a:gd name="adj1" fmla="val -15273"/>
              <a:gd name="adj2" fmla="val 57201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iros start-1"/>
          <p:cNvCxnSpPr>
            <a:stCxn id="7" idx="1"/>
            <a:endCxn id="6" idx="1"/>
          </p:cNvCxnSpPr>
          <p:nvPr/>
        </p:nvCxnSpPr>
        <p:spPr>
          <a:xfrm rot="10800000" flipV="1">
            <a:off x="2147467" y="1476829"/>
            <a:ext cx="552944" cy="3181284"/>
          </a:xfrm>
          <a:prstGeom prst="bentConnector3">
            <a:avLst>
              <a:gd name="adj1" fmla="val 141342"/>
            </a:avLst>
          </a:prstGeom>
          <a:ln w="76200">
            <a:solidFill>
              <a:srgbClr val="EDB21B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Szövegdoboz End"/>
          <p:cNvSpPr txBox="1"/>
          <p:nvPr/>
        </p:nvSpPr>
        <p:spPr>
          <a:xfrm>
            <a:off x="1942436" y="5940323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Learning </a:t>
            </a:r>
            <a:r>
              <a:rPr lang="en-US" dirty="0"/>
              <a:t>structured </a:t>
            </a:r>
            <a:r>
              <a:rPr lang="hu-HU" dirty="0" smtClean="0"/>
              <a:t>programing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r>
              <a:rPr lang="hu-HU" dirty="0" smtClean="0"/>
              <a:t>;</a:t>
            </a:r>
            <a:endParaRPr lang="en-US" dirty="0"/>
          </a:p>
        </p:txBody>
      </p:sp>
      <p:sp>
        <p:nvSpPr>
          <p:cNvPr id="11" name="Tartalom helye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smtClean="0"/>
              <a:t>(</a:t>
            </a:r>
            <a:r>
              <a:rPr lang="hu-HU" dirty="0" smtClean="0"/>
              <a:t>…</a:t>
            </a:r>
            <a:r>
              <a:rPr lang="en-US" dirty="0" smtClean="0"/>
              <a:t>) </a:t>
            </a:r>
            <a:r>
              <a:rPr lang="en-US" dirty="0"/>
              <a:t>{ if </a:t>
            </a:r>
            <a:r>
              <a:rPr lang="en-US" dirty="0" smtClean="0"/>
              <a:t>(</a:t>
            </a:r>
            <a:r>
              <a:rPr lang="hu-HU" dirty="0" smtClean="0"/>
              <a:t>…</a:t>
            </a:r>
            <a:r>
              <a:rPr lang="en-US" dirty="0" smtClean="0"/>
              <a:t>) </a:t>
            </a:r>
            <a:r>
              <a:rPr lang="en-US" dirty="0">
                <a:solidFill>
                  <a:srgbClr val="8A2734"/>
                </a:solidFill>
              </a:rPr>
              <a:t>break</a:t>
            </a:r>
            <a:r>
              <a:rPr lang="en-US" dirty="0"/>
              <a:t>;}}</a:t>
            </a:r>
          </a:p>
          <a:p>
            <a:pPr marL="800100" lvl="2" indent="0" defTabSz="628650">
              <a:buNone/>
            </a:pPr>
            <a:r>
              <a:rPr lang="hu-HU" sz="2000" spc="200" dirty="0" smtClean="0"/>
              <a:t/>
            </a:r>
            <a:br>
              <a:rPr lang="hu-HU" sz="2000" spc="200" dirty="0" smtClean="0"/>
            </a:br>
            <a:r>
              <a:rPr lang="en-US" sz="2000" spc="200" dirty="0" smtClean="0"/>
              <a:t>for </a:t>
            </a:r>
            <a:r>
              <a:rPr lang="en-US" sz="2000" spc="200" dirty="0"/>
              <a:t>(</a:t>
            </a:r>
            <a:r>
              <a:rPr lang="en-US" sz="2000" spc="200" dirty="0" err="1"/>
              <a:t>int</a:t>
            </a:r>
            <a:r>
              <a:rPr lang="en-US" sz="2000" spc="200" dirty="0"/>
              <a:t> </a:t>
            </a:r>
            <a:r>
              <a:rPr lang="en-US" sz="2000" spc="200" dirty="0" err="1"/>
              <a:t>i</a:t>
            </a:r>
            <a:r>
              <a:rPr lang="en-US" sz="2000" spc="200" dirty="0"/>
              <a:t> = 0; </a:t>
            </a:r>
            <a:r>
              <a:rPr lang="en-US" sz="2000" spc="200" dirty="0" err="1"/>
              <a:t>i</a:t>
            </a:r>
            <a:r>
              <a:rPr lang="en-US" sz="2000" spc="200" dirty="0"/>
              <a:t> &lt; </a:t>
            </a:r>
            <a:r>
              <a:rPr lang="en-US" sz="2000" spc="200" dirty="0" err="1"/>
              <a:t>list.Count</a:t>
            </a:r>
            <a:r>
              <a:rPr lang="en-US" sz="2000" spc="200" dirty="0"/>
              <a:t>; </a:t>
            </a:r>
            <a:r>
              <a:rPr lang="en-US" sz="2000" spc="200" dirty="0" err="1"/>
              <a:t>i</a:t>
            </a:r>
            <a:r>
              <a:rPr lang="en-US" sz="2000" spc="200" dirty="0"/>
              <a:t>++)</a:t>
            </a:r>
            <a:br>
              <a:rPr lang="en-US" sz="2000" spc="200" dirty="0"/>
            </a:br>
            <a:r>
              <a:rPr lang="en-US" sz="2000" spc="200" dirty="0"/>
              <a:t>	if («</a:t>
            </a:r>
            <a:r>
              <a:rPr lang="en-US" sz="2000" spc="200" dirty="0" err="1"/>
              <a:t>logical_expr</a:t>
            </a:r>
            <a:r>
              <a:rPr lang="en-US" sz="2000" spc="200" dirty="0"/>
              <a:t>»){answer = </a:t>
            </a:r>
            <a:r>
              <a:rPr lang="en-US" sz="2000" spc="200" dirty="0" err="1"/>
              <a:t>i</a:t>
            </a:r>
            <a:r>
              <a:rPr lang="en-US" sz="2000" spc="200" dirty="0" smtClean="0"/>
              <a:t>;}</a:t>
            </a:r>
            <a:r>
              <a:rPr lang="hu-HU" sz="2000" spc="200" dirty="0" smtClean="0"/>
              <a:t/>
            </a:r>
            <a:br>
              <a:rPr lang="hu-HU" sz="2000" spc="200" dirty="0" smtClean="0"/>
            </a:br>
            <a:endParaRPr lang="en-US" sz="2000" spc="200" dirty="0"/>
          </a:p>
          <a:p>
            <a:pPr lvl="2" indent="-342900" defTabSz="628650"/>
            <a:r>
              <a:rPr lang="en-US" dirty="0" smtClean="0"/>
              <a:t>Beginners list all item</a:t>
            </a:r>
            <a:r>
              <a:rPr lang="hu-HU" dirty="0" smtClean="0"/>
              <a:t>s</a:t>
            </a:r>
            <a:r>
              <a:rPr lang="en-US" dirty="0" smtClean="0"/>
              <a:t> – can’t solve the problem, but got help from others: </a:t>
            </a:r>
            <a:r>
              <a:rPr lang="hu-HU" dirty="0" smtClean="0">
                <a:solidFill>
                  <a:srgbClr val="8A2734"/>
                </a:solidFill>
              </a:rPr>
              <a:t>‘</a:t>
            </a:r>
            <a:r>
              <a:rPr lang="en-US" dirty="0" smtClean="0">
                <a:solidFill>
                  <a:srgbClr val="8A2734"/>
                </a:solidFill>
              </a:rPr>
              <a:t>break;</a:t>
            </a:r>
            <a:r>
              <a:rPr lang="hu-HU" dirty="0" smtClean="0">
                <a:solidFill>
                  <a:srgbClr val="8A2734"/>
                </a:solidFill>
              </a:rPr>
              <a:t>’</a:t>
            </a:r>
            <a:endParaRPr lang="en-US" dirty="0" smtClean="0">
              <a:solidFill>
                <a:srgbClr val="8A2734"/>
              </a:solidFill>
            </a:endParaRPr>
          </a:p>
          <a:p>
            <a:pPr lvl="1" indent="-342900" defTabSz="628650"/>
            <a:r>
              <a:rPr lang="en-US" dirty="0" smtClean="0"/>
              <a:t>The most popular solution</a:t>
            </a:r>
            <a:r>
              <a:rPr lang="hu-HU" dirty="0" smtClean="0"/>
              <a:t> (12)</a:t>
            </a:r>
            <a:endParaRPr lang="en-US" dirty="0" smtClean="0"/>
          </a:p>
          <a:p>
            <a:pPr lvl="2" indent="-342900" defTabSz="628650"/>
            <a:r>
              <a:rPr lang="en-US" dirty="0" smtClean="0"/>
              <a:t>It works! I can do it!</a:t>
            </a:r>
          </a:p>
          <a:p>
            <a:pPr lvl="1" indent="-342900" defTabSz="628650"/>
            <a:r>
              <a:rPr lang="en-US" dirty="0" smtClean="0"/>
              <a:t>The most hated solution for teachers</a:t>
            </a:r>
          </a:p>
          <a:p>
            <a:pPr lvl="2" indent="-342900" defTabSz="628650"/>
            <a:r>
              <a:rPr lang="en-US" dirty="0" smtClean="0"/>
              <a:t>Not structured spaghetti code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593F7-34D4-400C-9D36-A1C245EF3252}" type="datetime1">
              <a:rPr lang="en-US" smtClean="0"/>
              <a:t>8/24/2016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 2016</a:t>
            </a:r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4C07-D1C8-43E2-B196-FF09E885B13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dirty="0" smtClean="0"/>
              <a:t>Learning paths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4D2DB0-F4A5-4C44-BEE8-5C714F9767FA}" type="datetime1">
              <a:rPr lang="en-US" smtClean="0"/>
              <a:t>8/24/2016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ISSEP 2016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A73DFE-6AB9-4A57-9130-485E91EA4E2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Szövegdoboz 1."/>
          <p:cNvSpPr txBox="1"/>
          <p:nvPr/>
        </p:nvSpPr>
        <p:spPr>
          <a:xfrm>
            <a:off x="2147467" y="4473447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Learned solution: ‘while(’</a:t>
            </a:r>
          </a:p>
        </p:txBody>
      </p:sp>
      <p:sp>
        <p:nvSpPr>
          <p:cNvPr id="7" name="Szövegdoboz start"/>
          <p:cNvSpPr txBox="1"/>
          <p:nvPr/>
        </p:nvSpPr>
        <p:spPr>
          <a:xfrm>
            <a:off x="2700411" y="1292163"/>
            <a:ext cx="491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 problem: find an item with desired value</a:t>
            </a:r>
            <a:endParaRPr lang="en-US" dirty="0"/>
          </a:p>
        </p:txBody>
      </p:sp>
      <p:sp>
        <p:nvSpPr>
          <p:cNvPr id="8" name="Szövegdoboz 2."/>
          <p:cNvSpPr txBox="1"/>
          <p:nvPr/>
        </p:nvSpPr>
        <p:spPr>
          <a:xfrm>
            <a:off x="2072958" y="2225467"/>
            <a:ext cx="155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Application</a:t>
            </a:r>
            <a:endParaRPr lang="en-US" dirty="0"/>
          </a:p>
        </p:txBody>
      </p:sp>
      <p:sp>
        <p:nvSpPr>
          <p:cNvPr id="9" name="Szövegdoboz 3."/>
          <p:cNvSpPr txBox="1"/>
          <p:nvPr/>
        </p:nvSpPr>
        <p:spPr>
          <a:xfrm>
            <a:off x="3603716" y="2709797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smtClean="0"/>
              <a:t>Library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0" name="Szövegdoboz 4."/>
          <p:cNvSpPr txBox="1"/>
          <p:nvPr/>
        </p:nvSpPr>
        <p:spPr>
          <a:xfrm>
            <a:off x="6120000" y="3077049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for () { if () break;}}</a:t>
            </a:r>
            <a:endParaRPr lang="en-US" dirty="0"/>
          </a:p>
        </p:txBody>
      </p:sp>
      <p:sp>
        <p:nvSpPr>
          <p:cNvPr id="11" name="Szövegdoboz 5."/>
          <p:cNvSpPr txBox="1"/>
          <p:nvPr/>
        </p:nvSpPr>
        <p:spPr>
          <a:xfrm>
            <a:off x="2117841" y="3565720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 Compromise: function</a:t>
            </a:r>
          </a:p>
        </p:txBody>
      </p:sp>
      <p:sp>
        <p:nvSpPr>
          <p:cNvPr id="12" name="Szövegdoboz 6."/>
          <p:cNvSpPr txBox="1"/>
          <p:nvPr/>
        </p:nvSpPr>
        <p:spPr>
          <a:xfrm>
            <a:off x="4912853" y="4078540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 Compromise: </a:t>
            </a:r>
            <a:r>
              <a:rPr lang="en-US" dirty="0" smtClean="0"/>
              <a:t>not </a:t>
            </a:r>
            <a:r>
              <a:rPr lang="en-US" spc="200" dirty="0" smtClean="0"/>
              <a:t>‘</a:t>
            </a:r>
            <a:r>
              <a:rPr lang="en-US" dirty="0" smtClean="0"/>
              <a:t>break</a:t>
            </a:r>
            <a:r>
              <a:rPr lang="hu-HU" dirty="0" smtClean="0"/>
              <a:t>;’</a:t>
            </a:r>
            <a:r>
              <a:rPr lang="en-US" dirty="0" smtClean="0"/>
              <a:t> =&gt; next</a:t>
            </a:r>
            <a:endParaRPr lang="en-US" dirty="0"/>
          </a:p>
        </p:txBody>
      </p:sp>
      <p:cxnSp>
        <p:nvCxnSpPr>
          <p:cNvPr id="17" name="piros start-2"/>
          <p:cNvCxnSpPr>
            <a:stCxn id="7" idx="2"/>
            <a:endCxn id="8" idx="0"/>
          </p:cNvCxnSpPr>
          <p:nvPr/>
        </p:nvCxnSpPr>
        <p:spPr>
          <a:xfrm rot="5400000">
            <a:off x="3723107" y="789797"/>
            <a:ext cx="563972" cy="230736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iros start-3"/>
          <p:cNvCxnSpPr>
            <a:stCxn id="7" idx="2"/>
            <a:endCxn id="9" idx="0"/>
          </p:cNvCxnSpPr>
          <p:nvPr/>
        </p:nvCxnSpPr>
        <p:spPr>
          <a:xfrm rot="5400000">
            <a:off x="4380957" y="1931977"/>
            <a:ext cx="1048302" cy="507338"/>
          </a:xfrm>
          <a:prstGeom prst="curvedConnector3">
            <a:avLst>
              <a:gd name="adj1" fmla="val 50000"/>
            </a:avLst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zold start-4"/>
          <p:cNvCxnSpPr>
            <a:stCxn id="7" idx="2"/>
            <a:endCxn id="10" idx="0"/>
          </p:cNvCxnSpPr>
          <p:nvPr/>
        </p:nvCxnSpPr>
        <p:spPr>
          <a:xfrm rot="16200000" flipH="1">
            <a:off x="5513181" y="1307091"/>
            <a:ext cx="1415554" cy="2124362"/>
          </a:xfrm>
          <a:prstGeom prst="curvedConnector3">
            <a:avLst>
              <a:gd name="adj1" fmla="val 50000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zurke 1-end"/>
          <p:cNvCxnSpPr>
            <a:stCxn id="6" idx="1"/>
            <a:endCxn id="77" idx="0"/>
          </p:cNvCxnSpPr>
          <p:nvPr/>
        </p:nvCxnSpPr>
        <p:spPr>
          <a:xfrm rot="10800000" flipH="1" flipV="1">
            <a:off x="2147466" y="4658113"/>
            <a:ext cx="1496717" cy="1282210"/>
          </a:xfrm>
          <a:prstGeom prst="bentConnector4">
            <a:avLst>
              <a:gd name="adj1" fmla="val -15273"/>
              <a:gd name="adj2" fmla="val 57201"/>
            </a:avLst>
          </a:prstGeom>
          <a:ln w="76200">
            <a:solidFill>
              <a:srgbClr val="278A3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iros start-1"/>
          <p:cNvCxnSpPr>
            <a:stCxn id="7" idx="1"/>
            <a:endCxn id="6" idx="1"/>
          </p:cNvCxnSpPr>
          <p:nvPr/>
        </p:nvCxnSpPr>
        <p:spPr>
          <a:xfrm rot="10800000" flipV="1">
            <a:off x="2147467" y="1476829"/>
            <a:ext cx="552944" cy="3181284"/>
          </a:xfrm>
          <a:prstGeom prst="bentConnector3">
            <a:avLst>
              <a:gd name="adj1" fmla="val 141342"/>
            </a:avLst>
          </a:prstGeom>
          <a:ln w="76200">
            <a:solidFill>
              <a:srgbClr val="EDB21B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zold 4-5"/>
          <p:cNvCxnSpPr>
            <a:stCxn id="10" idx="2"/>
            <a:endCxn id="11" idx="3"/>
          </p:cNvCxnSpPr>
          <p:nvPr/>
        </p:nvCxnSpPr>
        <p:spPr>
          <a:xfrm rot="5400000">
            <a:off x="5891164" y="2358410"/>
            <a:ext cx="304005" cy="2479947"/>
          </a:xfrm>
          <a:prstGeom prst="curvedConnector2">
            <a:avLst/>
          </a:prstGeom>
          <a:ln w="76200">
            <a:gradFill>
              <a:gsLst>
                <a:gs pos="15000">
                  <a:srgbClr val="278A34"/>
                </a:gs>
                <a:gs pos="100000">
                  <a:srgbClr val="EDB21B"/>
                </a:gs>
              </a:gsLst>
              <a:lin ang="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zold 4-6"/>
          <p:cNvCxnSpPr>
            <a:stCxn id="10" idx="2"/>
            <a:endCxn id="12" idx="0"/>
          </p:cNvCxnSpPr>
          <p:nvPr/>
        </p:nvCxnSpPr>
        <p:spPr>
          <a:xfrm rot="5400000">
            <a:off x="6741796" y="3537196"/>
            <a:ext cx="632159" cy="450529"/>
          </a:xfrm>
          <a:prstGeom prst="curvedConnector3">
            <a:avLst>
              <a:gd name="adj1" fmla="val 50000"/>
            </a:avLst>
          </a:prstGeom>
          <a:ln w="76200">
            <a:gradFill>
              <a:gsLst>
                <a:gs pos="26000">
                  <a:srgbClr val="EDB21B"/>
                </a:gs>
                <a:gs pos="78000">
                  <a:srgbClr val="278A34"/>
                </a:gs>
              </a:gsLst>
              <a:lin ang="7200000" scaled="0"/>
            </a:gra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Szövegdoboz End"/>
          <p:cNvSpPr txBox="1"/>
          <p:nvPr/>
        </p:nvSpPr>
        <p:spPr>
          <a:xfrm>
            <a:off x="1942436" y="5940323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Learning </a:t>
            </a:r>
            <a:r>
              <a:rPr lang="en-US" dirty="0"/>
              <a:t>structured </a:t>
            </a:r>
            <a:r>
              <a:rPr lang="hu-HU" dirty="0" smtClean="0"/>
              <a:t>programing</a:t>
            </a:r>
            <a:endParaRPr lang="en-US" dirty="0"/>
          </a:p>
        </p:txBody>
      </p:sp>
      <p:cxnSp>
        <p:nvCxnSpPr>
          <p:cNvPr id="111" name="piros 5-?"/>
          <p:cNvCxnSpPr/>
          <p:nvPr/>
        </p:nvCxnSpPr>
        <p:spPr>
          <a:xfrm rot="16200000" flipH="1">
            <a:off x="3042285" y="3788592"/>
            <a:ext cx="271773" cy="564693"/>
          </a:xfrm>
          <a:prstGeom prst="curvedConnector2">
            <a:avLst/>
          </a:prstGeom>
          <a:ln w="76200">
            <a:solidFill>
              <a:srgbClr val="A8AFB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Szövegdoboz ?"/>
          <p:cNvSpPr txBox="1"/>
          <p:nvPr/>
        </p:nvSpPr>
        <p:spPr>
          <a:xfrm>
            <a:off x="3513934" y="402215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3580</TotalTime>
  <Words>691</Words>
  <Application>Microsoft Office PowerPoint</Application>
  <PresentationFormat>Diavetítés a képernyőre (4:3 oldalarány)</PresentationFormat>
  <Paragraphs>234</Paragraphs>
  <Slides>16</Slides>
  <Notes>1</Notes>
  <HiddenSlides>1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Calibri</vt:lpstr>
      <vt:lpstr>Garamond</vt:lpstr>
      <vt:lpstr>Office Theme</vt:lpstr>
      <vt:lpstr>Linear Search – the Breaks in Teaching-Learning Practice</vt:lpstr>
      <vt:lpstr>Motivation</vt:lpstr>
      <vt:lpstr>Methods of teaching</vt:lpstr>
      <vt:lpstr>Professionals’ practice solving linear search problem</vt:lpstr>
      <vt:lpstr>Students’ coding practice</vt:lpstr>
      <vt:lpstr>Typical solution</vt:lpstr>
      <vt:lpstr>Learning paths</vt:lpstr>
      <vt:lpstr>Break;</vt:lpstr>
      <vt:lpstr>Learning paths</vt:lpstr>
      <vt:lpstr>The main problem</vt:lpstr>
      <vt:lpstr>Learning paths</vt:lpstr>
      <vt:lpstr>Alternate endings</vt:lpstr>
      <vt:lpstr>Learning paths</vt:lpstr>
      <vt:lpstr>Teachers’ practice</vt:lpstr>
      <vt:lpstr>PowerPoint bemutató</vt:lpstr>
      <vt:lpstr>Bibliography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</dc:creator>
  <cp:lastModifiedBy>Szalayné Tahy Zsuzsa</cp:lastModifiedBy>
  <cp:revision>200</cp:revision>
  <dcterms:created xsi:type="dcterms:W3CDTF">2011-03-29T08:32:47Z</dcterms:created>
  <dcterms:modified xsi:type="dcterms:W3CDTF">2016-08-24T19:22:41Z</dcterms:modified>
</cp:coreProperties>
</file>