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7" r:id="rId2"/>
    <p:sldId id="276" r:id="rId3"/>
    <p:sldId id="279" r:id="rId4"/>
    <p:sldId id="278" r:id="rId5"/>
    <p:sldId id="280" r:id="rId6"/>
    <p:sldId id="281" r:id="rId7"/>
    <p:sldId id="282" r:id="rId8"/>
    <p:sldId id="283" r:id="rId9"/>
    <p:sldId id="28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542"/>
    <a:srgbClr val="FF8080"/>
    <a:srgbClr val="FF7C80"/>
    <a:srgbClr val="99FFCC"/>
    <a:srgbClr val="FFFFCC"/>
    <a:srgbClr val="EDB21B"/>
    <a:srgbClr val="278A34"/>
    <a:srgbClr val="A8AFB2"/>
    <a:srgbClr val="C1C6C8"/>
    <a:srgbClr val="8A2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31" autoAdjust="0"/>
  </p:normalViewPr>
  <p:slideViewPr>
    <p:cSldViewPr snapToGrid="0" snapToObjects="1">
      <p:cViewPr varScale="1">
        <p:scale>
          <a:sx n="79" d="100"/>
          <a:sy n="79" d="100"/>
        </p:scale>
        <p:origin x="68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ztzs\Desktop\Magyar\KimutatasAbra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ztzs\Desktop\Magyar\KimutatasAbra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ztzs\Dropbox\PhD\Konferencia\ISSEP_2017_ProgressLog_Helsinki\Poster\FiguresColor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Bukasok!$I$1</c:f>
              <c:strCache>
                <c:ptCount val="1"/>
                <c:pt idx="0">
                  <c:v>Sikertelen</c:v>
                </c:pt>
              </c:strCache>
            </c:strRef>
          </c:tx>
          <c:spPr>
            <a:solidFill>
              <a:srgbClr val="E0754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F403098-60D6-4A6E-97FC-5BE3C445A86B}" type="CELLRANGE">
                      <a:rPr lang="en-US"/>
                      <a:pPr/>
                      <a:t>[CELLATARTOMÁNY]</a:t>
                    </a:fld>
                    <a:endParaRPr lang="hu-HU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F8E-4040-90C8-2473761A52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6ECBA40-E545-4A8B-86A5-13D520B53964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F8E-4040-90C8-2473761A52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715792F-E722-4D6E-A7CD-B36F0441469F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F8E-4040-90C8-2473761A52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hu-HU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Bukasok!$G$2:$G$4</c:f>
              <c:strCache>
                <c:ptCount val="3"/>
                <c:pt idx="0">
                  <c:v>Hiányoznak válaszok</c:v>
                </c:pt>
                <c:pt idx="1">
                  <c:v>Mindenhol van válasz</c:v>
                </c:pt>
                <c:pt idx="2">
                  <c:v>Felülbírált válaszok</c:v>
                </c:pt>
              </c:strCache>
            </c:strRef>
          </c:cat>
          <c:val>
            <c:numRef>
              <c:f>Bukasok!$I$2:$I$4</c:f>
              <c:numCache>
                <c:formatCode>General</c:formatCode>
                <c:ptCount val="3"/>
                <c:pt idx="0">
                  <c:v>145</c:v>
                </c:pt>
                <c:pt idx="1">
                  <c:v>7</c:v>
                </c:pt>
                <c:pt idx="2">
                  <c:v>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Bukasok!$K$2:$K$4</c15:f>
                <c15:dlblRangeCache>
                  <c:ptCount val="3"/>
                  <c:pt idx="0">
                    <c:v>60%</c:v>
                  </c:pt>
                  <c:pt idx="1">
                    <c:v>12%</c:v>
                  </c:pt>
                  <c:pt idx="2">
                    <c:v>12%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EF8E-4040-90C8-2473761A5204}"/>
            </c:ext>
          </c:extLst>
        </c:ser>
        <c:ser>
          <c:idx val="1"/>
          <c:order val="1"/>
          <c:tx>
            <c:strRef>
              <c:f>Bukasok!$J$1</c:f>
              <c:strCache>
                <c:ptCount val="1"/>
                <c:pt idx="0">
                  <c:v>Sikeres</c:v>
                </c:pt>
              </c:strCache>
            </c:strRef>
          </c:tx>
          <c:spPr>
            <a:solidFill>
              <a:srgbClr val="7FD44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Bukasok!$G$2:$G$4</c:f>
              <c:strCache>
                <c:ptCount val="3"/>
                <c:pt idx="0">
                  <c:v>Hiányoznak válaszok</c:v>
                </c:pt>
                <c:pt idx="1">
                  <c:v>Mindenhol van válasz</c:v>
                </c:pt>
                <c:pt idx="2">
                  <c:v>Felülbírált válaszok</c:v>
                </c:pt>
              </c:strCache>
            </c:strRef>
          </c:cat>
          <c:val>
            <c:numRef>
              <c:f>Bukasok!$J$2:$J$4</c:f>
              <c:numCache>
                <c:formatCode>General</c:formatCode>
                <c:ptCount val="3"/>
                <c:pt idx="0">
                  <c:v>95</c:v>
                </c:pt>
                <c:pt idx="1">
                  <c:v>53</c:v>
                </c:pt>
                <c:pt idx="2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8E-4040-90C8-2473761A52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638954824"/>
        <c:axId val="638952528"/>
      </c:barChart>
      <c:catAx>
        <c:axId val="63895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hu-HU"/>
          </a:p>
        </c:txPr>
        <c:crossAx val="638952528"/>
        <c:crosses val="autoZero"/>
        <c:auto val="1"/>
        <c:lblAlgn val="ctr"/>
        <c:lblOffset val="100"/>
        <c:noMultiLvlLbl val="0"/>
      </c:catAx>
      <c:valAx>
        <c:axId val="63895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hu-HU" sz="1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Hallgatók száma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hu-HU"/>
          </a:p>
        </c:txPr>
        <c:crossAx val="638954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Bukasok!$C$1</c:f>
              <c:strCache>
                <c:ptCount val="1"/>
                <c:pt idx="0">
                  <c:v>Sikertelen</c:v>
                </c:pt>
              </c:strCache>
            </c:strRef>
          </c:tx>
          <c:spPr>
            <a:solidFill>
              <a:srgbClr val="E0754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FD80E17-9247-44BD-A312-3B250A25F0B8}" type="CELLRANGE">
                      <a:rPr lang="en-US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B57-4A84-B3C7-7B9F5C0697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1AF23DC-7B50-4A88-B5FC-5E667196CCF6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B57-4A84-B3C7-7B9F5C0697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DFCFB67-5FF1-4D4A-9FF7-8FDD80D8C612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B57-4A84-B3C7-7B9F5C0697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07B9796-865E-4D00-88B7-E0238A9DCBEE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B57-4A84-B3C7-7B9F5C0697C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30EF891-3F56-41CD-A5CA-D108ED0E872A}" type="CELLRANGE">
                      <a:rPr lang="hu-HU"/>
                      <a:pPr/>
                      <a:t>[CELLATARTOMÁNY]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B57-4A84-B3C7-7B9F5C069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Bukasok!$A$2:$A$6</c:f>
              <c:strCache>
                <c:ptCount val="5"/>
                <c:pt idx="0">
                  <c:v>&lt; 2 héttől</c:v>
                </c:pt>
                <c:pt idx="1">
                  <c:v>2–6 héttől</c:v>
                </c:pt>
                <c:pt idx="2">
                  <c:v>7–8 héttől</c:v>
                </c:pt>
                <c:pt idx="3">
                  <c:v>8–11 héttől</c:v>
                </c:pt>
                <c:pt idx="4">
                  <c:v>néha</c:v>
                </c:pt>
              </c:strCache>
            </c:strRef>
          </c:cat>
          <c:val>
            <c:numRef>
              <c:f>Bukasok!$C$2:$C$6</c:f>
              <c:numCache>
                <c:formatCode>General</c:formatCode>
                <c:ptCount val="5"/>
                <c:pt idx="0">
                  <c:v>41</c:v>
                </c:pt>
                <c:pt idx="1">
                  <c:v>34</c:v>
                </c:pt>
                <c:pt idx="2">
                  <c:v>13</c:v>
                </c:pt>
                <c:pt idx="3">
                  <c:v>31</c:v>
                </c:pt>
                <c:pt idx="4">
                  <c:v>26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Bukasok!$E$2:$E$6</c15:f>
                <c15:dlblRangeCache>
                  <c:ptCount val="5"/>
                  <c:pt idx="0">
                    <c:v>73%</c:v>
                  </c:pt>
                  <c:pt idx="1">
                    <c:v>59%</c:v>
                  </c:pt>
                  <c:pt idx="2">
                    <c:v>62%</c:v>
                  </c:pt>
                  <c:pt idx="3">
                    <c:v>55%</c:v>
                  </c:pt>
                  <c:pt idx="4">
                    <c:v>53%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B57-4A84-B3C7-7B9F5C0697C5}"/>
            </c:ext>
          </c:extLst>
        </c:ser>
        <c:ser>
          <c:idx val="1"/>
          <c:order val="1"/>
          <c:tx>
            <c:strRef>
              <c:f>Bukasok!$D$1</c:f>
              <c:strCache>
                <c:ptCount val="1"/>
                <c:pt idx="0">
                  <c:v>Sikeres</c:v>
                </c:pt>
              </c:strCache>
            </c:strRef>
          </c:tx>
          <c:spPr>
            <a:solidFill>
              <a:srgbClr val="7FD44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Bukasok!$A$2:$A$6</c:f>
              <c:strCache>
                <c:ptCount val="5"/>
                <c:pt idx="0">
                  <c:v>&lt; 2 héttől</c:v>
                </c:pt>
                <c:pt idx="1">
                  <c:v>2–6 héttől</c:v>
                </c:pt>
                <c:pt idx="2">
                  <c:v>7–8 héttől</c:v>
                </c:pt>
                <c:pt idx="3">
                  <c:v>8–11 héttől</c:v>
                </c:pt>
                <c:pt idx="4">
                  <c:v>néha</c:v>
                </c:pt>
              </c:strCache>
            </c:strRef>
          </c:cat>
          <c:val>
            <c:numRef>
              <c:f>Bukasok!$D$2:$D$6</c:f>
              <c:numCache>
                <c:formatCode>General</c:formatCode>
                <c:ptCount val="5"/>
                <c:pt idx="0">
                  <c:v>15</c:v>
                </c:pt>
                <c:pt idx="1">
                  <c:v>24</c:v>
                </c:pt>
                <c:pt idx="2">
                  <c:v>8</c:v>
                </c:pt>
                <c:pt idx="3">
                  <c:v>25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57-4A84-B3C7-7B9F5C0697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593871712"/>
        <c:axId val="593872040"/>
      </c:barChart>
      <c:catAx>
        <c:axId val="59387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hu-HU"/>
          </a:p>
        </c:txPr>
        <c:crossAx val="593872040"/>
        <c:crosses val="autoZero"/>
        <c:auto val="1"/>
        <c:lblAlgn val="ctr"/>
        <c:lblOffset val="100"/>
        <c:noMultiLvlLbl val="0"/>
      </c:catAx>
      <c:valAx>
        <c:axId val="593872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hu-HU" sz="1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Hallgatók száma</a:t>
                </a:r>
                <a:endParaRPr lang="en-US" sz="12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hu-HU"/>
          </a:p>
        </c:txPr>
        <c:crossAx val="59387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791586015948495E-2"/>
          <c:y val="0"/>
          <c:w val="0.94357163687872347"/>
          <c:h val="0.98800575828298476"/>
        </c:manualLayout>
      </c:layout>
      <c:doughnutChart>
        <c:varyColors val="1"/>
        <c:ser>
          <c:idx val="0"/>
          <c:order val="0"/>
          <c:tx>
            <c:strRef>
              <c:f>'Jegyek száma'!$H$1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rgbClr val="C042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6D-4198-9B4E-B2A378F75A58}"/>
              </c:ext>
            </c:extLst>
          </c:dPt>
          <c:dPt>
            <c:idx val="1"/>
            <c:bubble3D val="0"/>
            <c:spPr>
              <a:solidFill>
                <a:srgbClr val="E075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6D-4198-9B4E-B2A378F75A58}"/>
              </c:ext>
            </c:extLst>
          </c:dPt>
          <c:dPt>
            <c:idx val="2"/>
            <c:bubble3D val="0"/>
            <c:spPr>
              <a:solidFill>
                <a:srgbClr val="FFEB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6D-4198-9B4E-B2A378F75A58}"/>
              </c:ext>
            </c:extLst>
          </c:dPt>
          <c:dPt>
            <c:idx val="3"/>
            <c:bubble3D val="0"/>
            <c:spPr>
              <a:solidFill>
                <a:srgbClr val="C0E06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6D-4198-9B4E-B2A378F75A58}"/>
              </c:ext>
            </c:extLst>
          </c:dPt>
          <c:dPt>
            <c:idx val="4"/>
            <c:bubble3D val="0"/>
            <c:spPr>
              <a:solidFill>
                <a:srgbClr val="7FD4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6D-4198-9B4E-B2A378F75A58}"/>
              </c:ext>
            </c:extLst>
          </c:dPt>
          <c:dPt>
            <c:idx val="5"/>
            <c:bubble3D val="0"/>
            <c:spPr>
              <a:solidFill>
                <a:srgbClr val="42C0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B6D-4198-9B4E-B2A378F75A5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'Jegyek száma'!$F$2:$F$7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'Jegyek száma'!$H$2:$H$7</c:f>
              <c:numCache>
                <c:formatCode>0.0%</c:formatCode>
                <c:ptCount val="6"/>
                <c:pt idx="0">
                  <c:v>0.13451327433628318</c:v>
                </c:pt>
                <c:pt idx="1">
                  <c:v>0.17345132743362832</c:v>
                </c:pt>
                <c:pt idx="2">
                  <c:v>4.9557522123893805E-2</c:v>
                </c:pt>
                <c:pt idx="3">
                  <c:v>0.19646017699115045</c:v>
                </c:pt>
                <c:pt idx="4">
                  <c:v>0.21238938053097345</c:v>
                </c:pt>
                <c:pt idx="5">
                  <c:v>0.23362831858407079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B6D-4198-9B4E-B2A378F75A58}"/>
            </c:ext>
          </c:extLst>
        </c:ser>
        <c:ser>
          <c:idx val="1"/>
          <c:order val="1"/>
          <c:tx>
            <c:strRef>
              <c:f>'Jegyek száma'!$I$1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rgbClr val="C042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CB6D-4198-9B4E-B2A378F75A58}"/>
              </c:ext>
            </c:extLst>
          </c:dPt>
          <c:dPt>
            <c:idx val="1"/>
            <c:bubble3D val="0"/>
            <c:spPr>
              <a:solidFill>
                <a:srgbClr val="E075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CB6D-4198-9B4E-B2A378F75A58}"/>
              </c:ext>
            </c:extLst>
          </c:dPt>
          <c:dPt>
            <c:idx val="2"/>
            <c:bubble3D val="0"/>
            <c:spPr>
              <a:solidFill>
                <a:srgbClr val="FFEB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CB6D-4198-9B4E-B2A378F75A58}"/>
              </c:ext>
            </c:extLst>
          </c:dPt>
          <c:dPt>
            <c:idx val="3"/>
            <c:bubble3D val="0"/>
            <c:spPr>
              <a:solidFill>
                <a:srgbClr val="C0E06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CB6D-4198-9B4E-B2A378F75A58}"/>
              </c:ext>
            </c:extLst>
          </c:dPt>
          <c:dPt>
            <c:idx val="4"/>
            <c:bubble3D val="0"/>
            <c:spPr>
              <a:solidFill>
                <a:srgbClr val="7FD4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CB6D-4198-9B4E-B2A378F75A58}"/>
              </c:ext>
            </c:extLst>
          </c:dPt>
          <c:dPt>
            <c:idx val="5"/>
            <c:bubble3D val="0"/>
            <c:spPr>
              <a:solidFill>
                <a:srgbClr val="42C0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CB6D-4198-9B4E-B2A378F75A58}"/>
              </c:ext>
            </c:extLst>
          </c:dPt>
          <c:dLbls>
            <c:dLbl>
              <c:idx val="0"/>
              <c:layout>
                <c:manualLayout>
                  <c:x val="4.953998584571833E-2"/>
                  <c:y val="2.01775625504439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B6D-4198-9B4E-B2A378F75A5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'Jegyek száma'!$F$2:$F$7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'Jegyek száma'!$I$2:$I$7</c:f>
              <c:numCache>
                <c:formatCode>0.0%</c:formatCode>
                <c:ptCount val="6"/>
                <c:pt idx="0">
                  <c:v>0.12479740680713128</c:v>
                </c:pt>
                <c:pt idx="1">
                  <c:v>0.18152350081037277</c:v>
                </c:pt>
                <c:pt idx="2">
                  <c:v>3.4035656401944892E-2</c:v>
                </c:pt>
                <c:pt idx="3">
                  <c:v>0.2025931928687196</c:v>
                </c:pt>
                <c:pt idx="4">
                  <c:v>0.20097244732576985</c:v>
                </c:pt>
                <c:pt idx="5">
                  <c:v>0.2560777957860616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CB6D-4198-9B4E-B2A378F75A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773147587320821E-2"/>
          <c:y val="1.8848167539267015E-2"/>
          <c:w val="0.90163537250151427"/>
          <c:h val="0.77207700869852003"/>
        </c:manualLayout>
      </c:layout>
      <c:scatterChart>
        <c:scatterStyle val="lineMarker"/>
        <c:varyColors val="0"/>
        <c:ser>
          <c:idx val="0"/>
          <c:order val="0"/>
          <c:tx>
            <c:strRef>
              <c:f>Tudás2016!$T$2</c:f>
              <c:strCache>
                <c:ptCount val="1"/>
                <c:pt idx="0">
                  <c:v>2016-1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Tudás2016!$T$5:$T$16</c:f>
              <c:numCache>
                <c:formatCode>0%</c:formatCode>
                <c:ptCount val="12"/>
                <c:pt idx="0">
                  <c:v>0.96272285251215561</c:v>
                </c:pt>
                <c:pt idx="1">
                  <c:v>0.96272285251215561</c:v>
                </c:pt>
                <c:pt idx="2">
                  <c:v>0.96110210696920584</c:v>
                </c:pt>
                <c:pt idx="3">
                  <c:v>0.96110210696920584</c:v>
                </c:pt>
                <c:pt idx="4">
                  <c:v>0.95786061588330629</c:v>
                </c:pt>
                <c:pt idx="5">
                  <c:v>0.94651539708265797</c:v>
                </c:pt>
                <c:pt idx="6">
                  <c:v>0.92706645056726089</c:v>
                </c:pt>
                <c:pt idx="7">
                  <c:v>0.90437601296596437</c:v>
                </c:pt>
                <c:pt idx="8">
                  <c:v>0.8476499189627229</c:v>
                </c:pt>
                <c:pt idx="9">
                  <c:v>0.77957860615883301</c:v>
                </c:pt>
                <c:pt idx="10">
                  <c:v>0.65964343598055108</c:v>
                </c:pt>
                <c:pt idx="11">
                  <c:v>0.47974068071312803</c:v>
                </c:pt>
              </c:numCache>
            </c:numRef>
          </c:xVal>
          <c:yVal>
            <c:numRef>
              <c:f>Tudás2016!$A$5:$A$16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D0-4252-B3EF-D83FA52041E4}"/>
            </c:ext>
          </c:extLst>
        </c:ser>
        <c:ser>
          <c:idx val="6"/>
          <c:order val="1"/>
          <c:tx>
            <c:strRef>
              <c:f>Tudás2015!$T$2</c:f>
              <c:strCache>
                <c:ptCount val="1"/>
                <c:pt idx="0">
                  <c:v>2015-1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triangle"/>
            <c:size val="10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Tudás2015!$T$5:$T$16</c:f>
              <c:numCache>
                <c:formatCode>0%</c:formatCode>
                <c:ptCount val="12"/>
                <c:pt idx="0">
                  <c:v>0.96453900709219853</c:v>
                </c:pt>
                <c:pt idx="1">
                  <c:v>0.96453900709219853</c:v>
                </c:pt>
                <c:pt idx="2">
                  <c:v>0.96099290780141844</c:v>
                </c:pt>
                <c:pt idx="3">
                  <c:v>0.96099290780141844</c:v>
                </c:pt>
                <c:pt idx="4">
                  <c:v>0.95921985815602839</c:v>
                </c:pt>
                <c:pt idx="5">
                  <c:v>0.95567375886524819</c:v>
                </c:pt>
                <c:pt idx="6">
                  <c:v>0.9521276595744681</c:v>
                </c:pt>
                <c:pt idx="7">
                  <c:v>0.93971631205673756</c:v>
                </c:pt>
                <c:pt idx="8">
                  <c:v>0.91666666666666663</c:v>
                </c:pt>
                <c:pt idx="9">
                  <c:v>0.8563829787234043</c:v>
                </c:pt>
                <c:pt idx="10">
                  <c:v>0.77659574468085102</c:v>
                </c:pt>
                <c:pt idx="11">
                  <c:v>0.599290780141844</c:v>
                </c:pt>
              </c:numCache>
            </c:numRef>
          </c:xVal>
          <c:yVal>
            <c:numRef>
              <c:f>Tudás2015!$A$5:$A$16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D0-4252-B3EF-D83FA52041E4}"/>
            </c:ext>
          </c:extLst>
        </c:ser>
        <c:ser>
          <c:idx val="1"/>
          <c:order val="3"/>
          <c:tx>
            <c:strRef>
              <c:f>Tudás2016!$U$2</c:f>
              <c:strCache>
                <c:ptCount val="1"/>
                <c:pt idx="0">
                  <c:v>2016-2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Tudás2016!$U$5:$U$16</c:f>
              <c:numCache>
                <c:formatCode>0%</c:formatCode>
                <c:ptCount val="12"/>
                <c:pt idx="0">
                  <c:v>0.88816855753646673</c:v>
                </c:pt>
                <c:pt idx="1">
                  <c:v>0.88816855753646673</c:v>
                </c:pt>
                <c:pt idx="2">
                  <c:v>0.85575364667747167</c:v>
                </c:pt>
                <c:pt idx="3">
                  <c:v>0.82171799027552672</c:v>
                </c:pt>
                <c:pt idx="4">
                  <c:v>0.78768233387358189</c:v>
                </c:pt>
                <c:pt idx="5">
                  <c:v>0.72771474878444087</c:v>
                </c:pt>
                <c:pt idx="6">
                  <c:v>0.68557536466774716</c:v>
                </c:pt>
                <c:pt idx="7">
                  <c:v>0.64829821717990277</c:v>
                </c:pt>
                <c:pt idx="8">
                  <c:v>0.60615883306320906</c:v>
                </c:pt>
                <c:pt idx="9">
                  <c:v>0.54619124797406804</c:v>
                </c:pt>
                <c:pt idx="10">
                  <c:v>0.44894651539708263</c:v>
                </c:pt>
                <c:pt idx="11">
                  <c:v>0.3079416531604538</c:v>
                </c:pt>
              </c:numCache>
            </c:numRef>
          </c:xVal>
          <c:yVal>
            <c:numRef>
              <c:f>Tudás2016!$A$5:$A$16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D0-4252-B3EF-D83FA52041E4}"/>
            </c:ext>
          </c:extLst>
        </c:ser>
        <c:ser>
          <c:idx val="7"/>
          <c:order val="4"/>
          <c:tx>
            <c:strRef>
              <c:f>Tudás2015!$U$2</c:f>
              <c:strCache>
                <c:ptCount val="1"/>
                <c:pt idx="0">
                  <c:v>2015-2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diamond"/>
            <c:size val="10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Tudás2015!$U$5:$U$16</c:f>
              <c:numCache>
                <c:formatCode>0%</c:formatCode>
                <c:ptCount val="12"/>
                <c:pt idx="0">
                  <c:v>0.91134751773049649</c:v>
                </c:pt>
                <c:pt idx="1">
                  <c:v>0.91134751773049649</c:v>
                </c:pt>
                <c:pt idx="2">
                  <c:v>0.86702127659574468</c:v>
                </c:pt>
                <c:pt idx="3">
                  <c:v>0.83333333333333337</c:v>
                </c:pt>
                <c:pt idx="4">
                  <c:v>0.76418439716312059</c:v>
                </c:pt>
                <c:pt idx="5">
                  <c:v>0.73404255319148937</c:v>
                </c:pt>
                <c:pt idx="6">
                  <c:v>0.68971631205673756</c:v>
                </c:pt>
                <c:pt idx="7">
                  <c:v>0.6436170212765957</c:v>
                </c:pt>
                <c:pt idx="8">
                  <c:v>0.6063829787234043</c:v>
                </c:pt>
                <c:pt idx="9">
                  <c:v>0.53368794326241131</c:v>
                </c:pt>
                <c:pt idx="10">
                  <c:v>0.3971631205673759</c:v>
                </c:pt>
                <c:pt idx="11">
                  <c:v>0.22695035460992907</c:v>
                </c:pt>
              </c:numCache>
            </c:numRef>
          </c:xVal>
          <c:yVal>
            <c:numRef>
              <c:f>Tudás2015!$A$5:$A$16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CD0-4252-B3EF-D83FA52041E4}"/>
            </c:ext>
          </c:extLst>
        </c:ser>
        <c:ser>
          <c:idx val="2"/>
          <c:order val="6"/>
          <c:tx>
            <c:strRef>
              <c:f>Tudás2016!$V$2</c:f>
              <c:strCache>
                <c:ptCount val="1"/>
                <c:pt idx="0">
                  <c:v>2016-3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x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Tudás2016!$V$5:$V$16</c:f>
              <c:numCache>
                <c:formatCode>0%</c:formatCode>
                <c:ptCount val="12"/>
                <c:pt idx="0">
                  <c:v>0.92868719611021067</c:v>
                </c:pt>
                <c:pt idx="1">
                  <c:v>0.92868719611021067</c:v>
                </c:pt>
                <c:pt idx="2">
                  <c:v>0.90113452188006482</c:v>
                </c:pt>
                <c:pt idx="3">
                  <c:v>0.88330632090761751</c:v>
                </c:pt>
                <c:pt idx="4">
                  <c:v>0.82009724473257695</c:v>
                </c:pt>
                <c:pt idx="5">
                  <c:v>0.78119935170178278</c:v>
                </c:pt>
                <c:pt idx="6">
                  <c:v>0.73743922204213941</c:v>
                </c:pt>
                <c:pt idx="7">
                  <c:v>0.70988654781199356</c:v>
                </c:pt>
                <c:pt idx="8">
                  <c:v>0.65964343598055108</c:v>
                </c:pt>
                <c:pt idx="9">
                  <c:v>0.61750405186385737</c:v>
                </c:pt>
                <c:pt idx="10">
                  <c:v>0.53970826580226905</c:v>
                </c:pt>
                <c:pt idx="11">
                  <c:v>0.41491085899513774</c:v>
                </c:pt>
              </c:numCache>
            </c:numRef>
          </c:xVal>
          <c:yVal>
            <c:numRef>
              <c:f>Tudás2016!$A$5:$A$16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CD0-4252-B3EF-D83FA52041E4}"/>
            </c:ext>
          </c:extLst>
        </c:ser>
        <c:ser>
          <c:idx val="8"/>
          <c:order val="7"/>
          <c:tx>
            <c:strRef>
              <c:f>Tudás2015!$V$2</c:f>
              <c:strCache>
                <c:ptCount val="1"/>
                <c:pt idx="0">
                  <c:v>2015-3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x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Tudás2015!$V$5:$V$16</c:f>
              <c:numCache>
                <c:formatCode>0%</c:formatCode>
                <c:ptCount val="12"/>
                <c:pt idx="0">
                  <c:v>0.91489361702127658</c:v>
                </c:pt>
                <c:pt idx="1">
                  <c:v>0.91489361702127658</c:v>
                </c:pt>
                <c:pt idx="2">
                  <c:v>0.87765957446808507</c:v>
                </c:pt>
                <c:pt idx="3">
                  <c:v>0.8457446808510638</c:v>
                </c:pt>
                <c:pt idx="4">
                  <c:v>0.77304964539007093</c:v>
                </c:pt>
                <c:pt idx="5">
                  <c:v>0.73404255319148937</c:v>
                </c:pt>
                <c:pt idx="6">
                  <c:v>0.68085106382978722</c:v>
                </c:pt>
                <c:pt idx="7">
                  <c:v>0.63297872340425532</c:v>
                </c:pt>
                <c:pt idx="8">
                  <c:v>0.58333333333333337</c:v>
                </c:pt>
                <c:pt idx="9">
                  <c:v>0.52836879432624118</c:v>
                </c:pt>
                <c:pt idx="10">
                  <c:v>0.42907801418439717</c:v>
                </c:pt>
                <c:pt idx="11">
                  <c:v>0.25886524822695034</c:v>
                </c:pt>
              </c:numCache>
            </c:numRef>
          </c:xVal>
          <c:yVal>
            <c:numRef>
              <c:f>Tudás2015!$A$5:$A$16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CD0-4252-B3EF-D83FA52041E4}"/>
            </c:ext>
          </c:extLst>
        </c:ser>
        <c:ser>
          <c:idx val="3"/>
          <c:order val="9"/>
          <c:tx>
            <c:strRef>
              <c:f>Tudás2016!$W$2</c:f>
              <c:strCache>
                <c:ptCount val="1"/>
                <c:pt idx="0">
                  <c:v>2016-4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xVal>
            <c:numRef>
              <c:f>Tudás2016!$W$5:$W$16</c:f>
              <c:numCache>
                <c:formatCode>0%</c:formatCode>
                <c:ptCount val="12"/>
                <c:pt idx="0">
                  <c:v>0.84602917341977313</c:v>
                </c:pt>
                <c:pt idx="1">
                  <c:v>0.84602917341977313</c:v>
                </c:pt>
                <c:pt idx="2">
                  <c:v>0.76499189627228525</c:v>
                </c:pt>
                <c:pt idx="3">
                  <c:v>0.7439222042139384</c:v>
                </c:pt>
                <c:pt idx="4">
                  <c:v>0.70502431118314424</c:v>
                </c:pt>
                <c:pt idx="5">
                  <c:v>0.67585089141004862</c:v>
                </c:pt>
                <c:pt idx="6">
                  <c:v>0.6337115072933549</c:v>
                </c:pt>
                <c:pt idx="7">
                  <c:v>0.5850891410048622</c:v>
                </c:pt>
                <c:pt idx="8">
                  <c:v>0.50405186385737444</c:v>
                </c:pt>
                <c:pt idx="9">
                  <c:v>0.41166936790923825</c:v>
                </c:pt>
                <c:pt idx="10">
                  <c:v>0.31442463533225284</c:v>
                </c:pt>
                <c:pt idx="11">
                  <c:v>0.18314424635332252</c:v>
                </c:pt>
              </c:numCache>
            </c:numRef>
          </c:xVal>
          <c:yVal>
            <c:numRef>
              <c:f>Tudás2016!$A$5:$A$16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CD0-4252-B3EF-D83FA52041E4}"/>
            </c:ext>
          </c:extLst>
        </c:ser>
        <c:ser>
          <c:idx val="9"/>
          <c:order val="10"/>
          <c:tx>
            <c:strRef>
              <c:f>Tudás2015!$W$2</c:f>
              <c:strCache>
                <c:ptCount val="1"/>
                <c:pt idx="0">
                  <c:v>2015-4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xVal>
            <c:numRef>
              <c:f>Tudás2015!$W$5:$W$16</c:f>
              <c:numCache>
                <c:formatCode>0%</c:formatCode>
                <c:ptCount val="12"/>
                <c:pt idx="0">
                  <c:v>0.9042553191489362</c:v>
                </c:pt>
                <c:pt idx="1">
                  <c:v>0.9042553191489362</c:v>
                </c:pt>
                <c:pt idx="2">
                  <c:v>0.78900709219858156</c:v>
                </c:pt>
                <c:pt idx="3">
                  <c:v>0.74113475177304966</c:v>
                </c:pt>
                <c:pt idx="4">
                  <c:v>0.70035460992907805</c:v>
                </c:pt>
                <c:pt idx="5">
                  <c:v>0.66312056737588654</c:v>
                </c:pt>
                <c:pt idx="6">
                  <c:v>0.58510638297872342</c:v>
                </c:pt>
                <c:pt idx="7">
                  <c:v>0.52659574468085102</c:v>
                </c:pt>
                <c:pt idx="8">
                  <c:v>0.44680851063829785</c:v>
                </c:pt>
                <c:pt idx="9">
                  <c:v>0.36170212765957449</c:v>
                </c:pt>
                <c:pt idx="10">
                  <c:v>0.25531914893617019</c:v>
                </c:pt>
                <c:pt idx="11">
                  <c:v>0.16134751773049646</c:v>
                </c:pt>
              </c:numCache>
            </c:numRef>
          </c:xVal>
          <c:yVal>
            <c:numRef>
              <c:f>Tudás2015!$A$5:$A$16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CD0-4252-B3EF-D83FA52041E4}"/>
            </c:ext>
          </c:extLst>
        </c:ser>
        <c:ser>
          <c:idx val="4"/>
          <c:order val="12"/>
          <c:tx>
            <c:strRef>
              <c:f>Tudás2016!$X$2</c:f>
              <c:strCache>
                <c:ptCount val="1"/>
                <c:pt idx="0">
                  <c:v>2016-5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ash"/>
            <c:size val="10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Tudás2016!$X$5:$X$16</c:f>
              <c:numCache>
                <c:formatCode>0%</c:formatCode>
                <c:ptCount val="12"/>
                <c:pt idx="0">
                  <c:v>0.84278768233387358</c:v>
                </c:pt>
                <c:pt idx="1">
                  <c:v>0.84278768233387358</c:v>
                </c:pt>
                <c:pt idx="2">
                  <c:v>0.79740680713128043</c:v>
                </c:pt>
                <c:pt idx="3">
                  <c:v>0.74716369529983795</c:v>
                </c:pt>
                <c:pt idx="4">
                  <c:v>0.68233387358184761</c:v>
                </c:pt>
                <c:pt idx="5">
                  <c:v>0.640194489465154</c:v>
                </c:pt>
                <c:pt idx="6">
                  <c:v>0.5429497568881686</c:v>
                </c:pt>
                <c:pt idx="7">
                  <c:v>0.48946515397082657</c:v>
                </c:pt>
                <c:pt idx="8">
                  <c:v>0.40032414910858993</c:v>
                </c:pt>
                <c:pt idx="9">
                  <c:v>0.31442463533225284</c:v>
                </c:pt>
                <c:pt idx="10">
                  <c:v>0.25445705024311183</c:v>
                </c:pt>
                <c:pt idx="11">
                  <c:v>0.14748784440842788</c:v>
                </c:pt>
              </c:numCache>
            </c:numRef>
          </c:xVal>
          <c:yVal>
            <c:numRef>
              <c:f>Tudás2016!$A$5:$A$16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CD0-4252-B3EF-D83FA52041E4}"/>
            </c:ext>
          </c:extLst>
        </c:ser>
        <c:ser>
          <c:idx val="10"/>
          <c:order val="13"/>
          <c:tx>
            <c:strRef>
              <c:f>Tudás2015!$X$2</c:f>
              <c:strCache>
                <c:ptCount val="1"/>
                <c:pt idx="0">
                  <c:v>2015-5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dash"/>
            <c:size val="10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Tudás2015!$X$5:$X$16</c:f>
              <c:numCache>
                <c:formatCode>0%</c:formatCode>
                <c:ptCount val="12"/>
                <c:pt idx="0">
                  <c:v>0.88652482269503541</c:v>
                </c:pt>
                <c:pt idx="1">
                  <c:v>0.88652482269503541</c:v>
                </c:pt>
                <c:pt idx="2">
                  <c:v>0.81737588652482274</c:v>
                </c:pt>
                <c:pt idx="3">
                  <c:v>0.75531914893617025</c:v>
                </c:pt>
                <c:pt idx="4">
                  <c:v>0.69148936170212771</c:v>
                </c:pt>
                <c:pt idx="5">
                  <c:v>0.63829787234042556</c:v>
                </c:pt>
                <c:pt idx="6">
                  <c:v>0.52482269503546097</c:v>
                </c:pt>
                <c:pt idx="7">
                  <c:v>0.45567375886524825</c:v>
                </c:pt>
                <c:pt idx="8">
                  <c:v>0.39007092198581561</c:v>
                </c:pt>
                <c:pt idx="9">
                  <c:v>0.30496453900709219</c:v>
                </c:pt>
                <c:pt idx="10">
                  <c:v>0.20921985815602837</c:v>
                </c:pt>
                <c:pt idx="11">
                  <c:v>0.10815602836879433</c:v>
                </c:pt>
              </c:numCache>
            </c:numRef>
          </c:xVal>
          <c:yVal>
            <c:numRef>
              <c:f>Tudás2015!$A$5:$A$16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CD0-4252-B3EF-D83FA52041E4}"/>
            </c:ext>
          </c:extLst>
        </c:ser>
        <c:ser>
          <c:idx val="5"/>
          <c:order val="15"/>
          <c:tx>
            <c:strRef>
              <c:f>Tudás2016!$Y$2</c:f>
              <c:strCache>
                <c:ptCount val="1"/>
                <c:pt idx="0">
                  <c:v>2016-6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Tudás2016!$Y$5:$Y$16</c:f>
              <c:numCache>
                <c:formatCode>0%</c:formatCode>
                <c:ptCount val="12"/>
                <c:pt idx="0">
                  <c:v>0.68071312803889794</c:v>
                </c:pt>
                <c:pt idx="1">
                  <c:v>0.68071312803889794</c:v>
                </c:pt>
                <c:pt idx="2">
                  <c:v>0.64667747163695299</c:v>
                </c:pt>
                <c:pt idx="3">
                  <c:v>0.59805510534846029</c:v>
                </c:pt>
                <c:pt idx="4">
                  <c:v>0.55267423014586714</c:v>
                </c:pt>
                <c:pt idx="5">
                  <c:v>0.51539708265802264</c:v>
                </c:pt>
                <c:pt idx="6">
                  <c:v>0.45867098865478118</c:v>
                </c:pt>
                <c:pt idx="7">
                  <c:v>0.42949756888168555</c:v>
                </c:pt>
                <c:pt idx="8">
                  <c:v>0.38249594813614263</c:v>
                </c:pt>
                <c:pt idx="9">
                  <c:v>0.3047001620745543</c:v>
                </c:pt>
                <c:pt idx="10">
                  <c:v>0.23824959481361427</c:v>
                </c:pt>
                <c:pt idx="11">
                  <c:v>0.16045380875202594</c:v>
                </c:pt>
              </c:numCache>
            </c:numRef>
          </c:xVal>
          <c:yVal>
            <c:numRef>
              <c:f>Tudás2016!$A$5:$A$16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1CD0-4252-B3EF-D83FA52041E4}"/>
            </c:ext>
          </c:extLst>
        </c:ser>
        <c:ser>
          <c:idx val="11"/>
          <c:order val="16"/>
          <c:tx>
            <c:strRef>
              <c:f>Tudás2015!$Y$2</c:f>
              <c:strCache>
                <c:ptCount val="1"/>
                <c:pt idx="0">
                  <c:v>2015-6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square"/>
            <c:size val="10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Tudás2015!$Y$5:$Y$16</c:f>
              <c:numCache>
                <c:formatCode>0%</c:formatCode>
                <c:ptCount val="12"/>
                <c:pt idx="0">
                  <c:v>0.78723404255319152</c:v>
                </c:pt>
                <c:pt idx="1">
                  <c:v>0.78723404255319152</c:v>
                </c:pt>
                <c:pt idx="2">
                  <c:v>0.72872340425531912</c:v>
                </c:pt>
                <c:pt idx="3">
                  <c:v>0.65248226950354615</c:v>
                </c:pt>
                <c:pt idx="4">
                  <c:v>0.59397163120567376</c:v>
                </c:pt>
                <c:pt idx="5">
                  <c:v>0.53191489361702127</c:v>
                </c:pt>
                <c:pt idx="6">
                  <c:v>0.4521276595744681</c:v>
                </c:pt>
                <c:pt idx="7">
                  <c:v>0.37765957446808512</c:v>
                </c:pt>
                <c:pt idx="8">
                  <c:v>0.30496453900709219</c:v>
                </c:pt>
                <c:pt idx="9">
                  <c:v>0.24468085106382978</c:v>
                </c:pt>
                <c:pt idx="10">
                  <c:v>0.1702127659574468</c:v>
                </c:pt>
                <c:pt idx="11">
                  <c:v>0.10106382978723404</c:v>
                </c:pt>
              </c:numCache>
            </c:numRef>
          </c:xVal>
          <c:yVal>
            <c:numRef>
              <c:f>Tudás2015!$A$5:$A$16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1CD0-4252-B3EF-D83FA5204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288432"/>
        <c:axId val="365287448"/>
        <c:extLst>
          <c:ext xmlns:c15="http://schemas.microsoft.com/office/drawing/2012/chart" uri="{02D57815-91ED-43cb-92C2-25804820EDAC}">
            <c15:filteredScatterSeries>
              <c15:ser>
                <c:idx val="12"/>
                <c:order val="2"/>
                <c:tx>
                  <c:strRef>
                    <c:extLst>
                      <c:ext uri="{02D57815-91ED-43cb-92C2-25804820EDAC}">
                        <c15:formulaRef>
                          <c15:sqref>Tudás2014!$T$2</c15:sqref>
                        </c15:formulaRef>
                      </c:ext>
                    </c:extLst>
                    <c:strCache>
                      <c:ptCount val="1"/>
                      <c:pt idx="0">
                        <c:v>2014-1</c:v>
                      </c:pt>
                    </c:strCache>
                  </c:strRef>
                </c:tx>
                <c:spPr>
                  <a:ln w="28575" cap="rnd">
                    <a:solidFill>
                      <a:srgbClr val="7030A0"/>
                    </a:solidFill>
                    <a:prstDash val="sysDot"/>
                    <a:round/>
                  </a:ln>
                  <a:effectLst/>
                </c:spPr>
                <c:marker>
                  <c:symbol val="x"/>
                  <c:size val="7"/>
                  <c:spPr>
                    <a:solidFill>
                      <a:srgbClr val="7030A0"/>
                    </a:solidFill>
                    <a:ln w="9525">
                      <a:solidFill>
                        <a:srgbClr val="7030A0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Tudás2014!$T$5:$T$16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0.8954372623574145</c:v>
                      </c:pt>
                      <c:pt idx="1">
                        <c:v>0.8954372623574145</c:v>
                      </c:pt>
                      <c:pt idx="2">
                        <c:v>0.89353612167300378</c:v>
                      </c:pt>
                      <c:pt idx="3">
                        <c:v>0.89353612167300378</c:v>
                      </c:pt>
                      <c:pt idx="4">
                        <c:v>0.88973384030418246</c:v>
                      </c:pt>
                      <c:pt idx="5">
                        <c:v>0.87832699619771859</c:v>
                      </c:pt>
                      <c:pt idx="6">
                        <c:v>0.85741444866920147</c:v>
                      </c:pt>
                      <c:pt idx="7">
                        <c:v>0.81558935361216733</c:v>
                      </c:pt>
                      <c:pt idx="8">
                        <c:v>0.74904942965779464</c:v>
                      </c:pt>
                      <c:pt idx="9">
                        <c:v>0.65779467680608361</c:v>
                      </c:pt>
                      <c:pt idx="10">
                        <c:v>0.50380228136882133</c:v>
                      </c:pt>
                      <c:pt idx="11">
                        <c:v>0.3365019011406844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Tudás2014!$A$5:$A$16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3</c:v>
                      </c:pt>
                      <c:pt idx="5">
                        <c:v>4</c:v>
                      </c:pt>
                      <c:pt idx="6">
                        <c:v>5</c:v>
                      </c:pt>
                      <c:pt idx="7">
                        <c:v>6</c:v>
                      </c:pt>
                      <c:pt idx="8">
                        <c:v>7</c:v>
                      </c:pt>
                      <c:pt idx="9">
                        <c:v>8</c:v>
                      </c:pt>
                      <c:pt idx="10">
                        <c:v>9</c:v>
                      </c:pt>
                      <c:pt idx="11">
                        <c:v>10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C-1CD0-4252-B3EF-D83FA52041E4}"/>
                  </c:ext>
                </c:extLst>
              </c15:ser>
            </c15:filteredScatterSeries>
            <c15:filteredScatterSeries>
              <c15:ser>
                <c:idx val="13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Tudás2014!$U$2</c15:sqref>
                        </c15:formulaRef>
                      </c:ext>
                    </c:extLst>
                    <c:strCache>
                      <c:ptCount val="1"/>
                      <c:pt idx="0">
                        <c:v>2014-2</c:v>
                      </c:pt>
                    </c:strCache>
                  </c:strRef>
                </c:tx>
                <c:spPr>
                  <a:ln w="28575" cap="rnd">
                    <a:solidFill>
                      <a:srgbClr val="0070C0"/>
                    </a:solidFill>
                    <a:prstDash val="sysDot"/>
                    <a:round/>
                  </a:ln>
                  <a:effectLst/>
                </c:spPr>
                <c:marker>
                  <c:symbol val="square"/>
                  <c:size val="6"/>
                  <c:spPr>
                    <a:solidFill>
                      <a:srgbClr val="0070C0"/>
                    </a:solidFill>
                    <a:ln w="9525">
                      <a:solidFill>
                        <a:srgbClr val="0070C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Tudás2014!$U$5:$U$16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0.85931558935361219</c:v>
                      </c:pt>
                      <c:pt idx="1">
                        <c:v>0.85931558935361219</c:v>
                      </c:pt>
                      <c:pt idx="2">
                        <c:v>0.83840304182509506</c:v>
                      </c:pt>
                      <c:pt idx="3">
                        <c:v>0.83079847908745252</c:v>
                      </c:pt>
                      <c:pt idx="4">
                        <c:v>0.79847908745247154</c:v>
                      </c:pt>
                      <c:pt idx="5">
                        <c:v>0.73764258555133078</c:v>
                      </c:pt>
                      <c:pt idx="6">
                        <c:v>0.70912547528517111</c:v>
                      </c:pt>
                      <c:pt idx="7">
                        <c:v>0.66349809885931554</c:v>
                      </c:pt>
                      <c:pt idx="8">
                        <c:v>0.61977186311787069</c:v>
                      </c:pt>
                      <c:pt idx="9">
                        <c:v>0.53992395437262353</c:v>
                      </c:pt>
                      <c:pt idx="10">
                        <c:v>0.4391634980988593</c:v>
                      </c:pt>
                      <c:pt idx="11">
                        <c:v>0.27946768060836502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Tudás2014!$A$5:$A$16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3</c:v>
                      </c:pt>
                      <c:pt idx="5">
                        <c:v>4</c:v>
                      </c:pt>
                      <c:pt idx="6">
                        <c:v>5</c:v>
                      </c:pt>
                      <c:pt idx="7">
                        <c:v>6</c:v>
                      </c:pt>
                      <c:pt idx="8">
                        <c:v>7</c:v>
                      </c:pt>
                      <c:pt idx="9">
                        <c:v>8</c:v>
                      </c:pt>
                      <c:pt idx="10">
                        <c:v>9</c:v>
                      </c:pt>
                      <c:pt idx="11">
                        <c:v>10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1CD0-4252-B3EF-D83FA52041E4}"/>
                  </c:ext>
                </c:extLst>
              </c15:ser>
            </c15:filteredScatterSeries>
            <c15:filteredScatterSeries>
              <c15:ser>
                <c:idx val="14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Tudás2014!$V$2</c15:sqref>
                        </c15:formulaRef>
                      </c:ext>
                    </c:extLst>
                    <c:strCache>
                      <c:ptCount val="1"/>
                      <c:pt idx="0">
                        <c:v>2014-3</c:v>
                      </c:pt>
                    </c:strCache>
                  </c:strRef>
                </c:tx>
                <c:spPr>
                  <a:ln w="28575" cap="rnd">
                    <a:solidFill>
                      <a:srgbClr val="00B050"/>
                    </a:solidFill>
                    <a:prstDash val="sysDot"/>
                    <a:round/>
                  </a:ln>
                  <a:effectLst/>
                </c:spPr>
                <c:marker>
                  <c:symbol val="triangle"/>
                  <c:size val="7"/>
                  <c:spPr>
                    <a:solidFill>
                      <a:srgbClr val="00B050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Tudás2014!$V$5:$V$16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0.84790874524714832</c:v>
                      </c:pt>
                      <c:pt idx="1">
                        <c:v>0.84790874524714832</c:v>
                      </c:pt>
                      <c:pt idx="2">
                        <c:v>0.80038022813688214</c:v>
                      </c:pt>
                      <c:pt idx="3">
                        <c:v>0.7756653992395437</c:v>
                      </c:pt>
                      <c:pt idx="4">
                        <c:v>0.70532319391634979</c:v>
                      </c:pt>
                      <c:pt idx="5">
                        <c:v>0.6730038022813688</c:v>
                      </c:pt>
                      <c:pt idx="6">
                        <c:v>0.63498098859315588</c:v>
                      </c:pt>
                      <c:pt idx="7">
                        <c:v>0.58365019011406849</c:v>
                      </c:pt>
                      <c:pt idx="8">
                        <c:v>0.54752851711026618</c:v>
                      </c:pt>
                      <c:pt idx="9">
                        <c:v>0.49429657794676807</c:v>
                      </c:pt>
                      <c:pt idx="10">
                        <c:v>0.42965779467680609</c:v>
                      </c:pt>
                      <c:pt idx="11">
                        <c:v>0.28136882129277568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Tudás2014!$A$5:$A$16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3</c:v>
                      </c:pt>
                      <c:pt idx="5">
                        <c:v>4</c:v>
                      </c:pt>
                      <c:pt idx="6">
                        <c:v>5</c:v>
                      </c:pt>
                      <c:pt idx="7">
                        <c:v>6</c:v>
                      </c:pt>
                      <c:pt idx="8">
                        <c:v>7</c:v>
                      </c:pt>
                      <c:pt idx="9">
                        <c:v>8</c:v>
                      </c:pt>
                      <c:pt idx="10">
                        <c:v>9</c:v>
                      </c:pt>
                      <c:pt idx="11">
                        <c:v>10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CD0-4252-B3EF-D83FA52041E4}"/>
                  </c:ext>
                </c:extLst>
              </c15:ser>
            </c15:filteredScatterSeries>
            <c15:filteredScatterSeries>
              <c15:ser>
                <c:idx val="15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Tudás2014!$W$2</c15:sqref>
                        </c15:formulaRef>
                      </c:ext>
                    </c:extLst>
                    <c:strCache>
                      <c:ptCount val="1"/>
                      <c:pt idx="0">
                        <c:v>2014-4</c:v>
                      </c:pt>
                    </c:strCache>
                  </c:strRef>
                </c:tx>
                <c:spPr>
                  <a:ln w="28575" cap="rnd">
                    <a:solidFill>
                      <a:srgbClr val="92D050"/>
                    </a:solidFill>
                    <a:prstDash val="sysDot"/>
                    <a:round/>
                  </a:ln>
                  <a:effectLst/>
                </c:spPr>
                <c:marker>
                  <c:symbol val="triangle"/>
                  <c:size val="6"/>
                  <c:spPr>
                    <a:solidFill>
                      <a:srgbClr val="92D050"/>
                    </a:solidFill>
                    <a:ln w="9525">
                      <a:solidFill>
                        <a:srgbClr val="92D05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Tudás2014!$W$5:$W$16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0.82889733840304181</c:v>
                      </c:pt>
                      <c:pt idx="1">
                        <c:v>0.82889733840304181</c:v>
                      </c:pt>
                      <c:pt idx="2">
                        <c:v>0.74524714828897343</c:v>
                      </c:pt>
                      <c:pt idx="3">
                        <c:v>0.73384030418250945</c:v>
                      </c:pt>
                      <c:pt idx="4">
                        <c:v>0.6901140684410646</c:v>
                      </c:pt>
                      <c:pt idx="5">
                        <c:v>0.655893536121673</c:v>
                      </c:pt>
                      <c:pt idx="6">
                        <c:v>0.6045627376425855</c:v>
                      </c:pt>
                      <c:pt idx="7">
                        <c:v>0.53992395437262353</c:v>
                      </c:pt>
                      <c:pt idx="8">
                        <c:v>0.47908745247148288</c:v>
                      </c:pt>
                      <c:pt idx="9">
                        <c:v>0.42015209125475284</c:v>
                      </c:pt>
                      <c:pt idx="10">
                        <c:v>0.31558935361216728</c:v>
                      </c:pt>
                      <c:pt idx="11">
                        <c:v>0.18441064638783269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Tudás2014!$A$5:$A$16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3</c:v>
                      </c:pt>
                      <c:pt idx="5">
                        <c:v>4</c:v>
                      </c:pt>
                      <c:pt idx="6">
                        <c:v>5</c:v>
                      </c:pt>
                      <c:pt idx="7">
                        <c:v>6</c:v>
                      </c:pt>
                      <c:pt idx="8">
                        <c:v>7</c:v>
                      </c:pt>
                      <c:pt idx="9">
                        <c:v>8</c:v>
                      </c:pt>
                      <c:pt idx="10">
                        <c:v>9</c:v>
                      </c:pt>
                      <c:pt idx="11">
                        <c:v>10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CD0-4252-B3EF-D83FA52041E4}"/>
                  </c:ext>
                </c:extLst>
              </c15:ser>
            </c15:filteredScatterSeries>
            <c15:filteredScatterSeries>
              <c15:ser>
                <c:idx val="16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Tudás2014!$X$2</c15:sqref>
                        </c15:formulaRef>
                      </c:ext>
                    </c:extLst>
                    <c:strCache>
                      <c:ptCount val="1"/>
                      <c:pt idx="0">
                        <c:v>2014-5</c:v>
                      </c:pt>
                    </c:strCache>
                  </c:strRef>
                </c:tx>
                <c:spPr>
                  <a:ln w="28575" cap="rnd">
                    <a:solidFill>
                      <a:srgbClr val="FFC000"/>
                    </a:solidFill>
                    <a:prstDash val="sysDot"/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rgbClr val="FFC000"/>
                    </a:solidFill>
                    <a:ln w="9525">
                      <a:solidFill>
                        <a:srgbClr val="FFC00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Tudás2014!$X$5:$X$16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0.83269961977186313</c:v>
                      </c:pt>
                      <c:pt idx="1">
                        <c:v>0.83269961977186313</c:v>
                      </c:pt>
                      <c:pt idx="2">
                        <c:v>0.7756653992395437</c:v>
                      </c:pt>
                      <c:pt idx="3">
                        <c:v>0.76235741444866922</c:v>
                      </c:pt>
                      <c:pt idx="4">
                        <c:v>0.73193916349809884</c:v>
                      </c:pt>
                      <c:pt idx="5">
                        <c:v>0.69961977186311786</c:v>
                      </c:pt>
                      <c:pt idx="6">
                        <c:v>0.64448669201520914</c:v>
                      </c:pt>
                      <c:pt idx="7">
                        <c:v>0.59885931558935357</c:v>
                      </c:pt>
                      <c:pt idx="8">
                        <c:v>0.54182509505703425</c:v>
                      </c:pt>
                      <c:pt idx="9">
                        <c:v>0.45437262357414449</c:v>
                      </c:pt>
                      <c:pt idx="10">
                        <c:v>0.33269961977186313</c:v>
                      </c:pt>
                      <c:pt idx="11">
                        <c:v>0.17870722433460076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Tudás2014!$A$5:$A$16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3</c:v>
                      </c:pt>
                      <c:pt idx="5">
                        <c:v>4</c:v>
                      </c:pt>
                      <c:pt idx="6">
                        <c:v>5</c:v>
                      </c:pt>
                      <c:pt idx="7">
                        <c:v>6</c:v>
                      </c:pt>
                      <c:pt idx="8">
                        <c:v>7</c:v>
                      </c:pt>
                      <c:pt idx="9">
                        <c:v>8</c:v>
                      </c:pt>
                      <c:pt idx="10">
                        <c:v>9</c:v>
                      </c:pt>
                      <c:pt idx="11">
                        <c:v>10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1CD0-4252-B3EF-D83FA52041E4}"/>
                  </c:ext>
                </c:extLst>
              </c15:ser>
            </c15:filteredScatterSeries>
            <c15:filteredScatte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Tudás2014!$Y$2</c15:sqref>
                        </c15:formulaRef>
                      </c:ext>
                    </c:extLst>
                    <c:strCache>
                      <c:ptCount val="1"/>
                      <c:pt idx="0">
                        <c:v>2014-6</c:v>
                      </c:pt>
                    </c:strCache>
                  </c:strRef>
                </c:tx>
                <c:spPr>
                  <a:ln w="28575" cap="rnd">
                    <a:solidFill>
                      <a:srgbClr val="C00000"/>
                    </a:solidFill>
                    <a:prstDash val="sysDot"/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rgbClr val="C00000"/>
                    </a:solidFill>
                    <a:ln w="9525">
                      <a:solidFill>
                        <a:srgbClr val="C0000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Tudás2014!$Y$5:$Y$16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0.68250950570342206</c:v>
                      </c:pt>
                      <c:pt idx="1">
                        <c:v>0.68250950570342206</c:v>
                      </c:pt>
                      <c:pt idx="2">
                        <c:v>0.60076045627376429</c:v>
                      </c:pt>
                      <c:pt idx="3">
                        <c:v>0.56083650190114065</c:v>
                      </c:pt>
                      <c:pt idx="4">
                        <c:v>0.50950570342205326</c:v>
                      </c:pt>
                      <c:pt idx="5">
                        <c:v>0.47528517110266161</c:v>
                      </c:pt>
                      <c:pt idx="6">
                        <c:v>0.40874524714828897</c:v>
                      </c:pt>
                      <c:pt idx="7">
                        <c:v>0.35551330798479086</c:v>
                      </c:pt>
                      <c:pt idx="8">
                        <c:v>0.29657794676806082</c:v>
                      </c:pt>
                      <c:pt idx="9">
                        <c:v>0.23954372623574144</c:v>
                      </c:pt>
                      <c:pt idx="10">
                        <c:v>0.17680608365019013</c:v>
                      </c:pt>
                      <c:pt idx="11">
                        <c:v>0.10646387832699619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Tudás2014!$A$5:$A$16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3</c:v>
                      </c:pt>
                      <c:pt idx="5">
                        <c:v>4</c:v>
                      </c:pt>
                      <c:pt idx="6">
                        <c:v>5</c:v>
                      </c:pt>
                      <c:pt idx="7">
                        <c:v>6</c:v>
                      </c:pt>
                      <c:pt idx="8">
                        <c:v>7</c:v>
                      </c:pt>
                      <c:pt idx="9">
                        <c:v>8</c:v>
                      </c:pt>
                      <c:pt idx="10">
                        <c:v>9</c:v>
                      </c:pt>
                      <c:pt idx="11">
                        <c:v>10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1CD0-4252-B3EF-D83FA52041E4}"/>
                  </c:ext>
                </c:extLst>
              </c15:ser>
            </c15:filteredScatterSeries>
          </c:ext>
        </c:extLst>
      </c:scatterChart>
      <c:valAx>
        <c:axId val="3652884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hu-HU" sz="1600">
                    <a:solidFill>
                      <a:schemeClr val="tx1"/>
                    </a:solidFill>
                    <a:latin typeface="Garamond" panose="02020404030301010803" pitchFamily="18" charset="0"/>
                    <a:ea typeface="Cambria Math" panose="02040503050406030204" pitchFamily="18" charset="0"/>
                  </a:rPr>
                  <a:t>Hallgatók</a:t>
                </a:r>
              </a:p>
            </c:rich>
          </c:tx>
          <c:layout>
            <c:manualLayout>
              <c:xMode val="edge"/>
              <c:yMode val="edge"/>
              <c:x val="0.46236177400901812"/>
              <c:y val="0.844732984293193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Cambria Math" panose="02040503050406030204" pitchFamily="18" charset="0"/>
                  <a:cs typeface="+mn-cs"/>
                </a:defRPr>
              </a:pPr>
              <a:endParaRPr lang="hu-H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Cambria Math" panose="02040503050406030204" pitchFamily="18" charset="0"/>
                <a:cs typeface="+mn-cs"/>
              </a:defRPr>
            </a:pPr>
            <a:endParaRPr lang="hu-HU"/>
          </a:p>
        </c:txPr>
        <c:crossAx val="365287448"/>
        <c:crosses val="autoZero"/>
        <c:crossBetween val="midCat"/>
      </c:valAx>
      <c:valAx>
        <c:axId val="3652874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hu-HU" sz="1600">
                    <a:solidFill>
                      <a:schemeClr val="tx1"/>
                    </a:solidFill>
                    <a:latin typeface="Garamond" panose="02020404030301010803" pitchFamily="18" charset="0"/>
                    <a:ea typeface="Cambria Math" panose="02040503050406030204" pitchFamily="18" charset="0"/>
                  </a:rPr>
                  <a:t>Pontszám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Cambria Math" panose="02040503050406030204" pitchFamily="18" charset="0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Cambria Math" panose="02040503050406030204" pitchFamily="18" charset="0"/>
                <a:cs typeface="+mn-cs"/>
              </a:defRPr>
            </a:pPr>
            <a:endParaRPr lang="hu-HU"/>
          </a:p>
        </c:txPr>
        <c:crossAx val="365288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56020942408377"/>
          <c:w val="1"/>
          <c:h val="9.0345549738219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Cambria Math" panose="02040503050406030204" pitchFamily="18" charset="0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DD4F4-863E-4A54-A40D-BDA4BFB302B3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FB764CA2-54AF-4152-A026-B2AC37407224}">
      <dgm:prSet custT="1"/>
      <dgm:spPr>
        <a:solidFill>
          <a:srgbClr val="FF7C8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lIns="0" tIns="0" rIns="0" bIns="0"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3597772-7CC9-48FA-B2DA-80EE837D35BF}" type="parTrans" cxnId="{E399D154-E720-4CF7-B5E2-2893F1FFD2FF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819EA5B-B4A3-4046-8A0A-312C971C7727}" type="sibTrans" cxnId="{E399D154-E720-4CF7-B5E2-2893F1FFD2FF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50ABE61-8C53-4419-AAFE-BD1D9DA410B1}">
      <dgm:prSet custT="1"/>
      <dgm:spPr>
        <a:solidFill>
          <a:srgbClr val="FFCC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lIns="0" tIns="0" rIns="0" bIns="0"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7E4FEAC-2139-4405-937E-E18DAA84B364}" type="parTrans" cxnId="{B50F1FF2-8C8E-4AE6-AA5D-71C057CB7B01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4BB443F-4878-4233-9EEA-361FA4EF8884}" type="sibTrans" cxnId="{B50F1FF2-8C8E-4AE6-AA5D-71C057CB7B01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F239627-5A2F-4674-AA6E-295E239BCAB3}">
      <dgm:prSet custT="1"/>
      <dgm:spPr>
        <a:solidFill>
          <a:srgbClr val="FF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lIns="0" tIns="0" rIns="0" bIns="0"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75BC0BD-28B8-4190-9555-460C2780A442}" type="parTrans" cxnId="{90E1FCF1-0AD2-4149-89BF-1C6956ADC24E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2836D6A-DE27-4340-B402-BBCBE5DBA187}" type="sibTrans" cxnId="{90E1FCF1-0AD2-4149-89BF-1C6956ADC24E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4F2BE20-BA70-44D9-BC35-4E486C9150C6}">
      <dgm:prSet custT="1"/>
      <dgm:spPr>
        <a:solidFill>
          <a:srgbClr val="99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lIns="0" tIns="0" rIns="0" bIns="0"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482495A-785A-414C-8A69-6410B8C3F2CA}" type="parTrans" cxnId="{5A102889-A897-44BC-9FC8-6B1574D057D5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28C1C01-63B5-4C5F-8F2E-3D341E0896F5}" type="sibTrans" cxnId="{5A102889-A897-44BC-9FC8-6B1574D057D5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CF0DDD8-75AA-4AB1-9CAF-3E8DDB75F4C9}">
      <dgm:prSet custT="1"/>
      <dgm:spPr>
        <a:solidFill>
          <a:srgbClr val="99CC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lIns="0" tIns="0" rIns="0" bIns="0"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93F9978-9BBA-49D4-88AA-5EF99EFB757B}" type="parTrans" cxnId="{53844EB5-0E36-42CD-B523-61DD6A09B92D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D60F7DA-4E3E-4177-9A3B-85E6C2F32E9C}" type="sibTrans" cxnId="{53844EB5-0E36-42CD-B523-61DD6A09B92D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D066A1C-F5D8-4D6F-997D-44CBE6EF92F6}">
      <dgm:prSet custT="1"/>
      <dgm:spPr>
        <a:solidFill>
          <a:srgbClr val="CC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lIns="0" tIns="0" rIns="0" bIns="0"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18894AC-546E-4016-8E94-0C4E9E1AFCF8}" type="parTrans" cxnId="{2BA10CCB-A851-476A-8919-5079AD9DD379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FDD3D82-CC9B-45AC-8D07-06534BAF93C6}" type="sibTrans" cxnId="{2BA10CCB-A851-476A-8919-5079AD9DD379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84596AF-660F-4199-823A-BC754E307FA2}" type="pres">
      <dgm:prSet presAssocID="{F75DD4F4-863E-4A54-A40D-BDA4BFB302B3}" presName="Name0" presStyleCnt="0">
        <dgm:presLayoutVars>
          <dgm:dir/>
          <dgm:animLvl val="lvl"/>
          <dgm:resizeHandles val="exact"/>
        </dgm:presLayoutVars>
      </dgm:prSet>
      <dgm:spPr/>
    </dgm:pt>
    <dgm:pt modelId="{C5EB6018-564C-467E-8471-4E5578D60001}" type="pres">
      <dgm:prSet presAssocID="{FB764CA2-54AF-4152-A026-B2AC37407224}" presName="Name8" presStyleCnt="0"/>
      <dgm:spPr/>
    </dgm:pt>
    <dgm:pt modelId="{D4BFB0AC-CE8D-484C-9D4A-4EC602D4F40E}" type="pres">
      <dgm:prSet presAssocID="{FB764CA2-54AF-4152-A026-B2AC37407224}" presName="level" presStyleLbl="node1" presStyleIdx="0" presStyleCnt="6">
        <dgm:presLayoutVars>
          <dgm:chMax val="1"/>
          <dgm:bulletEnabled val="1"/>
        </dgm:presLayoutVars>
      </dgm:prSet>
      <dgm:spPr/>
    </dgm:pt>
    <dgm:pt modelId="{E02E1D89-5C06-4F72-9EDB-3AB7256E2B97}" type="pres">
      <dgm:prSet presAssocID="{FB764CA2-54AF-4152-A026-B2AC3740722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B0E0335-5737-4ED8-952B-D7C0B9801897}" type="pres">
      <dgm:prSet presAssocID="{F50ABE61-8C53-4419-AAFE-BD1D9DA410B1}" presName="Name8" presStyleCnt="0"/>
      <dgm:spPr/>
    </dgm:pt>
    <dgm:pt modelId="{84D3F3E5-954E-489F-B283-FBD9B4138499}" type="pres">
      <dgm:prSet presAssocID="{F50ABE61-8C53-4419-AAFE-BD1D9DA410B1}" presName="level" presStyleLbl="node1" presStyleIdx="1" presStyleCnt="6">
        <dgm:presLayoutVars>
          <dgm:chMax val="1"/>
          <dgm:bulletEnabled val="1"/>
        </dgm:presLayoutVars>
      </dgm:prSet>
      <dgm:spPr/>
    </dgm:pt>
    <dgm:pt modelId="{B470AA9D-DAEB-4B77-98C1-A333E2DDEC91}" type="pres">
      <dgm:prSet presAssocID="{F50ABE61-8C53-4419-AAFE-BD1D9DA410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4AD1BC0-CDC4-4356-B427-87C4229CEBE8}" type="pres">
      <dgm:prSet presAssocID="{1F239627-5A2F-4674-AA6E-295E239BCAB3}" presName="Name8" presStyleCnt="0"/>
      <dgm:spPr/>
    </dgm:pt>
    <dgm:pt modelId="{EE130D1A-94A6-41B9-8689-7E3E8B33B81A}" type="pres">
      <dgm:prSet presAssocID="{1F239627-5A2F-4674-AA6E-295E239BCAB3}" presName="level" presStyleLbl="node1" presStyleIdx="2" presStyleCnt="6">
        <dgm:presLayoutVars>
          <dgm:chMax val="1"/>
          <dgm:bulletEnabled val="1"/>
        </dgm:presLayoutVars>
      </dgm:prSet>
      <dgm:spPr/>
    </dgm:pt>
    <dgm:pt modelId="{EAD00F8C-6E96-46B7-984F-9873E89F4988}" type="pres">
      <dgm:prSet presAssocID="{1F239627-5A2F-4674-AA6E-295E239BCA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29BDEE7-B24D-4259-AE18-32AC63E39062}" type="pres">
      <dgm:prSet presAssocID="{84F2BE20-BA70-44D9-BC35-4E486C9150C6}" presName="Name8" presStyleCnt="0"/>
      <dgm:spPr/>
    </dgm:pt>
    <dgm:pt modelId="{AD868DEC-2CB6-492A-B880-5B7800842F1D}" type="pres">
      <dgm:prSet presAssocID="{84F2BE20-BA70-44D9-BC35-4E486C9150C6}" presName="level" presStyleLbl="node1" presStyleIdx="3" presStyleCnt="6">
        <dgm:presLayoutVars>
          <dgm:chMax val="1"/>
          <dgm:bulletEnabled val="1"/>
        </dgm:presLayoutVars>
      </dgm:prSet>
      <dgm:spPr/>
    </dgm:pt>
    <dgm:pt modelId="{6975A7F5-D52B-4BCA-8AEA-3620F6243EB0}" type="pres">
      <dgm:prSet presAssocID="{84F2BE20-BA70-44D9-BC35-4E486C9150C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0CD7E3F-0309-4917-B188-739FB122CA47}" type="pres">
      <dgm:prSet presAssocID="{0CF0DDD8-75AA-4AB1-9CAF-3E8DDB75F4C9}" presName="Name8" presStyleCnt="0"/>
      <dgm:spPr/>
    </dgm:pt>
    <dgm:pt modelId="{E1F41BF4-E293-44F5-87D0-DD3C30E337BD}" type="pres">
      <dgm:prSet presAssocID="{0CF0DDD8-75AA-4AB1-9CAF-3E8DDB75F4C9}" presName="level" presStyleLbl="node1" presStyleIdx="4" presStyleCnt="6">
        <dgm:presLayoutVars>
          <dgm:chMax val="1"/>
          <dgm:bulletEnabled val="1"/>
        </dgm:presLayoutVars>
      </dgm:prSet>
      <dgm:spPr/>
    </dgm:pt>
    <dgm:pt modelId="{0D594A45-801D-48FF-99C3-ADFE86FD24F2}" type="pres">
      <dgm:prSet presAssocID="{0CF0DDD8-75AA-4AB1-9CAF-3E8DDB75F4C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915558F-F1B5-4C14-8F52-67EE09BD6D5B}" type="pres">
      <dgm:prSet presAssocID="{CD066A1C-F5D8-4D6F-997D-44CBE6EF92F6}" presName="Name8" presStyleCnt="0"/>
      <dgm:spPr/>
    </dgm:pt>
    <dgm:pt modelId="{7F2B395A-025B-42C0-BD69-201215CAFC02}" type="pres">
      <dgm:prSet presAssocID="{CD066A1C-F5D8-4D6F-997D-44CBE6EF92F6}" presName="level" presStyleLbl="node1" presStyleIdx="5" presStyleCnt="6">
        <dgm:presLayoutVars>
          <dgm:chMax val="1"/>
          <dgm:bulletEnabled val="1"/>
        </dgm:presLayoutVars>
      </dgm:prSet>
      <dgm:spPr/>
    </dgm:pt>
    <dgm:pt modelId="{9E45794E-A0FF-4E5B-8D24-2D65775E585C}" type="pres">
      <dgm:prSet presAssocID="{CD066A1C-F5D8-4D6F-997D-44CBE6EF92F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5D9A304-C375-46FF-9B32-C01E7F708FD6}" type="presOf" srcId="{0CF0DDD8-75AA-4AB1-9CAF-3E8DDB75F4C9}" destId="{0D594A45-801D-48FF-99C3-ADFE86FD24F2}" srcOrd="1" destOrd="0" presId="urn:microsoft.com/office/officeart/2005/8/layout/pyramid1"/>
    <dgm:cxn modelId="{4B460916-DB7A-411B-9F26-D96FFF70FEC3}" type="presOf" srcId="{F50ABE61-8C53-4419-AAFE-BD1D9DA410B1}" destId="{84D3F3E5-954E-489F-B283-FBD9B4138499}" srcOrd="0" destOrd="0" presId="urn:microsoft.com/office/officeart/2005/8/layout/pyramid1"/>
    <dgm:cxn modelId="{A0AB6C1A-E543-49EE-92A3-B91B9709471F}" type="presOf" srcId="{FB764CA2-54AF-4152-A026-B2AC37407224}" destId="{E02E1D89-5C06-4F72-9EDB-3AB7256E2B97}" srcOrd="1" destOrd="0" presId="urn:microsoft.com/office/officeart/2005/8/layout/pyramid1"/>
    <dgm:cxn modelId="{25E69924-5F98-4EF0-97CA-4235FAE660B9}" type="presOf" srcId="{F75DD4F4-863E-4A54-A40D-BDA4BFB302B3}" destId="{F84596AF-660F-4199-823A-BC754E307FA2}" srcOrd="0" destOrd="0" presId="urn:microsoft.com/office/officeart/2005/8/layout/pyramid1"/>
    <dgm:cxn modelId="{0A9A8127-F7FB-4C69-A09D-93A8A9E03A6C}" type="presOf" srcId="{1F239627-5A2F-4674-AA6E-295E239BCAB3}" destId="{EAD00F8C-6E96-46B7-984F-9873E89F4988}" srcOrd="1" destOrd="0" presId="urn:microsoft.com/office/officeart/2005/8/layout/pyramid1"/>
    <dgm:cxn modelId="{80360B2A-A7C1-42B8-8904-81FA4E882D1E}" type="presOf" srcId="{1F239627-5A2F-4674-AA6E-295E239BCAB3}" destId="{EE130D1A-94A6-41B9-8689-7E3E8B33B81A}" srcOrd="0" destOrd="0" presId="urn:microsoft.com/office/officeart/2005/8/layout/pyramid1"/>
    <dgm:cxn modelId="{703F1B34-41FD-441A-AFEE-DAEA05D8C000}" type="presOf" srcId="{F50ABE61-8C53-4419-AAFE-BD1D9DA410B1}" destId="{B470AA9D-DAEB-4B77-98C1-A333E2DDEC91}" srcOrd="1" destOrd="0" presId="urn:microsoft.com/office/officeart/2005/8/layout/pyramid1"/>
    <dgm:cxn modelId="{BE490961-612E-476F-8C83-D7CE4ADD34BC}" type="presOf" srcId="{CD066A1C-F5D8-4D6F-997D-44CBE6EF92F6}" destId="{7F2B395A-025B-42C0-BD69-201215CAFC02}" srcOrd="0" destOrd="0" presId="urn:microsoft.com/office/officeart/2005/8/layout/pyramid1"/>
    <dgm:cxn modelId="{4909E34D-4726-4830-8374-AFC3451E1DF5}" type="presOf" srcId="{84F2BE20-BA70-44D9-BC35-4E486C9150C6}" destId="{AD868DEC-2CB6-492A-B880-5B7800842F1D}" srcOrd="0" destOrd="0" presId="urn:microsoft.com/office/officeart/2005/8/layout/pyramid1"/>
    <dgm:cxn modelId="{E399D154-E720-4CF7-B5E2-2893F1FFD2FF}" srcId="{F75DD4F4-863E-4A54-A40D-BDA4BFB302B3}" destId="{FB764CA2-54AF-4152-A026-B2AC37407224}" srcOrd="0" destOrd="0" parTransId="{53597772-7CC9-48FA-B2DA-80EE837D35BF}" sibTransId="{C819EA5B-B4A3-4046-8A0A-312C971C7727}"/>
    <dgm:cxn modelId="{5A102889-A897-44BC-9FC8-6B1574D057D5}" srcId="{F75DD4F4-863E-4A54-A40D-BDA4BFB302B3}" destId="{84F2BE20-BA70-44D9-BC35-4E486C9150C6}" srcOrd="3" destOrd="0" parTransId="{8482495A-785A-414C-8A69-6410B8C3F2CA}" sibTransId="{128C1C01-63B5-4C5F-8F2E-3D341E0896F5}"/>
    <dgm:cxn modelId="{99679C94-DB8A-4C59-A8EC-37F7AD151C21}" type="presOf" srcId="{FB764CA2-54AF-4152-A026-B2AC37407224}" destId="{D4BFB0AC-CE8D-484C-9D4A-4EC602D4F40E}" srcOrd="0" destOrd="0" presId="urn:microsoft.com/office/officeart/2005/8/layout/pyramid1"/>
    <dgm:cxn modelId="{269EF4A3-1F58-4C01-9405-E0955E26D7D6}" type="presOf" srcId="{0CF0DDD8-75AA-4AB1-9CAF-3E8DDB75F4C9}" destId="{E1F41BF4-E293-44F5-87D0-DD3C30E337BD}" srcOrd="0" destOrd="0" presId="urn:microsoft.com/office/officeart/2005/8/layout/pyramid1"/>
    <dgm:cxn modelId="{53844EB5-0E36-42CD-B523-61DD6A09B92D}" srcId="{F75DD4F4-863E-4A54-A40D-BDA4BFB302B3}" destId="{0CF0DDD8-75AA-4AB1-9CAF-3E8DDB75F4C9}" srcOrd="4" destOrd="0" parTransId="{693F9978-9BBA-49D4-88AA-5EF99EFB757B}" sibTransId="{2D60F7DA-4E3E-4177-9A3B-85E6C2F32E9C}"/>
    <dgm:cxn modelId="{2BA10CCB-A851-476A-8919-5079AD9DD379}" srcId="{F75DD4F4-863E-4A54-A40D-BDA4BFB302B3}" destId="{CD066A1C-F5D8-4D6F-997D-44CBE6EF92F6}" srcOrd="5" destOrd="0" parTransId="{418894AC-546E-4016-8E94-0C4E9E1AFCF8}" sibTransId="{9FDD3D82-CC9B-45AC-8D07-06534BAF93C6}"/>
    <dgm:cxn modelId="{D73DB9D3-04D6-458C-B389-E1CB425BBD21}" type="presOf" srcId="{CD066A1C-F5D8-4D6F-997D-44CBE6EF92F6}" destId="{9E45794E-A0FF-4E5B-8D24-2D65775E585C}" srcOrd="1" destOrd="0" presId="urn:microsoft.com/office/officeart/2005/8/layout/pyramid1"/>
    <dgm:cxn modelId="{90E1FCF1-0AD2-4149-89BF-1C6956ADC24E}" srcId="{F75DD4F4-863E-4A54-A40D-BDA4BFB302B3}" destId="{1F239627-5A2F-4674-AA6E-295E239BCAB3}" srcOrd="2" destOrd="0" parTransId="{275BC0BD-28B8-4190-9555-460C2780A442}" sibTransId="{92836D6A-DE27-4340-B402-BBCBE5DBA187}"/>
    <dgm:cxn modelId="{B50F1FF2-8C8E-4AE6-AA5D-71C057CB7B01}" srcId="{F75DD4F4-863E-4A54-A40D-BDA4BFB302B3}" destId="{F50ABE61-8C53-4419-AAFE-BD1D9DA410B1}" srcOrd="1" destOrd="0" parTransId="{37E4FEAC-2139-4405-937E-E18DAA84B364}" sibTransId="{B4BB443F-4878-4233-9EEA-361FA4EF8884}"/>
    <dgm:cxn modelId="{13BE56F5-8803-41DB-B63A-2EA0EB274467}" type="presOf" srcId="{84F2BE20-BA70-44D9-BC35-4E486C9150C6}" destId="{6975A7F5-D52B-4BCA-8AEA-3620F6243EB0}" srcOrd="1" destOrd="0" presId="urn:microsoft.com/office/officeart/2005/8/layout/pyramid1"/>
    <dgm:cxn modelId="{CC565835-A0F1-4F67-B063-A5A9EF9FFDB9}" type="presParOf" srcId="{F84596AF-660F-4199-823A-BC754E307FA2}" destId="{C5EB6018-564C-467E-8471-4E5578D60001}" srcOrd="0" destOrd="0" presId="urn:microsoft.com/office/officeart/2005/8/layout/pyramid1"/>
    <dgm:cxn modelId="{CEA5A264-CA43-4BE1-995B-2919068E571D}" type="presParOf" srcId="{C5EB6018-564C-467E-8471-4E5578D60001}" destId="{D4BFB0AC-CE8D-484C-9D4A-4EC602D4F40E}" srcOrd="0" destOrd="0" presId="urn:microsoft.com/office/officeart/2005/8/layout/pyramid1"/>
    <dgm:cxn modelId="{54049275-BE68-426A-8768-F276A1D312D7}" type="presParOf" srcId="{C5EB6018-564C-467E-8471-4E5578D60001}" destId="{E02E1D89-5C06-4F72-9EDB-3AB7256E2B97}" srcOrd="1" destOrd="0" presId="urn:microsoft.com/office/officeart/2005/8/layout/pyramid1"/>
    <dgm:cxn modelId="{09C9482D-17F3-4E71-B6DD-62C4379AA0E4}" type="presParOf" srcId="{F84596AF-660F-4199-823A-BC754E307FA2}" destId="{7B0E0335-5737-4ED8-952B-D7C0B9801897}" srcOrd="1" destOrd="0" presId="urn:microsoft.com/office/officeart/2005/8/layout/pyramid1"/>
    <dgm:cxn modelId="{4EAC1FD6-CBD7-49A4-AF17-C6BDBC3771BF}" type="presParOf" srcId="{7B0E0335-5737-4ED8-952B-D7C0B9801897}" destId="{84D3F3E5-954E-489F-B283-FBD9B4138499}" srcOrd="0" destOrd="0" presId="urn:microsoft.com/office/officeart/2005/8/layout/pyramid1"/>
    <dgm:cxn modelId="{9796FF28-2C08-4041-9C45-202AB045CD46}" type="presParOf" srcId="{7B0E0335-5737-4ED8-952B-D7C0B9801897}" destId="{B470AA9D-DAEB-4B77-98C1-A333E2DDEC91}" srcOrd="1" destOrd="0" presId="urn:microsoft.com/office/officeart/2005/8/layout/pyramid1"/>
    <dgm:cxn modelId="{3E9E4E33-8864-458E-885D-FA48FA6CB90E}" type="presParOf" srcId="{F84596AF-660F-4199-823A-BC754E307FA2}" destId="{D4AD1BC0-CDC4-4356-B427-87C4229CEBE8}" srcOrd="2" destOrd="0" presId="urn:microsoft.com/office/officeart/2005/8/layout/pyramid1"/>
    <dgm:cxn modelId="{CC666302-45EA-44A7-A1C5-1A3A4EFB986F}" type="presParOf" srcId="{D4AD1BC0-CDC4-4356-B427-87C4229CEBE8}" destId="{EE130D1A-94A6-41B9-8689-7E3E8B33B81A}" srcOrd="0" destOrd="0" presId="urn:microsoft.com/office/officeart/2005/8/layout/pyramid1"/>
    <dgm:cxn modelId="{DCF3EA31-3DD0-496F-BF19-3B9F02C7552F}" type="presParOf" srcId="{D4AD1BC0-CDC4-4356-B427-87C4229CEBE8}" destId="{EAD00F8C-6E96-46B7-984F-9873E89F4988}" srcOrd="1" destOrd="0" presId="urn:microsoft.com/office/officeart/2005/8/layout/pyramid1"/>
    <dgm:cxn modelId="{8E9C5F00-49F5-41C9-90D4-C86CAA0359A3}" type="presParOf" srcId="{F84596AF-660F-4199-823A-BC754E307FA2}" destId="{D29BDEE7-B24D-4259-AE18-32AC63E39062}" srcOrd="3" destOrd="0" presId="urn:microsoft.com/office/officeart/2005/8/layout/pyramid1"/>
    <dgm:cxn modelId="{B5DA6710-5F8E-4886-B09F-EC1182358200}" type="presParOf" srcId="{D29BDEE7-B24D-4259-AE18-32AC63E39062}" destId="{AD868DEC-2CB6-492A-B880-5B7800842F1D}" srcOrd="0" destOrd="0" presId="urn:microsoft.com/office/officeart/2005/8/layout/pyramid1"/>
    <dgm:cxn modelId="{617FFD6C-4D8E-46C3-A777-37DA9690C9E4}" type="presParOf" srcId="{D29BDEE7-B24D-4259-AE18-32AC63E39062}" destId="{6975A7F5-D52B-4BCA-8AEA-3620F6243EB0}" srcOrd="1" destOrd="0" presId="urn:microsoft.com/office/officeart/2005/8/layout/pyramid1"/>
    <dgm:cxn modelId="{9A3FC450-7CC1-44D1-ABC7-A23C7172B80B}" type="presParOf" srcId="{F84596AF-660F-4199-823A-BC754E307FA2}" destId="{50CD7E3F-0309-4917-B188-739FB122CA47}" srcOrd="4" destOrd="0" presId="urn:microsoft.com/office/officeart/2005/8/layout/pyramid1"/>
    <dgm:cxn modelId="{6FAA5EDE-1D97-495E-8692-3D290EBC7254}" type="presParOf" srcId="{50CD7E3F-0309-4917-B188-739FB122CA47}" destId="{E1F41BF4-E293-44F5-87D0-DD3C30E337BD}" srcOrd="0" destOrd="0" presId="urn:microsoft.com/office/officeart/2005/8/layout/pyramid1"/>
    <dgm:cxn modelId="{AF11E79E-6714-491F-9306-4F2A435E66B8}" type="presParOf" srcId="{50CD7E3F-0309-4917-B188-739FB122CA47}" destId="{0D594A45-801D-48FF-99C3-ADFE86FD24F2}" srcOrd="1" destOrd="0" presId="urn:microsoft.com/office/officeart/2005/8/layout/pyramid1"/>
    <dgm:cxn modelId="{08172BF2-34FF-4F49-9359-81F06E854096}" type="presParOf" srcId="{F84596AF-660F-4199-823A-BC754E307FA2}" destId="{8915558F-F1B5-4C14-8F52-67EE09BD6D5B}" srcOrd="5" destOrd="0" presId="urn:microsoft.com/office/officeart/2005/8/layout/pyramid1"/>
    <dgm:cxn modelId="{2C8571BC-EBF2-4B4E-AC10-C97DF13B1624}" type="presParOf" srcId="{8915558F-F1B5-4C14-8F52-67EE09BD6D5B}" destId="{7F2B395A-025B-42C0-BD69-201215CAFC02}" srcOrd="0" destOrd="0" presId="urn:microsoft.com/office/officeart/2005/8/layout/pyramid1"/>
    <dgm:cxn modelId="{30797B21-32CF-4376-9D13-E5882036495D}" type="presParOf" srcId="{8915558F-F1B5-4C14-8F52-67EE09BD6D5B}" destId="{9E45794E-A0FF-4E5B-8D24-2D65775E585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FB0AC-CE8D-484C-9D4A-4EC602D4F40E}">
      <dsp:nvSpPr>
        <dsp:cNvPr id="0" name=""/>
        <dsp:cNvSpPr/>
      </dsp:nvSpPr>
      <dsp:spPr>
        <a:xfrm>
          <a:off x="836002" y="0"/>
          <a:ext cx="334400" cy="297748"/>
        </a:xfrm>
        <a:prstGeom prst="trapezoid">
          <a:avLst>
            <a:gd name="adj" fmla="val 56155"/>
          </a:avLst>
        </a:prstGeom>
        <a:solidFill>
          <a:srgbClr val="FF7C8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836002" y="0"/>
        <a:ext cx="334400" cy="297748"/>
      </dsp:txXfrm>
    </dsp:sp>
    <dsp:sp modelId="{84D3F3E5-954E-489F-B283-FBD9B4138499}">
      <dsp:nvSpPr>
        <dsp:cNvPr id="0" name=""/>
        <dsp:cNvSpPr/>
      </dsp:nvSpPr>
      <dsp:spPr>
        <a:xfrm>
          <a:off x="668802" y="297748"/>
          <a:ext cx="668801" cy="297748"/>
        </a:xfrm>
        <a:prstGeom prst="trapezoid">
          <a:avLst>
            <a:gd name="adj" fmla="val 56155"/>
          </a:avLst>
        </a:prstGeom>
        <a:solidFill>
          <a:srgbClr val="FFCC99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785842" y="297748"/>
        <a:ext cx="434721" cy="297748"/>
      </dsp:txXfrm>
    </dsp:sp>
    <dsp:sp modelId="{EE130D1A-94A6-41B9-8689-7E3E8B33B81A}">
      <dsp:nvSpPr>
        <dsp:cNvPr id="0" name=""/>
        <dsp:cNvSpPr/>
      </dsp:nvSpPr>
      <dsp:spPr>
        <a:xfrm>
          <a:off x="501601" y="595496"/>
          <a:ext cx="1003202" cy="297748"/>
        </a:xfrm>
        <a:prstGeom prst="trapezoid">
          <a:avLst>
            <a:gd name="adj" fmla="val 56155"/>
          </a:avLst>
        </a:prstGeom>
        <a:solidFill>
          <a:srgbClr val="FFFFCC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677162" y="595496"/>
        <a:ext cx="652081" cy="297748"/>
      </dsp:txXfrm>
    </dsp:sp>
    <dsp:sp modelId="{AD868DEC-2CB6-492A-B880-5B7800842F1D}">
      <dsp:nvSpPr>
        <dsp:cNvPr id="0" name=""/>
        <dsp:cNvSpPr/>
      </dsp:nvSpPr>
      <dsp:spPr>
        <a:xfrm>
          <a:off x="334401" y="893245"/>
          <a:ext cx="1337603" cy="297748"/>
        </a:xfrm>
        <a:prstGeom prst="trapezoid">
          <a:avLst>
            <a:gd name="adj" fmla="val 56155"/>
          </a:avLst>
        </a:prstGeom>
        <a:solidFill>
          <a:srgbClr val="99FFCC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68481" y="893245"/>
        <a:ext cx="869442" cy="297748"/>
      </dsp:txXfrm>
    </dsp:sp>
    <dsp:sp modelId="{E1F41BF4-E293-44F5-87D0-DD3C30E337BD}">
      <dsp:nvSpPr>
        <dsp:cNvPr id="0" name=""/>
        <dsp:cNvSpPr/>
      </dsp:nvSpPr>
      <dsp:spPr>
        <a:xfrm>
          <a:off x="167200" y="1190993"/>
          <a:ext cx="1672004" cy="297748"/>
        </a:xfrm>
        <a:prstGeom prst="trapezoid">
          <a:avLst>
            <a:gd name="adj" fmla="val 56155"/>
          </a:avLst>
        </a:prstGeom>
        <a:solidFill>
          <a:srgbClr val="99CCFF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459801" y="1190993"/>
        <a:ext cx="1086803" cy="297748"/>
      </dsp:txXfrm>
    </dsp:sp>
    <dsp:sp modelId="{7F2B395A-025B-42C0-BD69-201215CAFC02}">
      <dsp:nvSpPr>
        <dsp:cNvPr id="0" name=""/>
        <dsp:cNvSpPr/>
      </dsp:nvSpPr>
      <dsp:spPr>
        <a:xfrm>
          <a:off x="0" y="1488742"/>
          <a:ext cx="2006405" cy="297748"/>
        </a:xfrm>
        <a:prstGeom prst="trapezoid">
          <a:avLst>
            <a:gd name="adj" fmla="val 56155"/>
          </a:avLst>
        </a:prstGeom>
        <a:solidFill>
          <a:srgbClr val="CC99FF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51121" y="1488742"/>
        <a:ext cx="1304163" cy="297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0.35627</cdr:x>
      <cdr:y>0</cdr:y>
    </cdr:from>
    <cdr:to>
      <cdr:x>0.64372</cdr:x>
      <cdr:y>0.09366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57AC581B-6B60-4F60-9C86-8275016C88FD}"/>
            </a:ext>
          </a:extLst>
        </cdr:cNvPr>
        <cdr:cNvSpPr txBox="1"/>
      </cdr:nvSpPr>
      <cdr:spPr>
        <a:xfrm xmlns:a="http://schemas.openxmlformats.org/drawingml/2006/main">
          <a:off x="984404" y="-3608954"/>
          <a:ext cx="794239" cy="226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hu-HU" sz="1400" b="1" dirty="0">
              <a:latin typeface="Cambria Math" panose="02040503050406030204" pitchFamily="18" charset="0"/>
              <a:ea typeface="Cambria Math" panose="02040503050406030204" pitchFamily="18" charset="0"/>
            </a:rPr>
            <a:t>Év: 2016</a:t>
          </a:r>
        </a:p>
      </cdr:txBody>
    </cdr:sp>
  </cdr:relSizeAnchor>
  <cdr:relSizeAnchor xmlns:cdr="http://schemas.openxmlformats.org/drawingml/2006/chartDrawing">
    <cdr:from>
      <cdr:x>0.34783</cdr:x>
      <cdr:y>0.14684</cdr:y>
    </cdr:from>
    <cdr:to>
      <cdr:x>0.65217</cdr:x>
      <cdr:y>0.2339</cdr:y>
    </cdr:to>
    <cdr:sp macro="" textlink="">
      <cdr:nvSpPr>
        <cdr:cNvPr id="3" name="Szövegdoboz 1">
          <a:extLst xmlns:a="http://schemas.openxmlformats.org/drawingml/2006/main">
            <a:ext uri="{FF2B5EF4-FFF2-40B4-BE49-F238E27FC236}">
              <a16:creationId xmlns:a16="http://schemas.microsoft.com/office/drawing/2014/main" id="{39A1727B-E964-4047-9823-BF7F2269F785}"/>
            </a:ext>
          </a:extLst>
        </cdr:cNvPr>
        <cdr:cNvSpPr txBox="1"/>
      </cdr:nvSpPr>
      <cdr:spPr>
        <a:xfrm xmlns:a="http://schemas.openxmlformats.org/drawingml/2006/main">
          <a:off x="961071" y="355761"/>
          <a:ext cx="840906" cy="210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>
              <a:latin typeface="Cambria Math" panose="02040503050406030204" pitchFamily="18" charset="0"/>
              <a:ea typeface="Cambria Math" panose="02040503050406030204" pitchFamily="18" charset="0"/>
            </a:rPr>
            <a:t>Év: 2015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B8234-8C70-4E0D-8CE7-AC779BD21237}" type="datetimeFigureOut">
              <a:rPr lang="hu-HU" smtClean="0"/>
              <a:t>2017.11.24.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42C8-21BB-4588-9C39-A7CEF9020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28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42C8-21BB-4588-9C39-A7CEF9020470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447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2268" y="2130425"/>
            <a:ext cx="6912000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987" y="3886200"/>
            <a:ext cx="3352365" cy="17280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4" name="Second SubTitle"/>
          <p:cNvSpPr>
            <a:spLocks noGrp="1"/>
          </p:cNvSpPr>
          <p:nvPr>
            <p:ph type="body" sz="quarter" idx="13"/>
          </p:nvPr>
        </p:nvSpPr>
        <p:spPr>
          <a:xfrm>
            <a:off x="5394438" y="3886200"/>
            <a:ext cx="3352456" cy="1752600"/>
          </a:xfrm>
        </p:spPr>
        <p:txBody>
          <a:bodyPr/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24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F80761B7-73B5-4C45-A046-C392AEFA802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5450" y="1292163"/>
            <a:ext cx="7200000" cy="4860000"/>
          </a:xfrm>
        </p:spPr>
        <p:txBody>
          <a:bodyPr vert="eaVert"/>
          <a:lstStyle/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30216DF8-91F4-4E68-9961-79DB57CF02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764" y="274638"/>
            <a:ext cx="2057400" cy="6025954"/>
          </a:xfrm>
        </p:spPr>
        <p:txBody>
          <a:bodyPr vert="eaVert"/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6065" y="274638"/>
            <a:ext cx="4997885" cy="6025954"/>
          </a:xfrm>
        </p:spPr>
        <p:txBody>
          <a:bodyPr vert="eaVert"/>
          <a:lstStyle/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C18518E4-2505-49C4-9865-09D97B8B3D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0" y="1402915"/>
            <a:ext cx="7200000" cy="5001559"/>
          </a:xfrm>
        </p:spPr>
        <p:txBody>
          <a:bodyPr/>
          <a:lstStyle>
            <a:lvl2pPr>
              <a:spcBef>
                <a:spcPts val="300"/>
              </a:spcBef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A0634AD5-970C-49F5-A254-E76A226FFB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341" y="4406900"/>
            <a:ext cx="7200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341" y="2906713"/>
            <a:ext cx="7200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8594A715-DCAE-4E9E-A73E-6EF70844E8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2326" y="1415442"/>
            <a:ext cx="3492000" cy="4910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2182" y="1415442"/>
            <a:ext cx="3492000" cy="4910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AB0B64C-C5A4-4DE5-83BA-89D6F68379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4852" y="1372275"/>
            <a:ext cx="349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4852" y="2092148"/>
            <a:ext cx="3492000" cy="42209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59007" y="1372275"/>
            <a:ext cx="349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59007" y="2092148"/>
            <a:ext cx="3492000" cy="42209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52812E10-0894-4633-BF14-C188735BD6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ISSEP 2016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DED831-C770-4EFB-B46F-A42BC4BDE0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01" y="273050"/>
            <a:ext cx="2808000" cy="1008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73050"/>
            <a:ext cx="4320000" cy="60400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9801" y="1435100"/>
            <a:ext cx="2808000" cy="484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952F99C-E3F3-48BA-A727-07C00A5630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84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384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384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589E235-7CB1-42B3-BD2F-B1564048A4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C1C6C8"/>
            </a:gs>
            <a:gs pos="67000">
              <a:srgbClr val="F0E8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Frame"/>
          <p:cNvSpPr/>
          <p:nvPr userDrawn="1"/>
        </p:nvSpPr>
        <p:spPr>
          <a:xfrm>
            <a:off x="162000" y="140474"/>
            <a:ext cx="8820000" cy="6552000"/>
          </a:xfrm>
          <a:prstGeom prst="roundRect">
            <a:avLst>
              <a:gd name="adj" fmla="val 127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TE-Gray"/>
          <p:cNvSpPr/>
          <p:nvPr userDrawn="1"/>
        </p:nvSpPr>
        <p:spPr>
          <a:xfrm>
            <a:off x="197370" y="271462"/>
            <a:ext cx="1368000" cy="3096000"/>
          </a:xfrm>
          <a:prstGeom prst="rect">
            <a:avLst/>
          </a:prstGeom>
          <a:gradFill>
            <a:gsLst>
              <a:gs pos="10000">
                <a:srgbClr val="C1C6C8"/>
              </a:gs>
              <a:gs pos="9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BME-Cream"/>
          <p:cNvSpPr/>
          <p:nvPr userDrawn="1"/>
        </p:nvSpPr>
        <p:spPr>
          <a:xfrm>
            <a:off x="197370" y="3337702"/>
            <a:ext cx="1368000" cy="3109249"/>
          </a:xfrm>
          <a:prstGeom prst="rect">
            <a:avLst/>
          </a:prstGeom>
          <a:gradFill>
            <a:gsLst>
              <a:gs pos="10000">
                <a:schemeClr val="bg1"/>
              </a:gs>
              <a:gs pos="90000">
                <a:srgbClr val="F0E8D9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ranszparens"/>
          <p:cNvSpPr/>
          <p:nvPr userDrawn="1"/>
        </p:nvSpPr>
        <p:spPr>
          <a:xfrm>
            <a:off x="197370" y="1474943"/>
            <a:ext cx="1368000" cy="3772694"/>
          </a:xfrm>
          <a:prstGeom prst="rect">
            <a:avLst/>
          </a:prstGeom>
          <a:gradFill>
            <a:gsLst>
              <a:gs pos="35000">
                <a:schemeClr val="bg1">
                  <a:alpha val="0"/>
                </a:schemeClr>
              </a:gs>
              <a:gs pos="50000">
                <a:srgbClr val="FFFFFF">
                  <a:alpha val="95000"/>
                </a:srgbClr>
              </a:gs>
              <a:gs pos="65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Frame"/>
          <p:cNvSpPr/>
          <p:nvPr userDrawn="1"/>
        </p:nvSpPr>
        <p:spPr>
          <a:xfrm>
            <a:off x="1657688" y="242144"/>
            <a:ext cx="7272000" cy="6156000"/>
          </a:xfrm>
          <a:prstGeom prst="roundRect">
            <a:avLst>
              <a:gd name="adj" fmla="val 848"/>
            </a:avLst>
          </a:prstGeom>
          <a:solidFill>
            <a:schemeClr val="bg1"/>
          </a:solidFill>
          <a:ln w="9525">
            <a:gradFill>
              <a:gsLst>
                <a:gs pos="33000">
                  <a:srgbClr val="C1C6C8"/>
                </a:gs>
                <a:gs pos="67000">
                  <a:srgbClr val="F0EDD9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TE-Logo-block"/>
          <p:cNvSpPr/>
          <p:nvPr userDrawn="1"/>
        </p:nvSpPr>
        <p:spPr>
          <a:xfrm>
            <a:off x="290351" y="269788"/>
            <a:ext cx="1188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Bordo"/>
          <p:cNvSpPr/>
          <p:nvPr userDrawn="1"/>
        </p:nvSpPr>
        <p:spPr>
          <a:xfrm>
            <a:off x="293370" y="270510"/>
            <a:ext cx="1188720" cy="281940"/>
          </a:xfrm>
          <a:prstGeom prst="rect">
            <a:avLst/>
          </a:prstGeom>
          <a:solidFill>
            <a:srgbClr val="8A27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BME-Logo-block" hidden="1"/>
          <p:cNvSpPr/>
          <p:nvPr userDrawn="1"/>
        </p:nvSpPr>
        <p:spPr>
          <a:xfrm>
            <a:off x="207852" y="4275290"/>
            <a:ext cx="1404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Kék"/>
          <p:cNvSpPr/>
          <p:nvPr userDrawn="1"/>
        </p:nvSpPr>
        <p:spPr>
          <a:xfrm>
            <a:off x="292650" y="4286951"/>
            <a:ext cx="118872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TE-kor"/>
          <p:cNvSpPr/>
          <p:nvPr userDrawn="1"/>
        </p:nvSpPr>
        <p:spPr>
          <a:xfrm>
            <a:off x="291724" y="1779864"/>
            <a:ext cx="1188000" cy="118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BME-kor"/>
          <p:cNvSpPr/>
          <p:nvPr userDrawn="1"/>
        </p:nvSpPr>
        <p:spPr>
          <a:xfrm>
            <a:off x="292893" y="3717107"/>
            <a:ext cx="1188000" cy="118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6264000" y="6519896"/>
            <a:ext cx="2880000" cy="338104"/>
          </a:xfrm>
          <a:prstGeom prst="round1Rect">
            <a:avLst>
              <a:gd name="adj" fmla="val 24411"/>
            </a:avLst>
          </a:prstGeom>
          <a:solidFill>
            <a:srgbClr val="8A2734"/>
          </a:solidFill>
          <a:ln w="12700" cap="sq">
            <a:noFill/>
            <a:miter lim="800000"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 dirty="0" err="1"/>
              <a:t>DidMatTech</a:t>
            </a:r>
            <a:r>
              <a:rPr lang="en-US" dirty="0"/>
              <a:t> 2016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95450" y="1499992"/>
            <a:ext cx="720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87018" y="284163"/>
            <a:ext cx="720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3" y="555452"/>
            <a:ext cx="1188000" cy="1188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985" y="1802765"/>
            <a:ext cx="1044000" cy="1039833"/>
          </a:xfrm>
          <a:prstGeom prst="rect">
            <a:avLst/>
          </a:prstGeom>
        </p:spPr>
      </p:pic>
      <p:cxnSp>
        <p:nvCxnSpPr>
          <p:cNvPr id="26" name="Egyenes összekötő 25"/>
          <p:cNvCxnSpPr/>
          <p:nvPr userDrawn="1"/>
        </p:nvCxnSpPr>
        <p:spPr>
          <a:xfrm>
            <a:off x="293370" y="6519896"/>
            <a:ext cx="5976000" cy="0"/>
          </a:xfrm>
          <a:prstGeom prst="line">
            <a:avLst/>
          </a:prstGeom>
          <a:ln w="15875">
            <a:gradFill>
              <a:gsLst>
                <a:gs pos="0">
                  <a:srgbClr val="052A4B"/>
                </a:gs>
                <a:gs pos="100000">
                  <a:srgbClr val="8A2734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Kék"/>
          <p:cNvSpPr/>
          <p:nvPr userDrawn="1"/>
        </p:nvSpPr>
        <p:spPr>
          <a:xfrm>
            <a:off x="293370" y="6154256"/>
            <a:ext cx="1188720" cy="281940"/>
          </a:xfrm>
          <a:prstGeom prst="rect">
            <a:avLst/>
          </a:prstGeom>
          <a:solidFill>
            <a:srgbClr val="022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7" name="Kép 26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1606" r="1486" b="2127"/>
          <a:stretch/>
        </p:blipFill>
        <p:spPr>
          <a:xfrm>
            <a:off x="362985" y="5015544"/>
            <a:ext cx="1044000" cy="1038216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5" y="3850679"/>
            <a:ext cx="1044000" cy="1038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ts val="6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457200" rtl="0" fontAlgn="base">
        <a:spcBef>
          <a:spcPts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457200" rtl="0" fontAlgn="base">
        <a:spcBef>
          <a:spcPts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457200" rtl="0" fontAlgn="base">
        <a:spcBef>
          <a:spcPts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457200" rtl="0" fontAlgn="base">
        <a:spcBef>
          <a:spcPts val="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zirkos@eet.bme.hu" TargetMode="External"/><Relationship Id="rId2" Type="http://schemas.openxmlformats.org/officeDocument/2006/relationships/hyperlink" Target="mailto:sztzs@caesar.elte.h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zirkos@eet.bme.hu" TargetMode="External"/><Relationship Id="rId2" Type="http://schemas.openxmlformats.org/officeDocument/2006/relationships/hyperlink" Target="mailto:sztzs@caesar.elte.h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C49F41-A1CC-474B-BB94-BECAF0648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268" y="1872451"/>
            <a:ext cx="6912000" cy="1727999"/>
          </a:xfrm>
        </p:spPr>
        <p:txBody>
          <a:bodyPr/>
          <a:lstStyle/>
          <a:p>
            <a:r>
              <a:rPr lang="hu-HU" dirty="0"/>
              <a:t>Programozástanulás mentorálása</a:t>
            </a:r>
            <a:br>
              <a:rPr lang="hu-HU" dirty="0"/>
            </a:br>
            <a:r>
              <a:rPr lang="hu-HU" dirty="0"/>
              <a:t>Haladási naplóval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D107C34-7D33-47C0-8D17-99F1AF5DE4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Szalayné Tahy Zsuzsanna</a:t>
            </a:r>
            <a:br>
              <a:rPr lang="hu-HU" dirty="0"/>
            </a:br>
            <a:r>
              <a:rPr lang="hu-HU" dirty="0">
                <a:hlinkClick r:id="rId2"/>
              </a:rPr>
              <a:t>sztzs@caesar.elte.hu</a:t>
            </a:r>
            <a:br>
              <a:rPr lang="hu-HU" dirty="0"/>
            </a:br>
            <a:r>
              <a:rPr lang="hu-HU" dirty="0"/>
              <a:t>ELTE IK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1A7BBBA-49A9-4360-B175-6BF755A8F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Czirkos</a:t>
            </a:r>
            <a:r>
              <a:rPr lang="hu-HU" dirty="0"/>
              <a:t> Zoltán</a:t>
            </a:r>
            <a:br>
              <a:rPr lang="hu-HU" dirty="0"/>
            </a:br>
            <a:r>
              <a:rPr lang="hu-HU" dirty="0">
                <a:hlinkClick r:id="rId3"/>
              </a:rPr>
              <a:t>czirkos@eet.bme.hu</a:t>
            </a:r>
            <a:endParaRPr lang="hu-HU" dirty="0"/>
          </a:p>
          <a:p>
            <a:r>
              <a:rPr lang="hu-HU" dirty="0"/>
              <a:t>BME EET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196582-7168-41D5-AEC4-AF522E5412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GB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Czirkos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 Zoltán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/>
              <a:t>INFODIDACT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2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F4E8F-255A-451C-8EC8-75646BC6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Learning</a:t>
            </a:r>
            <a:r>
              <a:rPr lang="hu-H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Activity</a:t>
            </a:r>
            <a:r>
              <a:rPr lang="hu-H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Unit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0FC8F6A-049C-43C6-BEF7-B7438045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6264000" y="6516000"/>
            <a:ext cx="2880000" cy="3420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GB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Czirkos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 Zoltán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/>
              <a:t>INFODIDACT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09" name="Csoportba foglalás HUNLAU">
            <a:extLst>
              <a:ext uri="{FF2B5EF4-FFF2-40B4-BE49-F238E27FC236}">
                <a16:creationId xmlns:a16="http://schemas.microsoft.com/office/drawing/2014/main" id="{043C0D66-51B7-4597-9DF6-81059CDB3395}"/>
              </a:ext>
            </a:extLst>
          </p:cNvPr>
          <p:cNvGrpSpPr/>
          <p:nvPr/>
        </p:nvGrpSpPr>
        <p:grpSpPr>
          <a:xfrm>
            <a:off x="1870742" y="1449757"/>
            <a:ext cx="6840000" cy="1800000"/>
            <a:chOff x="2365400" y="7139940"/>
            <a:chExt cx="11265646" cy="2880000"/>
          </a:xfrm>
        </p:grpSpPr>
        <p:sp>
          <p:nvSpPr>
            <p:cNvPr id="110" name="Felhő 109">
              <a:extLst>
                <a:ext uri="{FF2B5EF4-FFF2-40B4-BE49-F238E27FC236}">
                  <a16:creationId xmlns:a16="http://schemas.microsoft.com/office/drawing/2014/main" id="{D4945219-9D1E-493D-A9AA-47D9661988A6}"/>
                </a:ext>
              </a:extLst>
            </p:cNvPr>
            <p:cNvSpPr/>
            <p:nvPr/>
          </p:nvSpPr>
          <p:spPr>
            <a:xfrm flipH="1">
              <a:off x="7462195" y="7139940"/>
              <a:ext cx="4150979" cy="2880000"/>
            </a:xfrm>
            <a:prstGeom prst="cloud">
              <a:avLst/>
            </a:prstGeom>
            <a:gradFill>
              <a:gsLst>
                <a:gs pos="0">
                  <a:srgbClr val="D7DADB"/>
                </a:gs>
                <a:gs pos="100000">
                  <a:srgbClr val="E8E8E8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4.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Szünet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1" name="Jobbra nyílbuborék 39">
              <a:extLst>
                <a:ext uri="{FF2B5EF4-FFF2-40B4-BE49-F238E27FC236}">
                  <a16:creationId xmlns:a16="http://schemas.microsoft.com/office/drawing/2014/main" id="{4A8E8C18-9664-4CBE-9CC3-F402DF9BA252}"/>
                </a:ext>
              </a:extLst>
            </p:cNvPr>
            <p:cNvSpPr/>
            <p:nvPr/>
          </p:nvSpPr>
          <p:spPr>
            <a:xfrm>
              <a:off x="6588000" y="8195529"/>
              <a:ext cx="2520000" cy="7200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562"/>
              </a:avLst>
            </a:prstGeom>
            <a:solidFill>
              <a:srgbClr val="99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3.</a:t>
              </a:r>
              <a:b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lang="hu-HU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Alkalmazás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2" name="Jobbra nyílbuborék 22">
              <a:extLst>
                <a:ext uri="{FF2B5EF4-FFF2-40B4-BE49-F238E27FC236}">
                  <a16:creationId xmlns:a16="http://schemas.microsoft.com/office/drawing/2014/main" id="{A7D06B7F-78BD-43EC-BC0B-CDBDA7B0C255}"/>
                </a:ext>
              </a:extLst>
            </p:cNvPr>
            <p:cNvSpPr/>
            <p:nvPr/>
          </p:nvSpPr>
          <p:spPr>
            <a:xfrm>
              <a:off x="4464000" y="8195529"/>
              <a:ext cx="2520000" cy="7200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709"/>
              </a:avLst>
            </a:prstGeom>
            <a:solidFill>
              <a:srgbClr val="99CC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2.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Kipróbálás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3" name="Lekerekített téglalap 43">
              <a:extLst>
                <a:ext uri="{FF2B5EF4-FFF2-40B4-BE49-F238E27FC236}">
                  <a16:creationId xmlns:a16="http://schemas.microsoft.com/office/drawing/2014/main" id="{A49CD95A-9258-492C-9309-F7D29638BCE6}"/>
                </a:ext>
              </a:extLst>
            </p:cNvPr>
            <p:cNvSpPr/>
            <p:nvPr/>
          </p:nvSpPr>
          <p:spPr>
            <a:xfrm>
              <a:off x="11111046" y="9048839"/>
              <a:ext cx="2520000" cy="8034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5c. </a:t>
              </a:r>
              <a:r>
                <a:rPr lang="hu-HU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Felhasználás</a:t>
              </a:r>
              <a:b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A4B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Kreatív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22A4B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4" name="Jobbra nyílbuborék 35">
              <a:extLst>
                <a:ext uri="{FF2B5EF4-FFF2-40B4-BE49-F238E27FC236}">
                  <a16:creationId xmlns:a16="http://schemas.microsoft.com/office/drawing/2014/main" id="{A0480647-7B68-4CEA-9556-0289BFECEE2B}"/>
                </a:ext>
              </a:extLst>
            </p:cNvPr>
            <p:cNvSpPr/>
            <p:nvPr/>
          </p:nvSpPr>
          <p:spPr>
            <a:xfrm>
              <a:off x="2365400" y="8195528"/>
              <a:ext cx="2520000" cy="7200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285"/>
              </a:avLst>
            </a:prstGeom>
            <a:solidFill>
              <a:srgbClr val="CC99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1. </a:t>
              </a:r>
              <a:r>
                <a:rPr lang="hu-HU" sz="1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Ismeretszerzés</a:t>
              </a:r>
              <a:endParaRPr lang="en-GB" sz="1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5" name="Lekerekített téglalap 42">
              <a:extLst>
                <a:ext uri="{FF2B5EF4-FFF2-40B4-BE49-F238E27FC236}">
                  <a16:creationId xmlns:a16="http://schemas.microsoft.com/office/drawing/2014/main" id="{D47D60F7-9990-4F31-8AE7-A3142A8FB6AE}"/>
                </a:ext>
              </a:extLst>
            </p:cNvPr>
            <p:cNvSpPr/>
            <p:nvPr/>
          </p:nvSpPr>
          <p:spPr>
            <a:xfrm>
              <a:off x="10577646" y="8209525"/>
              <a:ext cx="2520000" cy="803403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5b. </a:t>
              </a:r>
              <a:r>
                <a:rPr lang="hu-HU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Felhasználás</a:t>
              </a:r>
              <a:br>
                <a:rPr lang="hu-HU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A4B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Módosított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2A4B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6" name="Lekerekített téglalap 41">
              <a:extLst>
                <a:ext uri="{FF2B5EF4-FFF2-40B4-BE49-F238E27FC236}">
                  <a16:creationId xmlns:a16="http://schemas.microsoft.com/office/drawing/2014/main" id="{5982065D-34A8-4C73-A893-DF4DC1356EA4}"/>
                </a:ext>
              </a:extLst>
            </p:cNvPr>
            <p:cNvSpPr/>
            <p:nvPr/>
          </p:nvSpPr>
          <p:spPr>
            <a:xfrm>
              <a:off x="10036626" y="7389553"/>
              <a:ext cx="2520000" cy="803403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A4B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5a. </a:t>
              </a: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A4B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Felhasználás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A4B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A4B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Ismétlő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2A4B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17" name="Csoportba foglalás 116">
              <a:extLst>
                <a:ext uri="{FF2B5EF4-FFF2-40B4-BE49-F238E27FC236}">
                  <a16:creationId xmlns:a16="http://schemas.microsoft.com/office/drawing/2014/main" id="{EFD2B5EC-2394-4CB6-B924-AE410981A86F}"/>
                </a:ext>
              </a:extLst>
            </p:cNvPr>
            <p:cNvGrpSpPr/>
            <p:nvPr/>
          </p:nvGrpSpPr>
          <p:grpSpPr>
            <a:xfrm>
              <a:off x="10594238" y="9048839"/>
              <a:ext cx="859248" cy="804867"/>
              <a:chOff x="10815218" y="9048839"/>
              <a:chExt cx="859248" cy="804867"/>
            </a:xfrm>
          </p:grpSpPr>
          <p:sp>
            <p:nvSpPr>
              <p:cNvPr id="124" name="Szalagnyíl jobbra 49">
                <a:extLst>
                  <a:ext uri="{FF2B5EF4-FFF2-40B4-BE49-F238E27FC236}">
                    <a16:creationId xmlns:a16="http://schemas.microsoft.com/office/drawing/2014/main" id="{3B5CFC94-1201-43C7-A90C-6399FD50461C}"/>
                  </a:ext>
                </a:extLst>
              </p:cNvPr>
              <p:cNvSpPr/>
              <p:nvPr/>
            </p:nvSpPr>
            <p:spPr>
              <a:xfrm rot="5400000" flipH="1" flipV="1">
                <a:off x="11224466" y="9403706"/>
                <a:ext cx="180000" cy="720000"/>
              </a:xfrm>
              <a:prstGeom prst="curvedRightArrow">
                <a:avLst>
                  <a:gd name="adj1" fmla="val 40437"/>
                  <a:gd name="adj2" fmla="val 319901"/>
                  <a:gd name="adj3" fmla="val 56044"/>
                </a:avLst>
              </a:prstGeom>
              <a:solidFill>
                <a:srgbClr val="FF7C80"/>
              </a:solidFill>
              <a:ln w="3175">
                <a:solidFill>
                  <a:srgbClr val="7F3E4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125" name="Szalagnyíl jobbra 49">
                <a:extLst>
                  <a:ext uri="{FF2B5EF4-FFF2-40B4-BE49-F238E27FC236}">
                    <a16:creationId xmlns:a16="http://schemas.microsoft.com/office/drawing/2014/main" id="{BD02B0F8-AAC4-4873-B421-75D6A69FAD09}"/>
                  </a:ext>
                </a:extLst>
              </p:cNvPr>
              <p:cNvSpPr/>
              <p:nvPr/>
            </p:nvSpPr>
            <p:spPr>
              <a:xfrm rot="16200000" flipH="1" flipV="1">
                <a:off x="11085218" y="8778839"/>
                <a:ext cx="180000" cy="720000"/>
              </a:xfrm>
              <a:prstGeom prst="curvedRightArrow">
                <a:avLst>
                  <a:gd name="adj1" fmla="val 40437"/>
                  <a:gd name="adj2" fmla="val 319901"/>
                  <a:gd name="adj3" fmla="val 56044"/>
                </a:avLst>
              </a:prstGeom>
              <a:solidFill>
                <a:srgbClr val="FF7C80"/>
              </a:solidFill>
              <a:ln w="3175">
                <a:solidFill>
                  <a:srgbClr val="7F3E4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grpSp>
          <p:nvGrpSpPr>
            <p:cNvPr id="118" name="Csoportba foglalás 117">
              <a:extLst>
                <a:ext uri="{FF2B5EF4-FFF2-40B4-BE49-F238E27FC236}">
                  <a16:creationId xmlns:a16="http://schemas.microsoft.com/office/drawing/2014/main" id="{4620A68A-6361-480D-B024-1B4EC45C5F04}"/>
                </a:ext>
              </a:extLst>
            </p:cNvPr>
            <p:cNvGrpSpPr/>
            <p:nvPr/>
          </p:nvGrpSpPr>
          <p:grpSpPr>
            <a:xfrm>
              <a:off x="10056042" y="8211586"/>
              <a:ext cx="860823" cy="797195"/>
              <a:chOff x="10085020" y="10246573"/>
              <a:chExt cx="860823" cy="797195"/>
            </a:xfrm>
          </p:grpSpPr>
          <p:sp>
            <p:nvSpPr>
              <p:cNvPr id="122" name="Szalagnyíl jobbra 49">
                <a:extLst>
                  <a:ext uri="{FF2B5EF4-FFF2-40B4-BE49-F238E27FC236}">
                    <a16:creationId xmlns:a16="http://schemas.microsoft.com/office/drawing/2014/main" id="{5854F088-6CD2-46A8-85D0-4E015E65484E}"/>
                  </a:ext>
                </a:extLst>
              </p:cNvPr>
              <p:cNvSpPr/>
              <p:nvPr/>
            </p:nvSpPr>
            <p:spPr>
              <a:xfrm rot="5400000" flipH="1" flipV="1">
                <a:off x="10495843" y="10593768"/>
                <a:ext cx="180000" cy="720000"/>
              </a:xfrm>
              <a:prstGeom prst="curvedRightArrow">
                <a:avLst>
                  <a:gd name="adj1" fmla="val 45068"/>
                  <a:gd name="adj2" fmla="val 319901"/>
                  <a:gd name="adj3" fmla="val 56044"/>
                </a:avLst>
              </a:prstGeom>
              <a:solidFill>
                <a:srgbClr val="FFCC99"/>
              </a:solidFill>
              <a:ln w="3175">
                <a:solidFill>
                  <a:srgbClr val="7F664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123" name="Szalagnyíl jobbra 49">
                <a:extLst>
                  <a:ext uri="{FF2B5EF4-FFF2-40B4-BE49-F238E27FC236}">
                    <a16:creationId xmlns:a16="http://schemas.microsoft.com/office/drawing/2014/main" id="{A23C00A6-5A5F-4A0A-96D2-5C790DFAA485}"/>
                  </a:ext>
                </a:extLst>
              </p:cNvPr>
              <p:cNvSpPr/>
              <p:nvPr/>
            </p:nvSpPr>
            <p:spPr>
              <a:xfrm rot="16200000" flipH="1" flipV="1">
                <a:off x="10355020" y="9976573"/>
                <a:ext cx="180000" cy="720000"/>
              </a:xfrm>
              <a:prstGeom prst="curvedRightArrow">
                <a:avLst>
                  <a:gd name="adj1" fmla="val 43705"/>
                  <a:gd name="adj2" fmla="val 319901"/>
                  <a:gd name="adj3" fmla="val 56044"/>
                </a:avLst>
              </a:prstGeom>
              <a:solidFill>
                <a:srgbClr val="FFCC99"/>
              </a:solidFill>
              <a:ln w="3175">
                <a:solidFill>
                  <a:srgbClr val="7F664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grpSp>
          <p:nvGrpSpPr>
            <p:cNvPr id="119" name="Csoportba foglalás 118">
              <a:extLst>
                <a:ext uri="{FF2B5EF4-FFF2-40B4-BE49-F238E27FC236}">
                  <a16:creationId xmlns:a16="http://schemas.microsoft.com/office/drawing/2014/main" id="{CAF573D2-7E91-4963-8CDD-0CDC59796C16}"/>
                </a:ext>
              </a:extLst>
            </p:cNvPr>
            <p:cNvGrpSpPr/>
            <p:nvPr/>
          </p:nvGrpSpPr>
          <p:grpSpPr>
            <a:xfrm>
              <a:off x="9525232" y="7389553"/>
              <a:ext cx="850928" cy="797252"/>
              <a:chOff x="9738592" y="7389553"/>
              <a:chExt cx="850928" cy="797252"/>
            </a:xfrm>
          </p:grpSpPr>
          <p:sp>
            <p:nvSpPr>
              <p:cNvPr id="120" name="Szalagnyíl jobbra 49">
                <a:extLst>
                  <a:ext uri="{FF2B5EF4-FFF2-40B4-BE49-F238E27FC236}">
                    <a16:creationId xmlns:a16="http://schemas.microsoft.com/office/drawing/2014/main" id="{4C8049E1-DAF6-430A-A850-A5C8D11338BE}"/>
                  </a:ext>
                </a:extLst>
              </p:cNvPr>
              <p:cNvSpPr/>
              <p:nvPr/>
            </p:nvSpPr>
            <p:spPr>
              <a:xfrm rot="5400000" flipH="1" flipV="1">
                <a:off x="10139520" y="7736805"/>
                <a:ext cx="180000" cy="720000"/>
              </a:xfrm>
              <a:prstGeom prst="curvedRightArrow">
                <a:avLst>
                  <a:gd name="adj1" fmla="val 45340"/>
                  <a:gd name="adj2" fmla="val 319901"/>
                  <a:gd name="adj3" fmla="val 56044"/>
                </a:avLst>
              </a:prstGeom>
              <a:solidFill>
                <a:srgbClr val="FFFFCC"/>
              </a:solidFill>
              <a:ln w="3175">
                <a:solidFill>
                  <a:srgbClr val="7F7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121" name="Szalagnyíl jobbra 49">
                <a:extLst>
                  <a:ext uri="{FF2B5EF4-FFF2-40B4-BE49-F238E27FC236}">
                    <a16:creationId xmlns:a16="http://schemas.microsoft.com/office/drawing/2014/main" id="{F129D917-5F1B-41FA-A502-173D1E4BC3DC}"/>
                  </a:ext>
                </a:extLst>
              </p:cNvPr>
              <p:cNvSpPr/>
              <p:nvPr/>
            </p:nvSpPr>
            <p:spPr>
              <a:xfrm rot="16200000" flipH="1" flipV="1">
                <a:off x="10008592" y="7119553"/>
                <a:ext cx="180000" cy="720000"/>
              </a:xfrm>
              <a:prstGeom prst="curvedRightArrow">
                <a:avLst>
                  <a:gd name="adj1" fmla="val 52968"/>
                  <a:gd name="adj2" fmla="val 194796"/>
                  <a:gd name="adj3" fmla="val 56044"/>
                </a:avLst>
              </a:prstGeom>
              <a:solidFill>
                <a:srgbClr val="FFFFCC"/>
              </a:solidFill>
              <a:ln w="3175">
                <a:solidFill>
                  <a:srgbClr val="7F7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" name="Csoportba foglalás ENLAU">
            <a:extLst>
              <a:ext uri="{FF2B5EF4-FFF2-40B4-BE49-F238E27FC236}">
                <a16:creationId xmlns:a16="http://schemas.microsoft.com/office/drawing/2014/main" id="{F245697E-8E20-4481-A95D-508778FC2CDC}"/>
              </a:ext>
            </a:extLst>
          </p:cNvPr>
          <p:cNvGrpSpPr>
            <a:grpSpLocks/>
          </p:cNvGrpSpPr>
          <p:nvPr/>
        </p:nvGrpSpPr>
        <p:grpSpPr>
          <a:xfrm>
            <a:off x="1864711" y="1449757"/>
            <a:ext cx="6846031" cy="1800000"/>
            <a:chOff x="2365400" y="7368354"/>
            <a:chExt cx="10554947" cy="2505304"/>
          </a:xfrm>
        </p:grpSpPr>
        <p:sp>
          <p:nvSpPr>
            <p:cNvPr id="92" name="Felhő 91">
              <a:extLst>
                <a:ext uri="{FF2B5EF4-FFF2-40B4-BE49-F238E27FC236}">
                  <a16:creationId xmlns:a16="http://schemas.microsoft.com/office/drawing/2014/main" id="{B3F7AEE8-CBFB-473A-BDC5-337510E5379B}"/>
                </a:ext>
              </a:extLst>
            </p:cNvPr>
            <p:cNvSpPr/>
            <p:nvPr/>
          </p:nvSpPr>
          <p:spPr>
            <a:xfrm flipH="1">
              <a:off x="7151945" y="7368354"/>
              <a:ext cx="3885239" cy="2505304"/>
            </a:xfrm>
            <a:prstGeom prst="cloud">
              <a:avLst/>
            </a:prstGeom>
            <a:gradFill>
              <a:gsLst>
                <a:gs pos="0">
                  <a:srgbClr val="D7DADB"/>
                </a:gs>
                <a:gs pos="100000">
                  <a:srgbClr val="E8E8E8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7167">
                <a:defRPr/>
              </a:pPr>
              <a:r>
                <a:rPr lang="en-GB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4.</a:t>
              </a:r>
              <a:br>
                <a:rPr lang="en-GB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lang="en-GB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Pause</a:t>
              </a:r>
            </a:p>
          </p:txBody>
        </p:sp>
        <p:sp>
          <p:nvSpPr>
            <p:cNvPr id="93" name="Jobbra nyílbuborék 39">
              <a:extLst>
                <a:ext uri="{FF2B5EF4-FFF2-40B4-BE49-F238E27FC236}">
                  <a16:creationId xmlns:a16="http://schemas.microsoft.com/office/drawing/2014/main" id="{EDA3F7FC-1CA2-4375-BEF3-A028E8765B73}"/>
                </a:ext>
              </a:extLst>
            </p:cNvPr>
            <p:cNvSpPr/>
            <p:nvPr/>
          </p:nvSpPr>
          <p:spPr>
            <a:xfrm>
              <a:off x="6321005" y="8286197"/>
              <a:ext cx="2358895" cy="6263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562"/>
              </a:avLst>
            </a:prstGeom>
            <a:solidFill>
              <a:srgbClr val="99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47167">
                <a:defRPr/>
              </a:pPr>
              <a:r>
                <a:rPr lang="en-GB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3. Experimenting</a:t>
              </a:r>
            </a:p>
          </p:txBody>
        </p:sp>
        <p:sp>
          <p:nvSpPr>
            <p:cNvPr id="94" name="Jobbra nyílbuborék 22">
              <a:extLst>
                <a:ext uri="{FF2B5EF4-FFF2-40B4-BE49-F238E27FC236}">
                  <a16:creationId xmlns:a16="http://schemas.microsoft.com/office/drawing/2014/main" id="{52BFC6C8-5E27-4013-BA57-10BE1763D86E}"/>
                </a:ext>
              </a:extLst>
            </p:cNvPr>
            <p:cNvSpPr/>
            <p:nvPr/>
          </p:nvSpPr>
          <p:spPr>
            <a:xfrm>
              <a:off x="4335842" y="8286198"/>
              <a:ext cx="2358895" cy="6263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709"/>
              </a:avLst>
            </a:prstGeom>
            <a:solidFill>
              <a:srgbClr val="99CC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47167">
                <a:defRPr/>
              </a:pPr>
              <a:r>
                <a:rPr lang="en-GB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2.</a:t>
              </a:r>
              <a:br>
                <a:rPr lang="en-GB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lang="en-GB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Trying</a:t>
              </a:r>
            </a:p>
          </p:txBody>
        </p:sp>
        <p:sp>
          <p:nvSpPr>
            <p:cNvPr id="95" name="Lekerekített téglalap 43">
              <a:extLst>
                <a:ext uri="{FF2B5EF4-FFF2-40B4-BE49-F238E27FC236}">
                  <a16:creationId xmlns:a16="http://schemas.microsoft.com/office/drawing/2014/main" id="{F53447EF-1F23-4CA4-B2E8-6E5C34CC05E1}"/>
                </a:ext>
              </a:extLst>
            </p:cNvPr>
            <p:cNvSpPr/>
            <p:nvPr/>
          </p:nvSpPr>
          <p:spPr>
            <a:xfrm>
              <a:off x="10561452" y="9034040"/>
              <a:ext cx="2358895" cy="701486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5c. Using</a:t>
              </a:r>
              <a:b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Creating</a:t>
              </a:r>
              <a:endParaRPr lang="en-GB" sz="1400" dirty="0">
                <a:solidFill>
                  <a:srgbClr val="022A4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6" name="Jobbra nyílbuborék 35">
              <a:extLst>
                <a:ext uri="{FF2B5EF4-FFF2-40B4-BE49-F238E27FC236}">
                  <a16:creationId xmlns:a16="http://schemas.microsoft.com/office/drawing/2014/main" id="{D4D7A073-49D5-445B-B401-31525CE8C1F6}"/>
                </a:ext>
              </a:extLst>
            </p:cNvPr>
            <p:cNvSpPr/>
            <p:nvPr/>
          </p:nvSpPr>
          <p:spPr>
            <a:xfrm>
              <a:off x="2365400" y="8286198"/>
              <a:ext cx="2358895" cy="6263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285"/>
              </a:avLst>
            </a:prstGeom>
            <a:solidFill>
              <a:srgbClr val="CC99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1.</a:t>
              </a:r>
              <a:br>
                <a:rPr lang="hu-HU" sz="1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lang="en-GB" sz="1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Initial learning</a:t>
              </a:r>
            </a:p>
          </p:txBody>
        </p:sp>
        <p:sp>
          <p:nvSpPr>
            <p:cNvPr id="97" name="Lekerekített téglalap 42">
              <a:extLst>
                <a:ext uri="{FF2B5EF4-FFF2-40B4-BE49-F238E27FC236}">
                  <a16:creationId xmlns:a16="http://schemas.microsoft.com/office/drawing/2014/main" id="{189F2CE4-C696-47B2-9CE9-B80DF3C67208}"/>
                </a:ext>
              </a:extLst>
            </p:cNvPr>
            <p:cNvSpPr/>
            <p:nvPr/>
          </p:nvSpPr>
          <p:spPr>
            <a:xfrm>
              <a:off x="10054317" y="8296297"/>
              <a:ext cx="2358895" cy="701486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5b. Using Modifying</a:t>
              </a:r>
            </a:p>
          </p:txBody>
        </p:sp>
        <p:sp>
          <p:nvSpPr>
            <p:cNvPr id="98" name="Lekerekített téglalap 41">
              <a:extLst>
                <a:ext uri="{FF2B5EF4-FFF2-40B4-BE49-F238E27FC236}">
                  <a16:creationId xmlns:a16="http://schemas.microsoft.com/office/drawing/2014/main" id="{038B0D06-5496-4016-B851-7A0571D3C339}"/>
                </a:ext>
              </a:extLst>
            </p:cNvPr>
            <p:cNvSpPr/>
            <p:nvPr/>
          </p:nvSpPr>
          <p:spPr>
            <a:xfrm>
              <a:off x="9545328" y="7563096"/>
              <a:ext cx="2358895" cy="701486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7167">
                <a:defRPr/>
              </a:pPr>
              <a: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5a. Using</a:t>
              </a:r>
              <a:b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Repeating</a:t>
              </a:r>
            </a:p>
          </p:txBody>
        </p:sp>
        <p:grpSp>
          <p:nvGrpSpPr>
            <p:cNvPr id="99" name="Csoportba foglalás 98">
              <a:extLst>
                <a:ext uri="{FF2B5EF4-FFF2-40B4-BE49-F238E27FC236}">
                  <a16:creationId xmlns:a16="http://schemas.microsoft.com/office/drawing/2014/main" id="{3C18BDC9-C458-4E31-93A5-3719A5C0CAC3}"/>
                </a:ext>
              </a:extLst>
            </p:cNvPr>
            <p:cNvGrpSpPr/>
            <p:nvPr/>
          </p:nvGrpSpPr>
          <p:grpSpPr>
            <a:xfrm>
              <a:off x="10069652" y="9006020"/>
              <a:ext cx="805118" cy="689811"/>
              <a:chOff x="10290632" y="9006020"/>
              <a:chExt cx="805118" cy="689811"/>
            </a:xfrm>
          </p:grpSpPr>
          <p:sp>
            <p:nvSpPr>
              <p:cNvPr id="106" name="Szalagnyíl jobbra 49">
                <a:extLst>
                  <a:ext uri="{FF2B5EF4-FFF2-40B4-BE49-F238E27FC236}">
                    <a16:creationId xmlns:a16="http://schemas.microsoft.com/office/drawing/2014/main" id="{005FE4DD-27BA-4C1C-9E9D-1DB7A6B5015E}"/>
                  </a:ext>
                </a:extLst>
              </p:cNvPr>
              <p:cNvSpPr/>
              <p:nvPr/>
            </p:nvSpPr>
            <p:spPr>
              <a:xfrm rot="5400000" flipH="1" flipV="1">
                <a:off x="10682290" y="9282371"/>
                <a:ext cx="155329" cy="671591"/>
              </a:xfrm>
              <a:prstGeom prst="curvedRightArrow">
                <a:avLst>
                  <a:gd name="adj1" fmla="val 40437"/>
                  <a:gd name="adj2" fmla="val 319901"/>
                  <a:gd name="adj3" fmla="val 56044"/>
                </a:avLst>
              </a:prstGeom>
              <a:solidFill>
                <a:srgbClr val="FF7C80"/>
              </a:solidFill>
              <a:ln w="3175">
                <a:solidFill>
                  <a:srgbClr val="7F3E4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47167">
                  <a:defRPr/>
                </a:pPr>
                <a:endParaRPr lang="en-GB" sz="1200" dirty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  <p:sp>
            <p:nvSpPr>
              <p:cNvPr id="107" name="Szalagnyíl jobbra 49">
                <a:extLst>
                  <a:ext uri="{FF2B5EF4-FFF2-40B4-BE49-F238E27FC236}">
                    <a16:creationId xmlns:a16="http://schemas.microsoft.com/office/drawing/2014/main" id="{FB505114-9293-4ACB-8092-D02F47435157}"/>
                  </a:ext>
                </a:extLst>
              </p:cNvPr>
              <p:cNvSpPr/>
              <p:nvPr/>
            </p:nvSpPr>
            <p:spPr>
              <a:xfrm rot="16200000" flipH="1" flipV="1">
                <a:off x="10548764" y="8747888"/>
                <a:ext cx="155329" cy="671593"/>
              </a:xfrm>
              <a:prstGeom prst="curvedRightArrow">
                <a:avLst>
                  <a:gd name="adj1" fmla="val 40437"/>
                  <a:gd name="adj2" fmla="val 319901"/>
                  <a:gd name="adj3" fmla="val 56044"/>
                </a:avLst>
              </a:prstGeom>
              <a:solidFill>
                <a:srgbClr val="FF7C80"/>
              </a:solidFill>
              <a:ln w="3175">
                <a:solidFill>
                  <a:srgbClr val="7F3E4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47167">
                  <a:defRPr/>
                </a:pPr>
                <a:endParaRPr lang="en-GB" sz="1200" dirty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</p:grpSp>
        <p:grpSp>
          <p:nvGrpSpPr>
            <p:cNvPr id="100" name="Csoportba foglalás 99">
              <a:extLst>
                <a:ext uri="{FF2B5EF4-FFF2-40B4-BE49-F238E27FC236}">
                  <a16:creationId xmlns:a16="http://schemas.microsoft.com/office/drawing/2014/main" id="{808FDBF2-FAFD-4E2D-8370-2BFA26A0F292}"/>
                </a:ext>
              </a:extLst>
            </p:cNvPr>
            <p:cNvGrpSpPr/>
            <p:nvPr/>
          </p:nvGrpSpPr>
          <p:grpSpPr>
            <a:xfrm>
              <a:off x="9554065" y="8274814"/>
              <a:ext cx="828791" cy="709301"/>
              <a:chOff x="9583043" y="10309801"/>
              <a:chExt cx="828791" cy="709301"/>
            </a:xfrm>
          </p:grpSpPr>
          <p:sp>
            <p:nvSpPr>
              <p:cNvPr id="104" name="Szalagnyíl jobbra 49">
                <a:extLst>
                  <a:ext uri="{FF2B5EF4-FFF2-40B4-BE49-F238E27FC236}">
                    <a16:creationId xmlns:a16="http://schemas.microsoft.com/office/drawing/2014/main" id="{C5C8F73F-FC11-4A41-B079-1D0AD841FECD}"/>
                  </a:ext>
                </a:extLst>
              </p:cNvPr>
              <p:cNvSpPr/>
              <p:nvPr/>
            </p:nvSpPr>
            <p:spPr>
              <a:xfrm rot="5400000" flipH="1" flipV="1">
                <a:off x="9998373" y="10605641"/>
                <a:ext cx="155329" cy="671593"/>
              </a:xfrm>
              <a:prstGeom prst="curvedRightArrow">
                <a:avLst>
                  <a:gd name="adj1" fmla="val 45068"/>
                  <a:gd name="adj2" fmla="val 319901"/>
                  <a:gd name="adj3" fmla="val 56044"/>
                </a:avLst>
              </a:prstGeom>
              <a:solidFill>
                <a:srgbClr val="FFCC99"/>
              </a:solidFill>
              <a:ln w="3175">
                <a:solidFill>
                  <a:srgbClr val="7F664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47167">
                  <a:defRPr/>
                </a:pPr>
                <a:endParaRPr lang="en-GB" sz="1200" dirty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  <p:sp>
            <p:nvSpPr>
              <p:cNvPr id="105" name="Szalagnyíl jobbra 49">
                <a:extLst>
                  <a:ext uri="{FF2B5EF4-FFF2-40B4-BE49-F238E27FC236}">
                    <a16:creationId xmlns:a16="http://schemas.microsoft.com/office/drawing/2014/main" id="{53E92185-4188-428B-B259-1AB275577AB9}"/>
                  </a:ext>
                </a:extLst>
              </p:cNvPr>
              <p:cNvSpPr/>
              <p:nvPr/>
            </p:nvSpPr>
            <p:spPr>
              <a:xfrm rot="16200000" flipH="1" flipV="1">
                <a:off x="9841174" y="10051670"/>
                <a:ext cx="155329" cy="671591"/>
              </a:xfrm>
              <a:prstGeom prst="curvedRightArrow">
                <a:avLst>
                  <a:gd name="adj1" fmla="val 43705"/>
                  <a:gd name="adj2" fmla="val 319901"/>
                  <a:gd name="adj3" fmla="val 56044"/>
                </a:avLst>
              </a:prstGeom>
              <a:solidFill>
                <a:srgbClr val="FFCC99"/>
              </a:solidFill>
              <a:ln w="3175">
                <a:solidFill>
                  <a:srgbClr val="7F664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47167">
                  <a:defRPr/>
                </a:pPr>
                <a:endParaRPr lang="en-GB" sz="1200" dirty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</p:grpSp>
        <p:grpSp>
          <p:nvGrpSpPr>
            <p:cNvPr id="101" name="Csoportba foglalás 100">
              <a:extLst>
                <a:ext uri="{FF2B5EF4-FFF2-40B4-BE49-F238E27FC236}">
                  <a16:creationId xmlns:a16="http://schemas.microsoft.com/office/drawing/2014/main" id="{85BE8150-E71F-4AD1-9582-3A214E1381D2}"/>
                </a:ext>
              </a:extLst>
            </p:cNvPr>
            <p:cNvGrpSpPr/>
            <p:nvPr/>
          </p:nvGrpSpPr>
          <p:grpSpPr>
            <a:xfrm>
              <a:off x="9065983" y="7568482"/>
              <a:ext cx="797534" cy="699703"/>
              <a:chOff x="9279343" y="7568482"/>
              <a:chExt cx="797534" cy="699703"/>
            </a:xfrm>
          </p:grpSpPr>
          <p:sp>
            <p:nvSpPr>
              <p:cNvPr id="102" name="Szalagnyíl jobbra 49">
                <a:extLst>
                  <a:ext uri="{FF2B5EF4-FFF2-40B4-BE49-F238E27FC236}">
                    <a16:creationId xmlns:a16="http://schemas.microsoft.com/office/drawing/2014/main" id="{8F11383B-A6C4-4FA8-B5A3-0CAAFA621CF5}"/>
                  </a:ext>
                </a:extLst>
              </p:cNvPr>
              <p:cNvSpPr/>
              <p:nvPr/>
            </p:nvSpPr>
            <p:spPr>
              <a:xfrm rot="5400000" flipH="1" flipV="1">
                <a:off x="9663416" y="7854725"/>
                <a:ext cx="155329" cy="671592"/>
              </a:xfrm>
              <a:prstGeom prst="curvedRightArrow">
                <a:avLst>
                  <a:gd name="adj1" fmla="val 45340"/>
                  <a:gd name="adj2" fmla="val 319901"/>
                  <a:gd name="adj3" fmla="val 56044"/>
                </a:avLst>
              </a:prstGeom>
              <a:solidFill>
                <a:srgbClr val="FFFFCC"/>
              </a:solidFill>
              <a:ln w="3175">
                <a:solidFill>
                  <a:srgbClr val="7F7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47167">
                  <a:defRPr/>
                </a:pPr>
                <a:endParaRPr lang="en-GB" sz="1200" dirty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  <p:sp>
            <p:nvSpPr>
              <p:cNvPr id="103" name="Szalagnyíl jobbra 49">
                <a:extLst>
                  <a:ext uri="{FF2B5EF4-FFF2-40B4-BE49-F238E27FC236}">
                    <a16:creationId xmlns:a16="http://schemas.microsoft.com/office/drawing/2014/main" id="{1BA9C3A5-5DDC-4CAA-A249-A7DA570966F7}"/>
                  </a:ext>
                </a:extLst>
              </p:cNvPr>
              <p:cNvSpPr/>
              <p:nvPr/>
            </p:nvSpPr>
            <p:spPr>
              <a:xfrm rot="16200000" flipH="1" flipV="1">
                <a:off x="9537472" y="7310353"/>
                <a:ext cx="155329" cy="671588"/>
              </a:xfrm>
              <a:prstGeom prst="curvedRightArrow">
                <a:avLst>
                  <a:gd name="adj1" fmla="val 52968"/>
                  <a:gd name="adj2" fmla="val 194796"/>
                  <a:gd name="adj3" fmla="val 56044"/>
                </a:avLst>
              </a:prstGeom>
              <a:solidFill>
                <a:srgbClr val="FFFFCC"/>
              </a:solidFill>
              <a:ln w="3175">
                <a:solidFill>
                  <a:srgbClr val="7F7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47167">
                  <a:defRPr/>
                </a:pPr>
                <a:endParaRPr lang="en-GB" sz="1200" dirty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</p:grpSp>
      </p:grpSp>
      <p:sp>
        <p:nvSpPr>
          <p:cNvPr id="126" name="Szöveg helye 1">
            <a:extLst>
              <a:ext uri="{FF2B5EF4-FFF2-40B4-BE49-F238E27FC236}">
                <a16:creationId xmlns:a16="http://schemas.microsoft.com/office/drawing/2014/main" id="{4F658D8B-62CA-4C73-88B0-F2EAA2C91590}"/>
              </a:ext>
            </a:extLst>
          </p:cNvPr>
          <p:cNvSpPr txBox="1">
            <a:spLocks/>
          </p:cNvSpPr>
          <p:nvPr/>
        </p:nvSpPr>
        <p:spPr>
          <a:xfrm>
            <a:off x="1869230" y="5294559"/>
            <a:ext cx="4545000" cy="54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60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1pPr>
            <a:lvl2pPr marL="7429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54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42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36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/>
              <a:t>Tantárgy felépítése</a:t>
            </a:r>
            <a:endParaRPr lang="en-GB" sz="2400" dirty="0"/>
          </a:p>
        </p:txBody>
      </p:sp>
      <p:grpSp>
        <p:nvGrpSpPr>
          <p:cNvPr id="127" name="Csoportba foglalás TANT">
            <a:extLst>
              <a:ext uri="{FF2B5EF4-FFF2-40B4-BE49-F238E27FC236}">
                <a16:creationId xmlns:a16="http://schemas.microsoft.com/office/drawing/2014/main" id="{393BDCA7-5C62-47D8-874F-AA333E8C8C7F}"/>
              </a:ext>
            </a:extLst>
          </p:cNvPr>
          <p:cNvGrpSpPr/>
          <p:nvPr/>
        </p:nvGrpSpPr>
        <p:grpSpPr>
          <a:xfrm>
            <a:off x="1864711" y="5851767"/>
            <a:ext cx="6840000" cy="396000"/>
            <a:chOff x="2390800" y="10278328"/>
            <a:chExt cx="11625510" cy="548279"/>
          </a:xfrm>
        </p:grpSpPr>
        <p:grpSp>
          <p:nvGrpSpPr>
            <p:cNvPr id="131" name="Csoportba foglalás 130">
              <a:extLst>
                <a:ext uri="{FF2B5EF4-FFF2-40B4-BE49-F238E27FC236}">
                  <a16:creationId xmlns:a16="http://schemas.microsoft.com/office/drawing/2014/main" id="{3095D9C7-9A25-4834-A7A4-1C0A2FD6CB6D}"/>
                </a:ext>
              </a:extLst>
            </p:cNvPr>
            <p:cNvGrpSpPr/>
            <p:nvPr/>
          </p:nvGrpSpPr>
          <p:grpSpPr>
            <a:xfrm>
              <a:off x="8706795" y="10286607"/>
              <a:ext cx="5309515" cy="540000"/>
              <a:chOff x="8706795" y="10286607"/>
              <a:chExt cx="5309515" cy="540000"/>
            </a:xfrm>
          </p:grpSpPr>
          <p:sp>
            <p:nvSpPr>
              <p:cNvPr id="132" name="Téglalap 131">
                <a:extLst>
                  <a:ext uri="{FF2B5EF4-FFF2-40B4-BE49-F238E27FC236}">
                    <a16:creationId xmlns:a16="http://schemas.microsoft.com/office/drawing/2014/main" id="{98E5880F-1882-4C7F-BC3F-3CF8612B706B}"/>
                  </a:ext>
                </a:extLst>
              </p:cNvPr>
              <p:cNvSpPr/>
              <p:nvPr/>
            </p:nvSpPr>
            <p:spPr>
              <a:xfrm flipH="1">
                <a:off x="8706795" y="10286608"/>
                <a:ext cx="4860000" cy="531720"/>
              </a:xfrm>
              <a:prstGeom prst="rect">
                <a:avLst/>
              </a:prstGeom>
              <a:gradFill flip="none" rotWithShape="1">
                <a:gsLst>
                  <a:gs pos="90000">
                    <a:srgbClr val="FFCC99"/>
                  </a:gs>
                  <a:gs pos="80000">
                    <a:srgbClr val="FFFFCC"/>
                  </a:gs>
                  <a:gs pos="65000">
                    <a:srgbClr val="FFFFCC"/>
                  </a:gs>
                  <a:gs pos="50000">
                    <a:srgbClr val="D7DADB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>
                  <a:defRPr/>
                </a:pPr>
                <a:r>
                  <a:rPr kumimoji="0" lang="hu-HU" sz="1100" b="1" i="0" u="none" strike="noStrike" kern="1200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Önálló tanulás</a:t>
                </a:r>
                <a:endParaRPr kumimoji="0" lang="en-GB" sz="11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33" name="Téglalap 132">
                <a:extLst>
                  <a:ext uri="{FF2B5EF4-FFF2-40B4-BE49-F238E27FC236}">
                    <a16:creationId xmlns:a16="http://schemas.microsoft.com/office/drawing/2014/main" id="{35AC363E-8BCF-448A-86BB-F061F2E93CE4}"/>
                  </a:ext>
                </a:extLst>
              </p:cNvPr>
              <p:cNvSpPr/>
              <p:nvPr/>
            </p:nvSpPr>
            <p:spPr>
              <a:xfrm flipH="1">
                <a:off x="13008310" y="10286607"/>
                <a:ext cx="1008000" cy="540000"/>
              </a:xfrm>
              <a:prstGeom prst="rect">
                <a:avLst/>
              </a:prstGeom>
              <a:gradFill flip="none" rotWithShape="1">
                <a:gsLst>
                  <a:gs pos="60000">
                    <a:srgbClr val="FFCC99"/>
                  </a:gs>
                  <a:gs pos="95000">
                    <a:srgbClr val="FF7C80"/>
                  </a:gs>
                  <a:gs pos="80000">
                    <a:srgbClr val="FFCC99"/>
                  </a:gs>
                  <a:gs pos="20000">
                    <a:srgbClr val="FFFFCC"/>
                  </a:gs>
                  <a:gs pos="40000">
                    <a:srgbClr val="FFFFCC"/>
                  </a:gs>
                  <a:gs pos="10000">
                    <a:srgbClr val="D7DADB"/>
                  </a:gs>
                </a:gsLst>
                <a:lin ang="81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r" defTabSz="457200">
                  <a:defRPr/>
                </a:pPr>
                <a:r>
                  <a:rPr lang="hu-HU" sz="11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Vizsga</a:t>
                </a:r>
              </a:p>
            </p:txBody>
          </p:sp>
        </p:grpSp>
        <p:sp>
          <p:nvSpPr>
            <p:cNvPr id="128" name="Jobbra nyílbuborék 39">
              <a:extLst>
                <a:ext uri="{FF2B5EF4-FFF2-40B4-BE49-F238E27FC236}">
                  <a16:creationId xmlns:a16="http://schemas.microsoft.com/office/drawing/2014/main" id="{A8CF9AD2-2E84-41DE-9B5F-EA308C293787}"/>
                </a:ext>
              </a:extLst>
            </p:cNvPr>
            <p:cNvSpPr/>
            <p:nvPr/>
          </p:nvSpPr>
          <p:spPr>
            <a:xfrm>
              <a:off x="6613400" y="10278328"/>
              <a:ext cx="2340000" cy="53172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562"/>
              </a:avLst>
            </a:prstGeom>
            <a:solidFill>
              <a:srgbClr val="99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1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Gyakorlat</a:t>
              </a:r>
              <a:endParaRPr kumimoji="0" lang="en-GB" sz="11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29" name="Jobbra nyílbuborék 22">
              <a:extLst>
                <a:ext uri="{FF2B5EF4-FFF2-40B4-BE49-F238E27FC236}">
                  <a16:creationId xmlns:a16="http://schemas.microsoft.com/office/drawing/2014/main" id="{2C7698C9-223E-48D0-B74D-A4CB234F1EA5}"/>
                </a:ext>
              </a:extLst>
            </p:cNvPr>
            <p:cNvSpPr/>
            <p:nvPr/>
          </p:nvSpPr>
          <p:spPr>
            <a:xfrm>
              <a:off x="4489400" y="10278328"/>
              <a:ext cx="2340000" cy="53172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709"/>
              </a:avLst>
            </a:prstGeom>
            <a:solidFill>
              <a:srgbClr val="99CC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1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Labor</a:t>
              </a:r>
              <a:endParaRPr kumimoji="0" lang="en-GB" sz="11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30" name="Jobbra nyílbuborék 35">
              <a:extLst>
                <a:ext uri="{FF2B5EF4-FFF2-40B4-BE49-F238E27FC236}">
                  <a16:creationId xmlns:a16="http://schemas.microsoft.com/office/drawing/2014/main" id="{A16F6AE4-F522-4823-8CC4-05DBF6B931B6}"/>
                </a:ext>
              </a:extLst>
            </p:cNvPr>
            <p:cNvSpPr/>
            <p:nvPr/>
          </p:nvSpPr>
          <p:spPr>
            <a:xfrm>
              <a:off x="2390800" y="10278328"/>
              <a:ext cx="2340000" cy="53172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285"/>
              </a:avLst>
            </a:prstGeom>
            <a:solidFill>
              <a:srgbClr val="CC99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Előadás</a:t>
              </a:r>
              <a:endParaRPr lang="en-GB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134" name="Kép 133">
            <a:extLst>
              <a:ext uri="{FF2B5EF4-FFF2-40B4-BE49-F238E27FC236}">
                <a16:creationId xmlns:a16="http://schemas.microsoft.com/office/drawing/2014/main" id="{F59AB86A-AEC2-4B31-BC2E-C6E90D9FD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45" y="3310031"/>
            <a:ext cx="2740819" cy="1659731"/>
          </a:xfrm>
          <a:prstGeom prst="rect">
            <a:avLst/>
          </a:prstGeom>
        </p:spPr>
      </p:pic>
      <p:sp>
        <p:nvSpPr>
          <p:cNvPr id="135" name="Függőleges szöveg helye 13">
            <a:extLst>
              <a:ext uri="{FF2B5EF4-FFF2-40B4-BE49-F238E27FC236}">
                <a16:creationId xmlns:a16="http://schemas.microsoft.com/office/drawing/2014/main" id="{7D872E4D-B4A7-436D-9B62-D47E4CACBC7E}"/>
              </a:ext>
            </a:extLst>
          </p:cNvPr>
          <p:cNvSpPr>
            <a:spLocks noGrp="1" noChangeAspect="1"/>
          </p:cNvSpPr>
          <p:nvPr/>
        </p:nvSpPr>
        <p:spPr bwMode="auto">
          <a:xfrm>
            <a:off x="2266083" y="3310031"/>
            <a:ext cx="540000" cy="118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  <a:defRPr sz="40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1pPr>
            <a:lvl2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2pPr>
            <a:lvl3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3pPr>
            <a:lvl4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4pPr>
            <a:lvl5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Bloom</a:t>
            </a:r>
            <a:r>
              <a:rPr lang="hu-HU" sz="1400" dirty="0"/>
              <a:t>-féle</a:t>
            </a:r>
            <a:r>
              <a:rPr lang="en-GB" sz="1400" dirty="0"/>
              <a:t> taxon</a:t>
            </a:r>
            <a:r>
              <a:rPr lang="hu-HU" sz="1400" dirty="0"/>
              <a:t>ó</a:t>
            </a:r>
            <a:r>
              <a:rPr lang="en-GB" sz="1400" dirty="0"/>
              <a:t>m</a:t>
            </a:r>
            <a:r>
              <a:rPr lang="hu-HU" sz="1400" dirty="0" err="1"/>
              <a:t>ia</a:t>
            </a:r>
            <a:endParaRPr lang="en-GB" sz="1400" dirty="0"/>
          </a:p>
        </p:txBody>
      </p:sp>
      <p:sp>
        <p:nvSpPr>
          <p:cNvPr id="136" name="Függőleges szöveg helye 13">
            <a:extLst>
              <a:ext uri="{FF2B5EF4-FFF2-40B4-BE49-F238E27FC236}">
                <a16:creationId xmlns:a16="http://schemas.microsoft.com/office/drawing/2014/main" id="{CB536147-927B-43A3-9400-98959431964F}"/>
              </a:ext>
            </a:extLst>
          </p:cNvPr>
          <p:cNvSpPr>
            <a:spLocks noGrp="1" noChangeAspect="1"/>
          </p:cNvSpPr>
          <p:nvPr/>
        </p:nvSpPr>
        <p:spPr bwMode="auto">
          <a:xfrm>
            <a:off x="4785954" y="4872024"/>
            <a:ext cx="2739600" cy="24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  <a:defRPr sz="40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1pPr>
            <a:lvl2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2pPr>
            <a:lvl3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3pPr>
            <a:lvl4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4pPr>
            <a:lvl5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Ebbinghaus</a:t>
            </a:r>
            <a:r>
              <a:rPr lang="hu-HU" sz="1400" dirty="0"/>
              <a:t>:</a:t>
            </a:r>
            <a:r>
              <a:rPr lang="en-GB" sz="1400" dirty="0"/>
              <a:t> </a:t>
            </a:r>
            <a:r>
              <a:rPr lang="hu-HU" sz="1400" dirty="0"/>
              <a:t>felejtési görbe</a:t>
            </a:r>
            <a:endParaRPr lang="en-GB" sz="1400" dirty="0"/>
          </a:p>
        </p:txBody>
      </p:sp>
      <p:grpSp>
        <p:nvGrpSpPr>
          <p:cNvPr id="137" name="Csoportba foglalás Bloom">
            <a:extLst>
              <a:ext uri="{FF2B5EF4-FFF2-40B4-BE49-F238E27FC236}">
                <a16:creationId xmlns:a16="http://schemas.microsoft.com/office/drawing/2014/main" id="{77D1397B-0839-497E-988A-19D58EE8C4ED}"/>
              </a:ext>
            </a:extLst>
          </p:cNvPr>
          <p:cNvGrpSpPr>
            <a:grpSpLocks noChangeAspect="1"/>
          </p:cNvGrpSpPr>
          <p:nvPr/>
        </p:nvGrpSpPr>
        <p:grpSpPr>
          <a:xfrm>
            <a:off x="2292424" y="3310031"/>
            <a:ext cx="2006406" cy="1811700"/>
            <a:chOff x="12600000" y="7501735"/>
            <a:chExt cx="2880000" cy="2190480"/>
          </a:xfrm>
        </p:grpSpPr>
        <p:graphicFrame>
          <p:nvGraphicFramePr>
            <p:cNvPr id="138" name="Diagram 137">
              <a:extLst>
                <a:ext uri="{FF2B5EF4-FFF2-40B4-BE49-F238E27FC236}">
                  <a16:creationId xmlns:a16="http://schemas.microsoft.com/office/drawing/2014/main" id="{4B45496B-4BEC-4C12-AA79-BFD7CC2D730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14617979"/>
                </p:ext>
              </p:extLst>
            </p:nvPr>
          </p:nvGraphicFramePr>
          <p:xfrm>
            <a:off x="12600000" y="7501735"/>
            <a:ext cx="2880000" cy="216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9" name="Szöveg helye 13">
              <a:extLst>
                <a:ext uri="{FF2B5EF4-FFF2-40B4-BE49-F238E27FC236}">
                  <a16:creationId xmlns:a16="http://schemas.microsoft.com/office/drawing/2014/main" id="{B5EEC968-8F60-466C-99CF-0A5440538A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630084" y="7532215"/>
              <a:ext cx="2819689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defTabSz="457200" rtl="0" eaLnBrk="1" fontAlgn="base" hangingPunct="1">
                <a:spcBef>
                  <a:spcPts val="600"/>
                </a:spcBef>
                <a:spcAft>
                  <a:spcPct val="0"/>
                </a:spcAft>
                <a:buFont typeface="Arial" charset="0"/>
                <a:buNone/>
                <a:defRPr sz="2400" kern="1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defRPr>
              </a:lvl1pPr>
              <a:lvl2pPr marL="457200" indent="0" algn="l" defTabSz="457200" rtl="0" eaLnBrk="1" fontAlgn="base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sz="1200" kern="1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defRPr>
              </a:lvl2pPr>
              <a:lvl3pPr marL="914400" indent="0" algn="l" defTabSz="457200" rtl="0" eaLnBrk="1" fontAlgn="base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sz="1000" kern="1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defRPr>
              </a:lvl3pPr>
              <a:lvl4pPr marL="1371600" indent="0" algn="l" defTabSz="457200" rtl="0" eaLnBrk="1" fontAlgn="base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sz="900" kern="1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defRPr>
              </a:lvl4pPr>
              <a:lvl5pPr marL="1828800" indent="0" algn="l" defTabSz="457200" rtl="0" eaLnBrk="1" fontAlgn="base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sz="900" kern="1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dirty="0"/>
                <a:t>Értékelés</a:t>
              </a:r>
              <a:endParaRPr lang="en-GB" sz="1400" dirty="0"/>
            </a:p>
            <a:p>
              <a:pPr algn="ctr"/>
              <a:r>
                <a:rPr lang="hu-HU" sz="1400" dirty="0"/>
                <a:t>Szintézis</a:t>
              </a:r>
              <a:endParaRPr lang="en-GB" sz="1400" dirty="0"/>
            </a:p>
            <a:p>
              <a:pPr algn="ctr"/>
              <a:r>
                <a:rPr lang="en-GB" sz="1400" dirty="0"/>
                <a:t>Ana</a:t>
              </a:r>
              <a:r>
                <a:rPr lang="hu-HU" sz="1400" dirty="0" err="1"/>
                <a:t>lízis</a:t>
              </a:r>
              <a:endParaRPr lang="en-GB" sz="1400" dirty="0"/>
            </a:p>
            <a:p>
              <a:pPr algn="ctr"/>
              <a:r>
                <a:rPr lang="hu-HU" sz="1400" dirty="0"/>
                <a:t>Alkalmazás</a:t>
              </a:r>
              <a:endParaRPr lang="en-GB" sz="1400" dirty="0"/>
            </a:p>
            <a:p>
              <a:pPr algn="ctr"/>
              <a:r>
                <a:rPr lang="hu-HU" sz="1400" dirty="0"/>
                <a:t>Megértés</a:t>
              </a:r>
              <a:endParaRPr lang="en-GB" sz="1400" dirty="0"/>
            </a:p>
            <a:p>
              <a:pPr algn="ctr"/>
              <a:r>
                <a:rPr lang="hu-HU" sz="1400" dirty="0"/>
                <a:t>Ismeretszerzés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92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35" grpId="0"/>
      <p:bldP spid="1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F4E8F-255A-451C-8EC8-75646BC6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Haladási napló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0FC8F6A-049C-43C6-BEF7-B7438045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6264000" y="6516000"/>
            <a:ext cx="2880000" cy="3420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GB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Czirkos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 Zoltán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/>
              <a:t>INFODIDACT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8" name="Kép 87">
            <a:extLst>
              <a:ext uri="{FF2B5EF4-FFF2-40B4-BE49-F238E27FC236}">
                <a16:creationId xmlns:a16="http://schemas.microsoft.com/office/drawing/2014/main" id="{405CF82C-BA9A-4F0B-ABB5-2AA12B312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418" y="1501664"/>
            <a:ext cx="3981450" cy="3657600"/>
          </a:xfrm>
          <a:prstGeom prst="rect">
            <a:avLst/>
          </a:prstGeom>
        </p:spPr>
      </p:pic>
      <p:sp>
        <p:nvSpPr>
          <p:cNvPr id="89" name="Tartalom helye 2">
            <a:extLst>
              <a:ext uri="{FF2B5EF4-FFF2-40B4-BE49-F238E27FC236}">
                <a16:creationId xmlns:a16="http://schemas.microsoft.com/office/drawing/2014/main" id="{79ABA0C4-168F-417A-A786-021B56D45AEC}"/>
              </a:ext>
            </a:extLst>
          </p:cNvPr>
          <p:cNvSpPr txBox="1">
            <a:spLocks/>
          </p:cNvSpPr>
          <p:nvPr/>
        </p:nvSpPr>
        <p:spPr>
          <a:xfrm>
            <a:off x="1687018" y="1825054"/>
            <a:ext cx="4432275" cy="39739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60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1pPr>
            <a:lvl2pPr marL="7429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54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42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36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4" indent="-360000"/>
            <a:r>
              <a:rPr lang="hu-HU" sz="2200" dirty="0"/>
              <a:t>18 téma</a:t>
            </a:r>
          </a:p>
          <a:p>
            <a:pPr marL="720000" lvl="5" indent="-360000">
              <a:spcBef>
                <a:spcPts val="0"/>
              </a:spcBef>
            </a:pP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…kódolás…  </a:t>
            </a:r>
          </a:p>
          <a:p>
            <a:pPr marL="720000" lvl="5" indent="-360000">
              <a:spcBef>
                <a:spcPts val="0"/>
              </a:spcBef>
            </a:pP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…függvény… </a:t>
            </a:r>
          </a:p>
          <a:p>
            <a:pPr marL="720000" lvl="5" indent="-360000">
              <a:spcBef>
                <a:spcPts val="0"/>
              </a:spcBef>
            </a:pP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…pointerek… </a:t>
            </a:r>
          </a:p>
          <a:p>
            <a:pPr marL="360000" lvl="4" indent="-360000"/>
            <a:r>
              <a:rPr lang="hu-HU" sz="2200" dirty="0"/>
              <a:t>Haladás minden egyes</a:t>
            </a:r>
            <a:br>
              <a:rPr lang="hu-HU" sz="2200" dirty="0"/>
            </a:br>
            <a:r>
              <a:rPr lang="hu-HU" sz="2200" dirty="0"/>
              <a:t>témában</a:t>
            </a:r>
          </a:p>
          <a:p>
            <a:pPr marL="360000" lvl="4" indent="-360000"/>
            <a:r>
              <a:rPr lang="hu-HU" sz="2200" dirty="0"/>
              <a:t>Önértékelés</a:t>
            </a:r>
          </a:p>
          <a:p>
            <a:pPr marL="360000" lvl="4" indent="-360000"/>
            <a:r>
              <a:rPr lang="hu-HU" sz="2200" dirty="0"/>
              <a:t>Oktató </a:t>
            </a:r>
            <a:r>
              <a:rPr lang="hu-HU" sz="2200" dirty="0" err="1"/>
              <a:t>monitorozza</a:t>
            </a:r>
            <a:endParaRPr lang="hu-HU" sz="2200" dirty="0"/>
          </a:p>
          <a:p>
            <a:pPr marL="360000" lvl="4" indent="-360000"/>
            <a:r>
              <a:rPr lang="hu-HU" sz="2200" dirty="0"/>
              <a:t>Nem minősítő elem</a:t>
            </a:r>
          </a:p>
          <a:p>
            <a:pPr marL="360000" lvl="4" indent="-360000"/>
            <a:r>
              <a:rPr lang="hu-HU" sz="2200" dirty="0"/>
              <a:t>Nem kötelező</a:t>
            </a:r>
          </a:p>
          <a:p>
            <a:pPr marL="720000" lvl="5" indent="-360000">
              <a:spcBef>
                <a:spcPts val="0"/>
              </a:spcBef>
            </a:pP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legfrissebb legfelül</a:t>
            </a:r>
          </a:p>
          <a:p>
            <a:pPr marL="720000" lvl="5" indent="-360000">
              <a:spcBef>
                <a:spcPts val="0"/>
              </a:spcBef>
            </a:pP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minden választható elem látszik</a:t>
            </a:r>
          </a:p>
        </p:txBody>
      </p:sp>
    </p:spTree>
    <p:extLst>
      <p:ext uri="{BB962C8B-B14F-4D97-AF65-F5344CB8AC3E}">
        <p14:creationId xmlns:p14="http://schemas.microsoft.com/office/powerpoint/2010/main" val="418838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F4E8F-255A-451C-8EC8-75646BC6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Haladási napló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0FC8F6A-049C-43C6-BEF7-B7438045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6264000" y="6516000"/>
            <a:ext cx="2880000" cy="3420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GB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Czirkos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 Zoltán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/>
              <a:t>INFODIDACT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DB422370-B8BD-4AD8-A624-A1C9A924B72C}"/>
              </a:ext>
            </a:extLst>
          </p:cNvPr>
          <p:cNvGrpSpPr/>
          <p:nvPr/>
        </p:nvGrpSpPr>
        <p:grpSpPr>
          <a:xfrm>
            <a:off x="1731538" y="1742466"/>
            <a:ext cx="7104967" cy="4219101"/>
            <a:chOff x="115217" y="6905983"/>
            <a:chExt cx="9047329" cy="5252732"/>
          </a:xfrm>
        </p:grpSpPr>
        <p:grpSp>
          <p:nvGrpSpPr>
            <p:cNvPr id="109" name="Csoportba foglalás 108">
              <a:extLst>
                <a:ext uri="{FF2B5EF4-FFF2-40B4-BE49-F238E27FC236}">
                  <a16:creationId xmlns:a16="http://schemas.microsoft.com/office/drawing/2014/main" id="{76FB496A-CB40-4F28-B23F-A4CBA6D76D82}"/>
                </a:ext>
              </a:extLst>
            </p:cNvPr>
            <p:cNvGrpSpPr/>
            <p:nvPr/>
          </p:nvGrpSpPr>
          <p:grpSpPr>
            <a:xfrm>
              <a:off x="115217" y="11539628"/>
              <a:ext cx="9041880" cy="619087"/>
              <a:chOff x="11381524" y="11683080"/>
              <a:chExt cx="9041880" cy="619087"/>
            </a:xfrm>
          </p:grpSpPr>
          <p:grpSp>
            <p:nvGrpSpPr>
              <p:cNvPr id="110" name="Csoportba foglalás 109">
                <a:extLst>
                  <a:ext uri="{FF2B5EF4-FFF2-40B4-BE49-F238E27FC236}">
                    <a16:creationId xmlns:a16="http://schemas.microsoft.com/office/drawing/2014/main" id="{06573797-F0E4-40E0-93A5-49F9E54A46E6}"/>
                  </a:ext>
                </a:extLst>
              </p:cNvPr>
              <p:cNvGrpSpPr/>
              <p:nvPr/>
            </p:nvGrpSpPr>
            <p:grpSpPr>
              <a:xfrm>
                <a:off x="11381524" y="11683080"/>
                <a:ext cx="9033815" cy="619087"/>
                <a:chOff x="2430970" y="11749181"/>
                <a:chExt cx="9033815" cy="619087"/>
              </a:xfrm>
            </p:grpSpPr>
            <p:grpSp>
              <p:nvGrpSpPr>
                <p:cNvPr id="112" name="Csoportba foglalás 111">
                  <a:extLst>
                    <a:ext uri="{FF2B5EF4-FFF2-40B4-BE49-F238E27FC236}">
                      <a16:creationId xmlns:a16="http://schemas.microsoft.com/office/drawing/2014/main" id="{6CAA5628-3673-41AD-A7A3-2D498261EF4B}"/>
                    </a:ext>
                  </a:extLst>
                </p:cNvPr>
                <p:cNvGrpSpPr/>
                <p:nvPr/>
              </p:nvGrpSpPr>
              <p:grpSpPr>
                <a:xfrm>
                  <a:off x="2888999" y="11882144"/>
                  <a:ext cx="8575786" cy="383929"/>
                  <a:chOff x="2553812" y="11780557"/>
                  <a:chExt cx="8575786" cy="383929"/>
                </a:xfrm>
              </p:grpSpPr>
              <p:grpSp>
                <p:nvGrpSpPr>
                  <p:cNvPr id="117" name="Csoportba foglalás 116">
                    <a:extLst>
                      <a:ext uri="{FF2B5EF4-FFF2-40B4-BE49-F238E27FC236}">
                        <a16:creationId xmlns:a16="http://schemas.microsoft.com/office/drawing/2014/main" id="{339539EF-A921-4E2A-8C7B-4E781B3982AD}"/>
                      </a:ext>
                    </a:extLst>
                  </p:cNvPr>
                  <p:cNvGrpSpPr/>
                  <p:nvPr/>
                </p:nvGrpSpPr>
                <p:grpSpPr>
                  <a:xfrm>
                    <a:off x="2553812" y="11780557"/>
                    <a:ext cx="8575786" cy="106344"/>
                    <a:chOff x="2543200" y="11780557"/>
                    <a:chExt cx="8575786" cy="106344"/>
                  </a:xfrm>
                </p:grpSpPr>
                <p:sp>
                  <p:nvSpPr>
                    <p:cNvPr id="130" name="Téglalap 129">
                      <a:extLst>
                        <a:ext uri="{FF2B5EF4-FFF2-40B4-BE49-F238E27FC236}">
                          <a16:creationId xmlns:a16="http://schemas.microsoft.com/office/drawing/2014/main" id="{827B33E6-0600-49A6-ADE1-974775E2888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638986" y="11780557"/>
                      <a:ext cx="6480000" cy="106344"/>
                    </a:xfrm>
                    <a:prstGeom prst="rect">
                      <a:avLst/>
                    </a:prstGeom>
                    <a:gradFill flip="none" rotWithShape="1">
                      <a:gsLst>
                        <a:gs pos="65000">
                          <a:srgbClr val="FFFFCC"/>
                        </a:gs>
                        <a:gs pos="90000">
                          <a:srgbClr val="FFCC99"/>
                        </a:gs>
                        <a:gs pos="80000">
                          <a:srgbClr val="FFFFCC"/>
                        </a:gs>
                        <a:gs pos="50000">
                          <a:srgbClr val="D7DADB"/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  <p:grpSp>
                  <p:nvGrpSpPr>
                    <p:cNvPr id="131" name="Csoportba foglalás 130">
                      <a:extLst>
                        <a:ext uri="{FF2B5EF4-FFF2-40B4-BE49-F238E27FC236}">
                          <a16:creationId xmlns:a16="http://schemas.microsoft.com/office/drawing/2014/main" id="{C9E81955-33F9-480E-A7F2-27CCF8521F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43200" y="11780557"/>
                      <a:ext cx="2160000" cy="106344"/>
                      <a:chOff x="2543200" y="11780557"/>
                      <a:chExt cx="6562600" cy="106344"/>
                    </a:xfrm>
                  </p:grpSpPr>
                  <p:sp>
                    <p:nvSpPr>
                      <p:cNvPr id="132" name="Jobbra nyílbuborék 39">
                        <a:extLst>
                          <a:ext uri="{FF2B5EF4-FFF2-40B4-BE49-F238E27FC236}">
                            <a16:creationId xmlns:a16="http://schemas.microsoft.com/office/drawing/2014/main" id="{B4FDEAE2-AA64-4933-8234-B99E181011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65799" y="11780557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562"/>
                        </a:avLst>
                      </a:prstGeom>
                      <a:solidFill>
                        <a:srgbClr val="99FFCC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133" name="Jobbra nyílbuborék 22">
                        <a:extLst>
                          <a:ext uri="{FF2B5EF4-FFF2-40B4-BE49-F238E27FC236}">
                            <a16:creationId xmlns:a16="http://schemas.microsoft.com/office/drawing/2014/main" id="{781986B1-2853-46F3-AAD8-9B028FB4A1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1801" y="11780557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709"/>
                        </a:avLst>
                      </a:prstGeom>
                      <a:solidFill>
                        <a:srgbClr val="99CC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134" name="Jobbra nyílbuborék 35">
                        <a:extLst>
                          <a:ext uri="{FF2B5EF4-FFF2-40B4-BE49-F238E27FC236}">
                            <a16:creationId xmlns:a16="http://schemas.microsoft.com/office/drawing/2014/main" id="{E4549F1F-3D4E-4D76-9119-0D39ECEB3E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3200" y="11780557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285"/>
                        </a:avLst>
                      </a:prstGeom>
                      <a:solidFill>
                        <a:srgbClr val="CC99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lvl="0"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en-GB" b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8" name="Csoportba foglalás 117">
                    <a:extLst>
                      <a:ext uri="{FF2B5EF4-FFF2-40B4-BE49-F238E27FC236}">
                        <a16:creationId xmlns:a16="http://schemas.microsoft.com/office/drawing/2014/main" id="{ACED7DD9-C230-43B0-BCC9-AB31905DFF1E}"/>
                      </a:ext>
                    </a:extLst>
                  </p:cNvPr>
                  <p:cNvGrpSpPr/>
                  <p:nvPr/>
                </p:nvGrpSpPr>
                <p:grpSpPr>
                  <a:xfrm>
                    <a:off x="4712996" y="11916628"/>
                    <a:ext cx="6416602" cy="106344"/>
                    <a:chOff x="4674895" y="11916628"/>
                    <a:chExt cx="6416602" cy="106344"/>
                  </a:xfrm>
                </p:grpSpPr>
                <p:sp>
                  <p:nvSpPr>
                    <p:cNvPr id="125" name="Téglalap 124">
                      <a:extLst>
                        <a:ext uri="{FF2B5EF4-FFF2-40B4-BE49-F238E27FC236}">
                          <a16:creationId xmlns:a16="http://schemas.microsoft.com/office/drawing/2014/main" id="{047642DF-3786-4036-971B-BDDB71C5A78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771497" y="11916628"/>
                      <a:ext cx="4320000" cy="106344"/>
                    </a:xfrm>
                    <a:prstGeom prst="rect">
                      <a:avLst/>
                    </a:prstGeom>
                    <a:gradFill flip="none" rotWithShape="1">
                      <a:gsLst>
                        <a:gs pos="65000">
                          <a:srgbClr val="FFFFCC"/>
                        </a:gs>
                        <a:gs pos="90000">
                          <a:srgbClr val="FFCC99"/>
                        </a:gs>
                        <a:gs pos="80000">
                          <a:srgbClr val="FFFFCC"/>
                        </a:gs>
                        <a:gs pos="50000">
                          <a:srgbClr val="D7DADB"/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  <p:grpSp>
                  <p:nvGrpSpPr>
                    <p:cNvPr id="126" name="Csoportba foglalás 125">
                      <a:extLst>
                        <a:ext uri="{FF2B5EF4-FFF2-40B4-BE49-F238E27FC236}">
                          <a16:creationId xmlns:a16="http://schemas.microsoft.com/office/drawing/2014/main" id="{FC82EB1B-E081-4FE0-9AC1-B37683AEF8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74895" y="11916628"/>
                      <a:ext cx="2160000" cy="106344"/>
                      <a:chOff x="2543200" y="11764228"/>
                      <a:chExt cx="6562600" cy="106344"/>
                    </a:xfrm>
                  </p:grpSpPr>
                  <p:sp>
                    <p:nvSpPr>
                      <p:cNvPr id="127" name="Jobbra nyílbuborék 39">
                        <a:extLst>
                          <a:ext uri="{FF2B5EF4-FFF2-40B4-BE49-F238E27FC236}">
                            <a16:creationId xmlns:a16="http://schemas.microsoft.com/office/drawing/2014/main" id="{81784CCD-3029-4518-B8E9-143956CD00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65800" y="11764228"/>
                        <a:ext cx="2340000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562"/>
                        </a:avLst>
                      </a:prstGeom>
                      <a:solidFill>
                        <a:srgbClr val="99FFCC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128" name="Jobbra nyílbuborék 22">
                        <a:extLst>
                          <a:ext uri="{FF2B5EF4-FFF2-40B4-BE49-F238E27FC236}">
                            <a16:creationId xmlns:a16="http://schemas.microsoft.com/office/drawing/2014/main" id="{7EFDF952-91BA-4F0F-9AD6-05CAB3E8B4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1800" y="11764228"/>
                        <a:ext cx="2340000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709"/>
                        </a:avLst>
                      </a:prstGeom>
                      <a:solidFill>
                        <a:srgbClr val="99CC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129" name="Jobbra nyílbuborék 35">
                        <a:extLst>
                          <a:ext uri="{FF2B5EF4-FFF2-40B4-BE49-F238E27FC236}">
                            <a16:creationId xmlns:a16="http://schemas.microsoft.com/office/drawing/2014/main" id="{1F632379-64C6-4EF1-B1C7-3105CE86E1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3200" y="11764228"/>
                        <a:ext cx="2340000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285"/>
                        </a:avLst>
                      </a:prstGeom>
                      <a:solidFill>
                        <a:srgbClr val="CC99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lvl="0"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en-GB" b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9" name="Csoportba foglalás 118">
                    <a:extLst>
                      <a:ext uri="{FF2B5EF4-FFF2-40B4-BE49-F238E27FC236}">
                        <a16:creationId xmlns:a16="http://schemas.microsoft.com/office/drawing/2014/main" id="{AA369175-C693-4902-AF47-2B016D75FFA2}"/>
                      </a:ext>
                    </a:extLst>
                  </p:cNvPr>
                  <p:cNvGrpSpPr/>
                  <p:nvPr/>
                </p:nvGrpSpPr>
                <p:grpSpPr>
                  <a:xfrm>
                    <a:off x="6882793" y="12058142"/>
                    <a:ext cx="4246805" cy="106344"/>
                    <a:chOff x="6878165" y="12058142"/>
                    <a:chExt cx="4246805" cy="106344"/>
                  </a:xfrm>
                </p:grpSpPr>
                <p:sp>
                  <p:nvSpPr>
                    <p:cNvPr id="120" name="Téglalap 119">
                      <a:extLst>
                        <a:ext uri="{FF2B5EF4-FFF2-40B4-BE49-F238E27FC236}">
                          <a16:creationId xmlns:a16="http://schemas.microsoft.com/office/drawing/2014/main" id="{B94C3232-6846-4954-8D48-AA9DE4969FC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8964970" y="12058142"/>
                      <a:ext cx="2160000" cy="106344"/>
                    </a:xfrm>
                    <a:prstGeom prst="rect">
                      <a:avLst/>
                    </a:prstGeom>
                    <a:gradFill flip="none" rotWithShape="1">
                      <a:gsLst>
                        <a:gs pos="65000">
                          <a:srgbClr val="FFFFCC"/>
                        </a:gs>
                        <a:gs pos="90000">
                          <a:srgbClr val="FFCC99"/>
                        </a:gs>
                        <a:gs pos="80000">
                          <a:srgbClr val="FFFFCC"/>
                        </a:gs>
                        <a:gs pos="50000">
                          <a:srgbClr val="D7DADB"/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  <p:grpSp>
                  <p:nvGrpSpPr>
                    <p:cNvPr id="121" name="Csoportba foglalás 120">
                      <a:extLst>
                        <a:ext uri="{FF2B5EF4-FFF2-40B4-BE49-F238E27FC236}">
                          <a16:creationId xmlns:a16="http://schemas.microsoft.com/office/drawing/2014/main" id="{DE43A23C-FF32-4F68-990C-5A012037B3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78165" y="12058142"/>
                      <a:ext cx="2160000" cy="106344"/>
                      <a:chOff x="2708570" y="11753342"/>
                      <a:chExt cx="6562600" cy="106344"/>
                    </a:xfrm>
                  </p:grpSpPr>
                  <p:sp>
                    <p:nvSpPr>
                      <p:cNvPr id="122" name="Jobbra nyílbuborék 39">
                        <a:extLst>
                          <a:ext uri="{FF2B5EF4-FFF2-40B4-BE49-F238E27FC236}">
                            <a16:creationId xmlns:a16="http://schemas.microsoft.com/office/drawing/2014/main" id="{B6F038AF-F08B-4E5E-BE38-A46607996D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31169" y="11753342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562"/>
                        </a:avLst>
                      </a:prstGeom>
                      <a:solidFill>
                        <a:srgbClr val="99FFCC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123" name="Jobbra nyílbuborék 22">
                        <a:extLst>
                          <a:ext uri="{FF2B5EF4-FFF2-40B4-BE49-F238E27FC236}">
                            <a16:creationId xmlns:a16="http://schemas.microsoft.com/office/drawing/2014/main" id="{AC18C7EA-433A-44B7-B065-127BC7104B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7171" y="11753342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709"/>
                        </a:avLst>
                      </a:prstGeom>
                      <a:solidFill>
                        <a:srgbClr val="99CC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124" name="Jobbra nyílbuborék 35">
                        <a:extLst>
                          <a:ext uri="{FF2B5EF4-FFF2-40B4-BE49-F238E27FC236}">
                            <a16:creationId xmlns:a16="http://schemas.microsoft.com/office/drawing/2014/main" id="{7CF0D0F4-10DE-427C-A0DC-D3A0CE7985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8570" y="11753342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285"/>
                        </a:avLst>
                      </a:prstGeom>
                      <a:solidFill>
                        <a:srgbClr val="CC99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lvl="0"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en-GB" b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13" name="Csoportba foglalás 112">
                  <a:extLst>
                    <a:ext uri="{FF2B5EF4-FFF2-40B4-BE49-F238E27FC236}">
                      <a16:creationId xmlns:a16="http://schemas.microsoft.com/office/drawing/2014/main" id="{DAADDB4D-4AD8-48BC-96F8-D5EEFF6126B7}"/>
                    </a:ext>
                  </a:extLst>
                </p:cNvPr>
                <p:cNvGrpSpPr/>
                <p:nvPr/>
              </p:nvGrpSpPr>
              <p:grpSpPr>
                <a:xfrm>
                  <a:off x="2430970" y="11749181"/>
                  <a:ext cx="5040060" cy="619087"/>
                  <a:chOff x="4132770" y="11749181"/>
                  <a:chExt cx="5040060" cy="619087"/>
                </a:xfrm>
              </p:grpSpPr>
              <p:sp>
                <p:nvSpPr>
                  <p:cNvPr id="114" name="Szövegdoboz 113">
                    <a:extLst>
                      <a:ext uri="{FF2B5EF4-FFF2-40B4-BE49-F238E27FC236}">
                        <a16:creationId xmlns:a16="http://schemas.microsoft.com/office/drawing/2014/main" id="{896B9C0F-CFF1-4F3F-9D70-C82092FCA5B2}"/>
                      </a:ext>
                    </a:extLst>
                  </p:cNvPr>
                  <p:cNvSpPr txBox="1"/>
                  <p:nvPr/>
                </p:nvSpPr>
                <p:spPr>
                  <a:xfrm>
                    <a:off x="4132770" y="11749181"/>
                    <a:ext cx="804003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0">
                    <a:spAutoFit/>
                  </a:bodyPr>
                  <a:lstStyle/>
                  <a:p>
                    <a:r>
                      <a:rPr lang="hu-HU" sz="1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Struktúra</a:t>
                    </a:r>
                  </a:p>
                </p:txBody>
              </p:sp>
              <p:sp>
                <p:nvSpPr>
                  <p:cNvPr id="115" name="Szövegdoboz 114">
                    <a:extLst>
                      <a:ext uri="{FF2B5EF4-FFF2-40B4-BE49-F238E27FC236}">
                        <a16:creationId xmlns:a16="http://schemas.microsoft.com/office/drawing/2014/main" id="{476E3B62-758A-4D72-ACB0-417A8AD43AB5}"/>
                      </a:ext>
                    </a:extLst>
                  </p:cNvPr>
                  <p:cNvSpPr txBox="1"/>
                  <p:nvPr/>
                </p:nvSpPr>
                <p:spPr>
                  <a:xfrm>
                    <a:off x="6246087" y="11878566"/>
                    <a:ext cx="801566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0">
                    <a:spAutoFit/>
                  </a:bodyPr>
                  <a:lstStyle/>
                  <a:p>
                    <a:r>
                      <a:rPr lang="hu-HU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Függvény</a:t>
                    </a:r>
                    <a:endParaRPr lang="en-GB" sz="1200" b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116" name="Szövegdoboz 115">
                    <a:extLst>
                      <a:ext uri="{FF2B5EF4-FFF2-40B4-BE49-F238E27FC236}">
                        <a16:creationId xmlns:a16="http://schemas.microsoft.com/office/drawing/2014/main" id="{914DCF4D-CB74-40E9-BA60-7E6C0281115D}"/>
                      </a:ext>
                    </a:extLst>
                  </p:cNvPr>
                  <p:cNvSpPr txBox="1"/>
                  <p:nvPr/>
                </p:nvSpPr>
                <p:spPr>
                  <a:xfrm>
                    <a:off x="8409288" y="12022019"/>
                    <a:ext cx="763542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0">
                    <a:spAutoFit/>
                  </a:bodyPr>
                  <a:lstStyle/>
                  <a:p>
                    <a:r>
                      <a:rPr lang="hu-HU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Rekurzió</a:t>
                    </a:r>
                    <a:endParaRPr lang="en-GB" sz="1200" b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p:grpSp>
          </p:grpSp>
          <p:sp>
            <p:nvSpPr>
              <p:cNvPr id="111" name="Téglalap 110">
                <a:extLst>
                  <a:ext uri="{FF2B5EF4-FFF2-40B4-BE49-F238E27FC236}">
                    <a16:creationId xmlns:a16="http://schemas.microsoft.com/office/drawing/2014/main" id="{3A050C89-AAC6-47F3-8EC5-743FDF332544}"/>
                  </a:ext>
                </a:extLst>
              </p:cNvPr>
              <p:cNvSpPr/>
              <p:nvPr/>
            </p:nvSpPr>
            <p:spPr>
              <a:xfrm flipH="1">
                <a:off x="19644095" y="11818778"/>
                <a:ext cx="779309" cy="378000"/>
              </a:xfrm>
              <a:prstGeom prst="rect">
                <a:avLst/>
              </a:prstGeom>
              <a:gradFill flip="none" rotWithShape="1">
                <a:gsLst>
                  <a:gs pos="60000">
                    <a:srgbClr val="FFCC99"/>
                  </a:gs>
                  <a:gs pos="95000">
                    <a:srgbClr val="FF7C80"/>
                  </a:gs>
                  <a:gs pos="80000">
                    <a:srgbClr val="FFCC99"/>
                  </a:gs>
                  <a:gs pos="20000">
                    <a:srgbClr val="FFFFCC"/>
                  </a:gs>
                  <a:gs pos="40000">
                    <a:srgbClr val="FFFFCC"/>
                  </a:gs>
                  <a:gs pos="10000">
                    <a:srgbClr val="D7DADB"/>
                  </a:gs>
                </a:gsLst>
                <a:lin ang="81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r" defTabSz="457200">
                  <a:defRPr/>
                </a:pPr>
                <a:r>
                  <a:rPr lang="hu-HU" sz="12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Vizsga</a:t>
                </a:r>
              </a:p>
            </p:txBody>
          </p:sp>
        </p:grpSp>
        <p:grpSp>
          <p:nvGrpSpPr>
            <p:cNvPr id="135" name="Csoportba foglalás 134">
              <a:extLst>
                <a:ext uri="{FF2B5EF4-FFF2-40B4-BE49-F238E27FC236}">
                  <a16:creationId xmlns:a16="http://schemas.microsoft.com/office/drawing/2014/main" id="{04DAFCE0-AA37-4C0F-B084-4EA98A620F9D}"/>
                </a:ext>
              </a:extLst>
            </p:cNvPr>
            <p:cNvGrpSpPr/>
            <p:nvPr/>
          </p:nvGrpSpPr>
          <p:grpSpPr>
            <a:xfrm>
              <a:off x="2542940" y="11673750"/>
              <a:ext cx="6486575" cy="395557"/>
              <a:chOff x="4785849" y="13537860"/>
              <a:chExt cx="6486575" cy="395557"/>
            </a:xfrm>
          </p:grpSpPr>
          <p:grpSp>
            <p:nvGrpSpPr>
              <p:cNvPr id="136" name="Csoportba foglalás 135">
                <a:extLst>
                  <a:ext uri="{FF2B5EF4-FFF2-40B4-BE49-F238E27FC236}">
                    <a16:creationId xmlns:a16="http://schemas.microsoft.com/office/drawing/2014/main" id="{66E5CE58-93E1-46CB-AF02-C3F5C4C01E69}"/>
                  </a:ext>
                </a:extLst>
              </p:cNvPr>
              <p:cNvGrpSpPr/>
              <p:nvPr/>
            </p:nvGrpSpPr>
            <p:grpSpPr>
              <a:xfrm>
                <a:off x="4785849" y="13537860"/>
                <a:ext cx="6486575" cy="106344"/>
                <a:chOff x="4785849" y="13537860"/>
                <a:chExt cx="6486575" cy="106344"/>
              </a:xfrm>
            </p:grpSpPr>
            <p:grpSp>
              <p:nvGrpSpPr>
                <p:cNvPr id="150" name="Csoportba foglalás 149">
                  <a:extLst>
                    <a:ext uri="{FF2B5EF4-FFF2-40B4-BE49-F238E27FC236}">
                      <a16:creationId xmlns:a16="http://schemas.microsoft.com/office/drawing/2014/main" id="{1FD0A07F-E32E-4C5D-A6C1-1039FA174CA9}"/>
                    </a:ext>
                  </a:extLst>
                </p:cNvPr>
                <p:cNvGrpSpPr/>
                <p:nvPr/>
              </p:nvGrpSpPr>
              <p:grpSpPr>
                <a:xfrm>
                  <a:off x="9112424" y="13537860"/>
                  <a:ext cx="2160000" cy="106344"/>
                  <a:chOff x="2543200" y="11878531"/>
                  <a:chExt cx="6562600" cy="106344"/>
                </a:xfrm>
              </p:grpSpPr>
              <p:sp>
                <p:nvSpPr>
                  <p:cNvPr id="159" name="Jobbra nyílbuborék 39">
                    <a:extLst>
                      <a:ext uri="{FF2B5EF4-FFF2-40B4-BE49-F238E27FC236}">
                        <a16:creationId xmlns:a16="http://schemas.microsoft.com/office/drawing/2014/main" id="{1240D757-EC9F-434F-8650-FD5FC99BD853}"/>
                      </a:ext>
                    </a:extLst>
                  </p:cNvPr>
                  <p:cNvSpPr/>
                  <p:nvPr/>
                </p:nvSpPr>
                <p:spPr>
                  <a:xfrm>
                    <a:off x="6765799" y="11878531"/>
                    <a:ext cx="2340001" cy="106344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90562"/>
                    </a:avLst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defTabSz="457200"/>
                    <a:endParaRPr lang="en-GB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160" name="Jobbra nyílbuborék 22">
                    <a:extLst>
                      <a:ext uri="{FF2B5EF4-FFF2-40B4-BE49-F238E27FC236}">
                        <a16:creationId xmlns:a16="http://schemas.microsoft.com/office/drawing/2014/main" id="{7A42D33C-C6B3-4C81-80F8-5A50EEC40739}"/>
                      </a:ext>
                    </a:extLst>
                  </p:cNvPr>
                  <p:cNvSpPr/>
                  <p:nvPr/>
                </p:nvSpPr>
                <p:spPr>
                  <a:xfrm>
                    <a:off x="4654847" y="11878531"/>
                    <a:ext cx="2340001" cy="106344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90709"/>
                    </a:avLst>
                  </a:prstGeom>
                  <a:gradFill flip="none" rotWithShape="1">
                    <a:gsLst>
                      <a:gs pos="75000">
                        <a:srgbClr val="FF7C80"/>
                      </a:gs>
                      <a:gs pos="66000">
                        <a:srgbClr val="FFCC99"/>
                      </a:gs>
                      <a:gs pos="50000">
                        <a:srgbClr val="FFFFCC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defTabSz="457200"/>
                    <a:endParaRPr lang="en-GB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161" name="Jobbra nyílbuborék 35">
                    <a:extLst>
                      <a:ext uri="{FF2B5EF4-FFF2-40B4-BE49-F238E27FC236}">
                        <a16:creationId xmlns:a16="http://schemas.microsoft.com/office/drawing/2014/main" id="{42FCE439-8488-4EC5-AAB5-32A68AF2410B}"/>
                      </a:ext>
                    </a:extLst>
                  </p:cNvPr>
                  <p:cNvSpPr/>
                  <p:nvPr/>
                </p:nvSpPr>
                <p:spPr>
                  <a:xfrm>
                    <a:off x="2543200" y="11878531"/>
                    <a:ext cx="2340001" cy="106344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90285"/>
                    </a:avLst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defTabSz="457200"/>
                    <a:endParaRPr lang="en-GB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p:grpSp>
            <p:grpSp>
              <p:nvGrpSpPr>
                <p:cNvPr id="151" name="Csoportba foglalás 150">
                  <a:extLst>
                    <a:ext uri="{FF2B5EF4-FFF2-40B4-BE49-F238E27FC236}">
                      <a16:creationId xmlns:a16="http://schemas.microsoft.com/office/drawing/2014/main" id="{764BC396-628E-46D7-8420-8D6BFFE16BD7}"/>
                    </a:ext>
                  </a:extLst>
                </p:cNvPr>
                <p:cNvGrpSpPr/>
                <p:nvPr/>
              </p:nvGrpSpPr>
              <p:grpSpPr>
                <a:xfrm>
                  <a:off x="4785849" y="13537860"/>
                  <a:ext cx="2160000" cy="106344"/>
                  <a:chOff x="2543200" y="11878531"/>
                  <a:chExt cx="6562600" cy="106344"/>
                </a:xfrm>
              </p:grpSpPr>
              <p:sp>
                <p:nvSpPr>
                  <p:cNvPr id="156" name="Jobbra nyílbuborék 39">
                    <a:extLst>
                      <a:ext uri="{FF2B5EF4-FFF2-40B4-BE49-F238E27FC236}">
                        <a16:creationId xmlns:a16="http://schemas.microsoft.com/office/drawing/2014/main" id="{51021A31-B094-4DCB-8A84-49EC1EAF2F13}"/>
                      </a:ext>
                    </a:extLst>
                  </p:cNvPr>
                  <p:cNvSpPr/>
                  <p:nvPr/>
                </p:nvSpPr>
                <p:spPr>
                  <a:xfrm>
                    <a:off x="6765799" y="11878531"/>
                    <a:ext cx="2340001" cy="106344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90562"/>
                    </a:avLst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defTabSz="457200"/>
                    <a:endParaRPr lang="en-GB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157" name="Jobbra nyílbuborék 22">
                    <a:extLst>
                      <a:ext uri="{FF2B5EF4-FFF2-40B4-BE49-F238E27FC236}">
                        <a16:creationId xmlns:a16="http://schemas.microsoft.com/office/drawing/2014/main" id="{C83AB8F4-948B-4ECA-B385-1A200243E398}"/>
                      </a:ext>
                    </a:extLst>
                  </p:cNvPr>
                  <p:cNvSpPr/>
                  <p:nvPr/>
                </p:nvSpPr>
                <p:spPr>
                  <a:xfrm>
                    <a:off x="4654847" y="11878531"/>
                    <a:ext cx="2340001" cy="106344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90709"/>
                    </a:avLst>
                  </a:prstGeom>
                  <a:gradFill flip="none" rotWithShape="1">
                    <a:gsLst>
                      <a:gs pos="75000">
                        <a:srgbClr val="FF7C80"/>
                      </a:gs>
                      <a:gs pos="66000">
                        <a:srgbClr val="FFCC99"/>
                      </a:gs>
                      <a:gs pos="50000">
                        <a:srgbClr val="FFFFCC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defTabSz="457200"/>
                    <a:endParaRPr lang="en-GB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158" name="Jobbra nyílbuborék 35">
                    <a:extLst>
                      <a:ext uri="{FF2B5EF4-FFF2-40B4-BE49-F238E27FC236}">
                        <a16:creationId xmlns:a16="http://schemas.microsoft.com/office/drawing/2014/main" id="{D3A845B2-380A-4B37-AC4D-DC9C146B2AE2}"/>
                      </a:ext>
                    </a:extLst>
                  </p:cNvPr>
                  <p:cNvSpPr/>
                  <p:nvPr/>
                </p:nvSpPr>
                <p:spPr>
                  <a:xfrm>
                    <a:off x="2543200" y="11878531"/>
                    <a:ext cx="2340001" cy="106344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90285"/>
                    </a:avLst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defTabSz="457200"/>
                    <a:endParaRPr lang="en-GB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p:grpSp>
            <p:grpSp>
              <p:nvGrpSpPr>
                <p:cNvPr id="152" name="Csoportba foglalás 151">
                  <a:extLst>
                    <a:ext uri="{FF2B5EF4-FFF2-40B4-BE49-F238E27FC236}">
                      <a16:creationId xmlns:a16="http://schemas.microsoft.com/office/drawing/2014/main" id="{226AADD3-B4A9-4632-A376-CD48117C121E}"/>
                    </a:ext>
                  </a:extLst>
                </p:cNvPr>
                <p:cNvGrpSpPr/>
                <p:nvPr/>
              </p:nvGrpSpPr>
              <p:grpSpPr>
                <a:xfrm>
                  <a:off x="6945849" y="13537860"/>
                  <a:ext cx="2160000" cy="106344"/>
                  <a:chOff x="2543200" y="11878531"/>
                  <a:chExt cx="6562600" cy="106344"/>
                </a:xfrm>
              </p:grpSpPr>
              <p:sp>
                <p:nvSpPr>
                  <p:cNvPr id="153" name="Jobbra nyílbuborék 39">
                    <a:extLst>
                      <a:ext uri="{FF2B5EF4-FFF2-40B4-BE49-F238E27FC236}">
                        <a16:creationId xmlns:a16="http://schemas.microsoft.com/office/drawing/2014/main" id="{65120946-DE79-41CC-983D-E4A95EAB644D}"/>
                      </a:ext>
                    </a:extLst>
                  </p:cNvPr>
                  <p:cNvSpPr/>
                  <p:nvPr/>
                </p:nvSpPr>
                <p:spPr>
                  <a:xfrm>
                    <a:off x="6765799" y="11878531"/>
                    <a:ext cx="2340001" cy="106344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90562"/>
                    </a:avLst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defTabSz="457200"/>
                    <a:endParaRPr lang="en-GB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154" name="Jobbra nyílbuborék 22">
                    <a:extLst>
                      <a:ext uri="{FF2B5EF4-FFF2-40B4-BE49-F238E27FC236}">
                        <a16:creationId xmlns:a16="http://schemas.microsoft.com/office/drawing/2014/main" id="{DAB6F2D7-AC31-4AA7-94EB-FCA499C8C2BD}"/>
                      </a:ext>
                    </a:extLst>
                  </p:cNvPr>
                  <p:cNvSpPr/>
                  <p:nvPr/>
                </p:nvSpPr>
                <p:spPr>
                  <a:xfrm>
                    <a:off x="4654847" y="11878531"/>
                    <a:ext cx="2340001" cy="106344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90709"/>
                    </a:avLst>
                  </a:prstGeom>
                  <a:gradFill flip="none" rotWithShape="1">
                    <a:gsLst>
                      <a:gs pos="75000">
                        <a:srgbClr val="FF7C80"/>
                      </a:gs>
                      <a:gs pos="66000">
                        <a:srgbClr val="FFCC99"/>
                      </a:gs>
                      <a:gs pos="50000">
                        <a:srgbClr val="FFFFCC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defTabSz="457200"/>
                    <a:endParaRPr lang="en-GB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155" name="Jobbra nyílbuborék 35">
                    <a:extLst>
                      <a:ext uri="{FF2B5EF4-FFF2-40B4-BE49-F238E27FC236}">
                        <a16:creationId xmlns:a16="http://schemas.microsoft.com/office/drawing/2014/main" id="{38C41193-CF9A-4F36-B69F-7113EEAFD9B4}"/>
                      </a:ext>
                    </a:extLst>
                  </p:cNvPr>
                  <p:cNvSpPr/>
                  <p:nvPr/>
                </p:nvSpPr>
                <p:spPr>
                  <a:xfrm>
                    <a:off x="2543200" y="11878531"/>
                    <a:ext cx="2340001" cy="106344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90285"/>
                    </a:avLst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defTabSz="457200"/>
                    <a:endParaRPr lang="en-GB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p:grpSp>
          </p:grpSp>
          <p:grpSp>
            <p:nvGrpSpPr>
              <p:cNvPr id="137" name="Csoportba foglalás 136">
                <a:extLst>
                  <a:ext uri="{FF2B5EF4-FFF2-40B4-BE49-F238E27FC236}">
                    <a16:creationId xmlns:a16="http://schemas.microsoft.com/office/drawing/2014/main" id="{0B90312A-9717-46CF-8583-88EDD3CFE6FF}"/>
                  </a:ext>
                </a:extLst>
              </p:cNvPr>
              <p:cNvGrpSpPr/>
              <p:nvPr/>
            </p:nvGrpSpPr>
            <p:grpSpPr>
              <a:xfrm>
                <a:off x="9112424" y="13827073"/>
                <a:ext cx="2160000" cy="106344"/>
                <a:chOff x="2543200" y="11878531"/>
                <a:chExt cx="6562600" cy="106344"/>
              </a:xfrm>
            </p:grpSpPr>
            <p:sp>
              <p:nvSpPr>
                <p:cNvPr id="147" name="Jobbra nyílbuborék 39">
                  <a:extLst>
                    <a:ext uri="{FF2B5EF4-FFF2-40B4-BE49-F238E27FC236}">
                      <a16:creationId xmlns:a16="http://schemas.microsoft.com/office/drawing/2014/main" id="{644068CB-27E5-48E9-A013-DC405E7B10C8}"/>
                    </a:ext>
                  </a:extLst>
                </p:cNvPr>
                <p:cNvSpPr/>
                <p:nvPr/>
              </p:nvSpPr>
              <p:spPr>
                <a:xfrm>
                  <a:off x="6765799" y="11878531"/>
                  <a:ext cx="2340001" cy="106344"/>
                </a:xfrm>
                <a:prstGeom prst="rightArrowCallout">
                  <a:avLst>
                    <a:gd name="adj1" fmla="val 25000"/>
                    <a:gd name="adj2" fmla="val 25000"/>
                    <a:gd name="adj3" fmla="val 25000"/>
                    <a:gd name="adj4" fmla="val 90562"/>
                  </a:avLst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457200"/>
                  <a:endParaRPr lang="en-GB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8" name="Jobbra nyílbuborék 22">
                  <a:extLst>
                    <a:ext uri="{FF2B5EF4-FFF2-40B4-BE49-F238E27FC236}">
                      <a16:creationId xmlns:a16="http://schemas.microsoft.com/office/drawing/2014/main" id="{E22DA14B-9014-4650-BA33-991F478AD5D2}"/>
                    </a:ext>
                  </a:extLst>
                </p:cNvPr>
                <p:cNvSpPr/>
                <p:nvPr/>
              </p:nvSpPr>
              <p:spPr>
                <a:xfrm>
                  <a:off x="4654847" y="11878531"/>
                  <a:ext cx="2340001" cy="106344"/>
                </a:xfrm>
                <a:prstGeom prst="rightArrowCallout">
                  <a:avLst>
                    <a:gd name="adj1" fmla="val 25000"/>
                    <a:gd name="adj2" fmla="val 25000"/>
                    <a:gd name="adj3" fmla="val 25000"/>
                    <a:gd name="adj4" fmla="val 90709"/>
                  </a:avLst>
                </a:prstGeom>
                <a:gradFill flip="none" rotWithShape="1">
                  <a:gsLst>
                    <a:gs pos="75000">
                      <a:srgbClr val="FF7C80"/>
                    </a:gs>
                    <a:gs pos="66000">
                      <a:srgbClr val="FFCC99"/>
                    </a:gs>
                    <a:gs pos="50000">
                      <a:srgbClr val="FFFFCC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457200"/>
                  <a:endParaRPr lang="en-GB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49" name="Jobbra nyílbuborék 35">
                  <a:extLst>
                    <a:ext uri="{FF2B5EF4-FFF2-40B4-BE49-F238E27FC236}">
                      <a16:creationId xmlns:a16="http://schemas.microsoft.com/office/drawing/2014/main" id="{1F64FB18-4217-458B-AD7C-C8AAAB26D715}"/>
                    </a:ext>
                  </a:extLst>
                </p:cNvPr>
                <p:cNvSpPr/>
                <p:nvPr/>
              </p:nvSpPr>
              <p:spPr>
                <a:xfrm>
                  <a:off x="2543200" y="11878531"/>
                  <a:ext cx="2340001" cy="106344"/>
                </a:xfrm>
                <a:prstGeom prst="rightArrowCallout">
                  <a:avLst>
                    <a:gd name="adj1" fmla="val 25000"/>
                    <a:gd name="adj2" fmla="val 25000"/>
                    <a:gd name="adj3" fmla="val 25000"/>
                    <a:gd name="adj4" fmla="val 90285"/>
                  </a:avLst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457200"/>
                  <a:endParaRPr lang="en-GB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138" name="Csoportba foglalás 137">
                <a:extLst>
                  <a:ext uri="{FF2B5EF4-FFF2-40B4-BE49-F238E27FC236}">
                    <a16:creationId xmlns:a16="http://schemas.microsoft.com/office/drawing/2014/main" id="{9F7F37E2-F506-4E05-B6EE-3ACC53C05BBD}"/>
                  </a:ext>
                </a:extLst>
              </p:cNvPr>
              <p:cNvGrpSpPr/>
              <p:nvPr/>
            </p:nvGrpSpPr>
            <p:grpSpPr>
              <a:xfrm>
                <a:off x="6952424" y="13680116"/>
                <a:ext cx="4320000" cy="106344"/>
                <a:chOff x="6952424" y="13680116"/>
                <a:chExt cx="4320000" cy="106344"/>
              </a:xfrm>
            </p:grpSpPr>
            <p:grpSp>
              <p:nvGrpSpPr>
                <p:cNvPr id="139" name="Csoportba foglalás 138">
                  <a:extLst>
                    <a:ext uri="{FF2B5EF4-FFF2-40B4-BE49-F238E27FC236}">
                      <a16:creationId xmlns:a16="http://schemas.microsoft.com/office/drawing/2014/main" id="{F91E623F-2649-4A17-AF04-DB3D697BBE38}"/>
                    </a:ext>
                  </a:extLst>
                </p:cNvPr>
                <p:cNvGrpSpPr/>
                <p:nvPr/>
              </p:nvGrpSpPr>
              <p:grpSpPr>
                <a:xfrm>
                  <a:off x="6952424" y="13680116"/>
                  <a:ext cx="2160000" cy="106344"/>
                  <a:chOff x="2543200" y="11878531"/>
                  <a:chExt cx="6562600" cy="106344"/>
                </a:xfrm>
              </p:grpSpPr>
              <p:sp>
                <p:nvSpPr>
                  <p:cNvPr id="144" name="Jobbra nyílbuborék 39">
                    <a:extLst>
                      <a:ext uri="{FF2B5EF4-FFF2-40B4-BE49-F238E27FC236}">
                        <a16:creationId xmlns:a16="http://schemas.microsoft.com/office/drawing/2014/main" id="{CD2C95A2-7AE7-4B96-9A59-E7FDB54E8A92}"/>
                      </a:ext>
                    </a:extLst>
                  </p:cNvPr>
                  <p:cNvSpPr/>
                  <p:nvPr/>
                </p:nvSpPr>
                <p:spPr>
                  <a:xfrm>
                    <a:off x="6765799" y="11878531"/>
                    <a:ext cx="2340001" cy="106344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90562"/>
                    </a:avLst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defTabSz="457200"/>
                    <a:endParaRPr lang="en-GB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145" name="Jobbra nyílbuborék 22">
                    <a:extLst>
                      <a:ext uri="{FF2B5EF4-FFF2-40B4-BE49-F238E27FC236}">
                        <a16:creationId xmlns:a16="http://schemas.microsoft.com/office/drawing/2014/main" id="{A2F9662D-6CF9-4A11-A715-7ED70F12DD56}"/>
                      </a:ext>
                    </a:extLst>
                  </p:cNvPr>
                  <p:cNvSpPr/>
                  <p:nvPr/>
                </p:nvSpPr>
                <p:spPr>
                  <a:xfrm>
                    <a:off x="4654847" y="11878531"/>
                    <a:ext cx="2340001" cy="106344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90709"/>
                    </a:avLst>
                  </a:prstGeom>
                  <a:gradFill flip="none" rotWithShape="1">
                    <a:gsLst>
                      <a:gs pos="75000">
                        <a:srgbClr val="FF7C80"/>
                      </a:gs>
                      <a:gs pos="66000">
                        <a:srgbClr val="FFCC99"/>
                      </a:gs>
                      <a:gs pos="50000">
                        <a:srgbClr val="FFFFCC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defTabSz="457200"/>
                    <a:endParaRPr lang="en-GB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146" name="Jobbra nyílbuborék 35">
                    <a:extLst>
                      <a:ext uri="{FF2B5EF4-FFF2-40B4-BE49-F238E27FC236}">
                        <a16:creationId xmlns:a16="http://schemas.microsoft.com/office/drawing/2014/main" id="{2D1FBA09-4765-403B-A62F-C08338E19C30}"/>
                      </a:ext>
                    </a:extLst>
                  </p:cNvPr>
                  <p:cNvSpPr/>
                  <p:nvPr/>
                </p:nvSpPr>
                <p:spPr>
                  <a:xfrm>
                    <a:off x="2543200" y="11878531"/>
                    <a:ext cx="2340001" cy="106344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90285"/>
                    </a:avLst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defTabSz="457200"/>
                    <a:endParaRPr lang="en-GB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p:grpSp>
            <p:grpSp>
              <p:nvGrpSpPr>
                <p:cNvPr id="140" name="Csoportba foglalás 139">
                  <a:extLst>
                    <a:ext uri="{FF2B5EF4-FFF2-40B4-BE49-F238E27FC236}">
                      <a16:creationId xmlns:a16="http://schemas.microsoft.com/office/drawing/2014/main" id="{7680F4A1-BC39-4CD2-BA45-ABBB66243066}"/>
                    </a:ext>
                  </a:extLst>
                </p:cNvPr>
                <p:cNvGrpSpPr/>
                <p:nvPr/>
              </p:nvGrpSpPr>
              <p:grpSpPr>
                <a:xfrm>
                  <a:off x="9112424" y="13680116"/>
                  <a:ext cx="2160000" cy="106344"/>
                  <a:chOff x="2543200" y="11878531"/>
                  <a:chExt cx="6562600" cy="106344"/>
                </a:xfrm>
              </p:grpSpPr>
              <p:sp>
                <p:nvSpPr>
                  <p:cNvPr id="141" name="Jobbra nyílbuborék 39">
                    <a:extLst>
                      <a:ext uri="{FF2B5EF4-FFF2-40B4-BE49-F238E27FC236}">
                        <a16:creationId xmlns:a16="http://schemas.microsoft.com/office/drawing/2014/main" id="{92402162-DA3E-4FF9-8371-DBE71A22C5EE}"/>
                      </a:ext>
                    </a:extLst>
                  </p:cNvPr>
                  <p:cNvSpPr/>
                  <p:nvPr/>
                </p:nvSpPr>
                <p:spPr>
                  <a:xfrm>
                    <a:off x="6765799" y="11878531"/>
                    <a:ext cx="2340001" cy="106344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90562"/>
                    </a:avLst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defTabSz="457200"/>
                    <a:endParaRPr lang="en-GB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142" name="Jobbra nyílbuborék 22">
                    <a:extLst>
                      <a:ext uri="{FF2B5EF4-FFF2-40B4-BE49-F238E27FC236}">
                        <a16:creationId xmlns:a16="http://schemas.microsoft.com/office/drawing/2014/main" id="{DB861F10-4904-43CB-815A-5DE6DDCD0F83}"/>
                      </a:ext>
                    </a:extLst>
                  </p:cNvPr>
                  <p:cNvSpPr/>
                  <p:nvPr/>
                </p:nvSpPr>
                <p:spPr>
                  <a:xfrm>
                    <a:off x="4654847" y="11878531"/>
                    <a:ext cx="2340001" cy="106344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90709"/>
                    </a:avLst>
                  </a:prstGeom>
                  <a:gradFill flip="none" rotWithShape="1">
                    <a:gsLst>
                      <a:gs pos="75000">
                        <a:srgbClr val="FF7C80"/>
                      </a:gs>
                      <a:gs pos="66000">
                        <a:srgbClr val="FFCC99"/>
                      </a:gs>
                      <a:gs pos="50000">
                        <a:srgbClr val="FFFFCC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defTabSz="457200"/>
                    <a:endParaRPr lang="en-GB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143" name="Jobbra nyílbuborék 35">
                    <a:extLst>
                      <a:ext uri="{FF2B5EF4-FFF2-40B4-BE49-F238E27FC236}">
                        <a16:creationId xmlns:a16="http://schemas.microsoft.com/office/drawing/2014/main" id="{4824A970-4AC3-4290-800B-5F7146DF6E90}"/>
                      </a:ext>
                    </a:extLst>
                  </p:cNvPr>
                  <p:cNvSpPr/>
                  <p:nvPr/>
                </p:nvSpPr>
                <p:spPr>
                  <a:xfrm>
                    <a:off x="2543200" y="11878531"/>
                    <a:ext cx="2340001" cy="106344"/>
                  </a:xfrm>
                  <a:prstGeom prst="rightArrowCallout">
                    <a:avLst>
                      <a:gd name="adj1" fmla="val 25000"/>
                      <a:gd name="adj2" fmla="val 25000"/>
                      <a:gd name="adj3" fmla="val 25000"/>
                      <a:gd name="adj4" fmla="val 90285"/>
                    </a:avLst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defTabSz="457200"/>
                    <a:endParaRPr lang="en-GB" b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p:grpSp>
          </p:grpSp>
        </p:grpSp>
        <p:grpSp>
          <p:nvGrpSpPr>
            <p:cNvPr id="162" name="Csoportba foglalás 161">
              <a:extLst>
                <a:ext uri="{FF2B5EF4-FFF2-40B4-BE49-F238E27FC236}">
                  <a16:creationId xmlns:a16="http://schemas.microsoft.com/office/drawing/2014/main" id="{186E546D-CEE1-4AB3-B28C-50993F697AA1}"/>
                </a:ext>
              </a:extLst>
            </p:cNvPr>
            <p:cNvGrpSpPr/>
            <p:nvPr/>
          </p:nvGrpSpPr>
          <p:grpSpPr>
            <a:xfrm>
              <a:off x="1829224" y="7381603"/>
              <a:ext cx="7328369" cy="4143633"/>
              <a:chOff x="11792647" y="11869639"/>
              <a:chExt cx="8086700" cy="3802417"/>
            </a:xfrm>
          </p:grpSpPr>
          <p:sp>
            <p:nvSpPr>
              <p:cNvPr id="163" name="Tartalom helye 1">
                <a:extLst>
                  <a:ext uri="{FF2B5EF4-FFF2-40B4-BE49-F238E27FC236}">
                    <a16:creationId xmlns:a16="http://schemas.microsoft.com/office/drawing/2014/main" id="{2F308120-CCD2-4240-A812-D48FFF7416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92647" y="11869639"/>
                <a:ext cx="8086700" cy="3960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Font typeface="Arial" charset="0"/>
                  <a:buChar char="•"/>
                  <a:defRPr sz="600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defRPr>
                </a:lvl1pPr>
                <a:lvl2pPr marL="742950" indent="-285750" algn="l" defTabSz="457200" rtl="0" eaLnBrk="1" fontAlgn="base" hangingPunct="1">
                  <a:spcBef>
                    <a:spcPts val="0"/>
                  </a:spcBef>
                  <a:spcAft>
                    <a:spcPct val="0"/>
                  </a:spcAft>
                  <a:buFont typeface="Arial" charset="0"/>
                  <a:buChar char="–"/>
                  <a:defRPr sz="540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defRPr>
                </a:lvl2pPr>
                <a:lvl3pPr marL="1143000" indent="-228600" algn="l" defTabSz="457200" rtl="0" eaLnBrk="1" fontAlgn="base" hangingPunct="1">
                  <a:spcBef>
                    <a:spcPts val="0"/>
                  </a:spcBef>
                  <a:spcAft>
                    <a:spcPct val="0"/>
                  </a:spcAft>
                  <a:buFont typeface="Arial" charset="0"/>
                  <a:buChar char="•"/>
                  <a:defRPr sz="480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defRPr>
                </a:lvl3pPr>
                <a:lvl4pPr marL="1600200" indent="-228600" algn="l" defTabSz="457200" rtl="0" eaLnBrk="1" fontAlgn="base" hangingPunct="1">
                  <a:spcBef>
                    <a:spcPts val="0"/>
                  </a:spcBef>
                  <a:spcAft>
                    <a:spcPct val="0"/>
                  </a:spcAft>
                  <a:buFont typeface="Arial" charset="0"/>
                  <a:buChar char="–"/>
                  <a:defRPr sz="420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defRPr>
                </a:lvl4pPr>
                <a:lvl5pPr marL="2057400" indent="-228600" algn="l" defTabSz="457200" rtl="0" eaLnBrk="1" fontAlgn="base" hangingPunct="1">
                  <a:spcBef>
                    <a:spcPts val="0"/>
                  </a:spcBef>
                  <a:spcAft>
                    <a:spcPct val="0"/>
                  </a:spcAft>
                  <a:buFont typeface="Arial" charset="0"/>
                  <a:buChar char="»"/>
                  <a:defRPr sz="360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u-HU" sz="1600" dirty="0"/>
                  <a:t>Függvények</a:t>
                </a:r>
                <a:r>
                  <a:rPr lang="en-GB" sz="1600" dirty="0"/>
                  <a:t> (</a:t>
                </a:r>
                <a:r>
                  <a:rPr lang="hu-HU" sz="1600" dirty="0"/>
                  <a:t>példa</a:t>
                </a:r>
                <a:r>
                  <a:rPr lang="en-GB" sz="1600" dirty="0"/>
                  <a:t>)</a:t>
                </a:r>
              </a:p>
            </p:txBody>
          </p:sp>
          <p:sp>
            <p:nvSpPr>
              <p:cNvPr id="164" name="Tartalom helye 1">
                <a:extLst>
                  <a:ext uri="{FF2B5EF4-FFF2-40B4-BE49-F238E27FC236}">
                    <a16:creationId xmlns:a16="http://schemas.microsoft.com/office/drawing/2014/main" id="{1CECA547-E0FB-422C-B1CC-8F17468796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92647" y="12216056"/>
                <a:ext cx="8086700" cy="3456000"/>
              </a:xfrm>
              <a:prstGeom prst="rect">
                <a:avLst/>
              </a:prstGeom>
              <a:gradFill flip="none" rotWithShape="1">
                <a:gsLst>
                  <a:gs pos="85000">
                    <a:srgbClr val="FF7C80"/>
                  </a:gs>
                  <a:gs pos="80000">
                    <a:srgbClr val="FFCC99"/>
                  </a:gs>
                  <a:gs pos="65000">
                    <a:srgbClr val="FFCC99"/>
                  </a:gs>
                  <a:gs pos="60000">
                    <a:srgbClr val="FFFFCC"/>
                  </a:gs>
                  <a:gs pos="46000">
                    <a:srgbClr val="FFFFCC"/>
                  </a:gs>
                  <a:gs pos="45000">
                    <a:srgbClr val="99FFCC"/>
                  </a:gs>
                  <a:gs pos="40000">
                    <a:srgbClr val="99FFCC"/>
                  </a:gs>
                  <a:gs pos="20000">
                    <a:schemeClr val="bg1"/>
                  </a:gs>
                  <a:gs pos="35000">
                    <a:srgbClr val="99CCFF"/>
                  </a:gs>
                  <a:gs pos="27000">
                    <a:srgbClr val="CC99FF"/>
                  </a:gs>
                </a:gsLst>
                <a:lin ang="5400000" scaled="1"/>
                <a:tileRect/>
              </a:gradFill>
            </p:spPr>
            <p:txBody>
              <a:bodyPr/>
              <a:lstStyle>
                <a:lvl1pPr marL="342900" indent="-342900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Font typeface="Arial" charset="0"/>
                  <a:buChar char="•"/>
                  <a:defRPr sz="600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defRPr>
                </a:lvl1pPr>
                <a:lvl2pPr marL="742950" indent="-285750" algn="l" defTabSz="457200" rtl="0" eaLnBrk="1" fontAlgn="base" hangingPunct="1">
                  <a:spcBef>
                    <a:spcPts val="0"/>
                  </a:spcBef>
                  <a:spcAft>
                    <a:spcPct val="0"/>
                  </a:spcAft>
                  <a:buFont typeface="Arial" charset="0"/>
                  <a:buChar char="–"/>
                  <a:defRPr sz="540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defRPr>
                </a:lvl2pPr>
                <a:lvl3pPr marL="1143000" indent="-228600" algn="l" defTabSz="457200" rtl="0" eaLnBrk="1" fontAlgn="base" hangingPunct="1">
                  <a:spcBef>
                    <a:spcPts val="0"/>
                  </a:spcBef>
                  <a:spcAft>
                    <a:spcPct val="0"/>
                  </a:spcAft>
                  <a:buFont typeface="Arial" charset="0"/>
                  <a:buChar char="•"/>
                  <a:defRPr sz="480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defRPr>
                </a:lvl3pPr>
                <a:lvl4pPr marL="1600200" indent="-228600" algn="l" defTabSz="457200" rtl="0" eaLnBrk="1" fontAlgn="base" hangingPunct="1">
                  <a:spcBef>
                    <a:spcPts val="0"/>
                  </a:spcBef>
                  <a:spcAft>
                    <a:spcPct val="0"/>
                  </a:spcAft>
                  <a:buFont typeface="Arial" charset="0"/>
                  <a:buChar char="–"/>
                  <a:defRPr sz="420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defRPr>
                </a:lvl4pPr>
                <a:lvl5pPr marL="2057400" indent="-228600" algn="l" defTabSz="457200" rtl="0" eaLnBrk="1" fontAlgn="base" hangingPunct="1">
                  <a:spcBef>
                    <a:spcPts val="0"/>
                  </a:spcBef>
                  <a:spcAft>
                    <a:spcPct val="0"/>
                  </a:spcAft>
                  <a:buFont typeface="Arial" charset="0"/>
                  <a:buChar char="»"/>
                  <a:defRPr sz="360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66700" indent="-266700">
                  <a:buNone/>
                </a:pPr>
                <a:r>
                  <a:rPr lang="hu-HU" sz="1400" dirty="0"/>
                  <a:t>0.	Nem volt dolgom függvényekkel</a:t>
                </a:r>
              </a:p>
              <a:p>
                <a:pPr marL="266700" indent="-266700">
                  <a:buNone/>
                </a:pPr>
                <a:r>
                  <a:rPr lang="hu-HU" sz="1400" dirty="0"/>
                  <a:t>1.	A függvény olyan reláció, amelyben az értelmezési tartomány minden eleméhez hozzárendeljük az értékkészlet pontosan egy elemét.</a:t>
                </a:r>
              </a:p>
              <a:p>
                <a:pPr marL="266700" indent="-266700">
                  <a:buNone/>
                </a:pPr>
                <a:r>
                  <a:rPr lang="hu-HU" sz="1400" dirty="0"/>
                  <a:t>2.	A függvény egy "gép", ami a bemenetén beadott argumentumokból előállítja a függvényértéket..</a:t>
                </a:r>
              </a:p>
              <a:p>
                <a:pPr marL="266700" indent="-266700">
                  <a:buNone/>
                </a:pPr>
                <a:r>
                  <a:rPr lang="hu-HU" sz="1400" dirty="0"/>
                  <a:t>3.	A függvény programegység, amely a megadott argumentumokat felhasználva a programban változásokat eredményezhet vagy a programnak visszaad egy értéket, adatot.</a:t>
                </a:r>
              </a:p>
              <a:p>
                <a:pPr marL="266700" indent="-266700">
                  <a:buNone/>
                </a:pPr>
                <a:r>
                  <a:rPr lang="hu-HU" sz="1400" dirty="0"/>
                  <a:t>4.	Programírás során részfeladatokban gondolkozom, rögtön függvényeket írok, nem csak utólag bontom szét a programom.</a:t>
                </a:r>
              </a:p>
              <a:p>
                <a:pPr marL="266700" indent="-266700">
                  <a:buNone/>
                </a:pPr>
                <a:r>
                  <a:rPr lang="hu-HU" sz="1400" dirty="0"/>
                  <a:t>5.	Programom tervezésekor adattípusokra mint objektumokra gondolok, a függvények ezen objektumok működését írják le.</a:t>
                </a:r>
              </a:p>
            </p:txBody>
          </p:sp>
        </p:grpSp>
        <p:sp>
          <p:nvSpPr>
            <p:cNvPr id="165" name="Nyíl: lefelé mutató 164">
              <a:extLst>
                <a:ext uri="{FF2B5EF4-FFF2-40B4-BE49-F238E27FC236}">
                  <a16:creationId xmlns:a16="http://schemas.microsoft.com/office/drawing/2014/main" id="{CEBC1E3C-8147-4DE9-9296-6032B7E4F9CD}"/>
                </a:ext>
              </a:extLst>
            </p:cNvPr>
            <p:cNvSpPr/>
            <p:nvPr/>
          </p:nvSpPr>
          <p:spPr>
            <a:xfrm>
              <a:off x="590276" y="7248384"/>
              <a:ext cx="900000" cy="4320000"/>
            </a:xfrm>
            <a:prstGeom prst="downArrow">
              <a:avLst/>
            </a:prstGeom>
            <a:noFill/>
            <a:ln w="38100">
              <a:solidFill>
                <a:srgbClr val="8A273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b="1" dirty="0">
                  <a:solidFill>
                    <a:srgbClr val="8A273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Hetente frissíthető feladat</a:t>
              </a:r>
              <a:endParaRPr lang="en-GB" b="1" dirty="0">
                <a:solidFill>
                  <a:srgbClr val="8A2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66" name="Csoportba foglalás 165">
              <a:extLst>
                <a:ext uri="{FF2B5EF4-FFF2-40B4-BE49-F238E27FC236}">
                  <a16:creationId xmlns:a16="http://schemas.microsoft.com/office/drawing/2014/main" id="{D5E736EA-30D8-483C-8EFB-FB37E2DB5064}"/>
                </a:ext>
              </a:extLst>
            </p:cNvPr>
            <p:cNvGrpSpPr/>
            <p:nvPr/>
          </p:nvGrpSpPr>
          <p:grpSpPr>
            <a:xfrm>
              <a:off x="115217" y="6905983"/>
              <a:ext cx="9047329" cy="619085"/>
              <a:chOff x="11381524" y="11683080"/>
              <a:chExt cx="9047329" cy="619085"/>
            </a:xfrm>
          </p:grpSpPr>
          <p:grpSp>
            <p:nvGrpSpPr>
              <p:cNvPr id="167" name="Csoportba foglalás 166">
                <a:extLst>
                  <a:ext uri="{FF2B5EF4-FFF2-40B4-BE49-F238E27FC236}">
                    <a16:creationId xmlns:a16="http://schemas.microsoft.com/office/drawing/2014/main" id="{61F7F54B-EC63-41CA-9147-AF77F9622D32}"/>
                  </a:ext>
                </a:extLst>
              </p:cNvPr>
              <p:cNvGrpSpPr/>
              <p:nvPr/>
            </p:nvGrpSpPr>
            <p:grpSpPr>
              <a:xfrm>
                <a:off x="11381524" y="11683080"/>
                <a:ext cx="9033815" cy="619085"/>
                <a:chOff x="2430970" y="11749181"/>
                <a:chExt cx="9033815" cy="619085"/>
              </a:xfrm>
            </p:grpSpPr>
            <p:grpSp>
              <p:nvGrpSpPr>
                <p:cNvPr id="169" name="Csoportba foglalás 168">
                  <a:extLst>
                    <a:ext uri="{FF2B5EF4-FFF2-40B4-BE49-F238E27FC236}">
                      <a16:creationId xmlns:a16="http://schemas.microsoft.com/office/drawing/2014/main" id="{13443683-62BF-4F5E-B646-D02555E40EB9}"/>
                    </a:ext>
                  </a:extLst>
                </p:cNvPr>
                <p:cNvGrpSpPr/>
                <p:nvPr/>
              </p:nvGrpSpPr>
              <p:grpSpPr>
                <a:xfrm>
                  <a:off x="2888999" y="11882144"/>
                  <a:ext cx="8575786" cy="383929"/>
                  <a:chOff x="2553812" y="11780557"/>
                  <a:chExt cx="8575786" cy="383929"/>
                </a:xfrm>
              </p:grpSpPr>
              <p:grpSp>
                <p:nvGrpSpPr>
                  <p:cNvPr id="174" name="Csoportba foglalás 173">
                    <a:extLst>
                      <a:ext uri="{FF2B5EF4-FFF2-40B4-BE49-F238E27FC236}">
                        <a16:creationId xmlns:a16="http://schemas.microsoft.com/office/drawing/2014/main" id="{60EFA1E4-1C88-41AF-B69C-EA2C161655FD}"/>
                      </a:ext>
                    </a:extLst>
                  </p:cNvPr>
                  <p:cNvGrpSpPr/>
                  <p:nvPr/>
                </p:nvGrpSpPr>
                <p:grpSpPr>
                  <a:xfrm>
                    <a:off x="2553812" y="11780557"/>
                    <a:ext cx="8575786" cy="106344"/>
                    <a:chOff x="2543200" y="11780557"/>
                    <a:chExt cx="8575786" cy="106344"/>
                  </a:xfrm>
                </p:grpSpPr>
                <p:sp>
                  <p:nvSpPr>
                    <p:cNvPr id="187" name="Téglalap 186">
                      <a:extLst>
                        <a:ext uri="{FF2B5EF4-FFF2-40B4-BE49-F238E27FC236}">
                          <a16:creationId xmlns:a16="http://schemas.microsoft.com/office/drawing/2014/main" id="{2191BA1B-0ACE-45D5-B239-EB43B8C9FFD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638986" y="11780557"/>
                      <a:ext cx="6480000" cy="106344"/>
                    </a:xfrm>
                    <a:prstGeom prst="rect">
                      <a:avLst/>
                    </a:prstGeom>
                    <a:gradFill flip="none" rotWithShape="1">
                      <a:gsLst>
                        <a:gs pos="65000">
                          <a:srgbClr val="FFFFCC"/>
                        </a:gs>
                        <a:gs pos="90000">
                          <a:srgbClr val="FFCC99"/>
                        </a:gs>
                        <a:gs pos="80000">
                          <a:srgbClr val="FFFFCC"/>
                        </a:gs>
                        <a:gs pos="50000">
                          <a:srgbClr val="D7DADB"/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  <p:grpSp>
                  <p:nvGrpSpPr>
                    <p:cNvPr id="188" name="Csoportba foglalás 187">
                      <a:extLst>
                        <a:ext uri="{FF2B5EF4-FFF2-40B4-BE49-F238E27FC236}">
                          <a16:creationId xmlns:a16="http://schemas.microsoft.com/office/drawing/2014/main" id="{0E949419-A151-49C4-9265-FB2639AD49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43200" y="11780557"/>
                      <a:ext cx="2160000" cy="106344"/>
                      <a:chOff x="2543200" y="11780557"/>
                      <a:chExt cx="6562600" cy="106344"/>
                    </a:xfrm>
                  </p:grpSpPr>
                  <p:sp>
                    <p:nvSpPr>
                      <p:cNvPr id="189" name="Jobbra nyílbuborék 39">
                        <a:extLst>
                          <a:ext uri="{FF2B5EF4-FFF2-40B4-BE49-F238E27FC236}">
                            <a16:creationId xmlns:a16="http://schemas.microsoft.com/office/drawing/2014/main" id="{3A55AB02-428D-45D2-8AAB-72079280E4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65799" y="11780557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562"/>
                        </a:avLst>
                      </a:prstGeom>
                      <a:solidFill>
                        <a:srgbClr val="99FFCC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190" name="Jobbra nyílbuborék 22">
                        <a:extLst>
                          <a:ext uri="{FF2B5EF4-FFF2-40B4-BE49-F238E27FC236}">
                            <a16:creationId xmlns:a16="http://schemas.microsoft.com/office/drawing/2014/main" id="{F9C1129C-C5F7-4A57-A878-98C483168E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1801" y="11780557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709"/>
                        </a:avLst>
                      </a:prstGeom>
                      <a:solidFill>
                        <a:srgbClr val="99CC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191" name="Jobbra nyílbuborék 35">
                        <a:extLst>
                          <a:ext uri="{FF2B5EF4-FFF2-40B4-BE49-F238E27FC236}">
                            <a16:creationId xmlns:a16="http://schemas.microsoft.com/office/drawing/2014/main" id="{D1E99962-A62D-4EDE-80FC-05496979C8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3200" y="11780557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285"/>
                        </a:avLst>
                      </a:prstGeom>
                      <a:solidFill>
                        <a:srgbClr val="CC99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lvl="0"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en-GB" b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75" name="Csoportba foglalás 174">
                    <a:extLst>
                      <a:ext uri="{FF2B5EF4-FFF2-40B4-BE49-F238E27FC236}">
                        <a16:creationId xmlns:a16="http://schemas.microsoft.com/office/drawing/2014/main" id="{A397CB74-5693-4F8B-929A-3B45A3E06691}"/>
                      </a:ext>
                    </a:extLst>
                  </p:cNvPr>
                  <p:cNvGrpSpPr/>
                  <p:nvPr/>
                </p:nvGrpSpPr>
                <p:grpSpPr>
                  <a:xfrm>
                    <a:off x="4712996" y="11916628"/>
                    <a:ext cx="6416602" cy="106344"/>
                    <a:chOff x="4674895" y="11916628"/>
                    <a:chExt cx="6416602" cy="106344"/>
                  </a:xfrm>
                </p:grpSpPr>
                <p:sp>
                  <p:nvSpPr>
                    <p:cNvPr id="182" name="Téglalap 181">
                      <a:extLst>
                        <a:ext uri="{FF2B5EF4-FFF2-40B4-BE49-F238E27FC236}">
                          <a16:creationId xmlns:a16="http://schemas.microsoft.com/office/drawing/2014/main" id="{BDD938CF-84FC-4356-A655-7142A4AA7DD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771497" y="11916628"/>
                      <a:ext cx="4320000" cy="106344"/>
                    </a:xfrm>
                    <a:prstGeom prst="rect">
                      <a:avLst/>
                    </a:prstGeom>
                    <a:gradFill flip="none" rotWithShape="1">
                      <a:gsLst>
                        <a:gs pos="65000">
                          <a:srgbClr val="FFFFCC"/>
                        </a:gs>
                        <a:gs pos="90000">
                          <a:srgbClr val="FFCC99"/>
                        </a:gs>
                        <a:gs pos="80000">
                          <a:srgbClr val="FFFFCC"/>
                        </a:gs>
                        <a:gs pos="50000">
                          <a:srgbClr val="D7DADB"/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  <p:grpSp>
                  <p:nvGrpSpPr>
                    <p:cNvPr id="183" name="Csoportba foglalás 182">
                      <a:extLst>
                        <a:ext uri="{FF2B5EF4-FFF2-40B4-BE49-F238E27FC236}">
                          <a16:creationId xmlns:a16="http://schemas.microsoft.com/office/drawing/2014/main" id="{DF918005-B69D-44A7-AD2C-0B8AEECF12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74895" y="11916628"/>
                      <a:ext cx="2160000" cy="106344"/>
                      <a:chOff x="2543200" y="11764228"/>
                      <a:chExt cx="6562600" cy="106344"/>
                    </a:xfrm>
                  </p:grpSpPr>
                  <p:sp>
                    <p:nvSpPr>
                      <p:cNvPr id="184" name="Jobbra nyílbuborék 39">
                        <a:extLst>
                          <a:ext uri="{FF2B5EF4-FFF2-40B4-BE49-F238E27FC236}">
                            <a16:creationId xmlns:a16="http://schemas.microsoft.com/office/drawing/2014/main" id="{CEB6DEB2-9D7D-49B5-B1E8-F797871162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65800" y="11764228"/>
                        <a:ext cx="2340000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562"/>
                        </a:avLst>
                      </a:prstGeom>
                      <a:solidFill>
                        <a:srgbClr val="99FFCC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185" name="Jobbra nyílbuborék 22">
                        <a:extLst>
                          <a:ext uri="{FF2B5EF4-FFF2-40B4-BE49-F238E27FC236}">
                            <a16:creationId xmlns:a16="http://schemas.microsoft.com/office/drawing/2014/main" id="{F45AE2EF-F263-4864-A2ED-E25841634F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1800" y="11764228"/>
                        <a:ext cx="2340000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709"/>
                        </a:avLst>
                      </a:prstGeom>
                      <a:solidFill>
                        <a:srgbClr val="99CC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186" name="Jobbra nyílbuborék 35">
                        <a:extLst>
                          <a:ext uri="{FF2B5EF4-FFF2-40B4-BE49-F238E27FC236}">
                            <a16:creationId xmlns:a16="http://schemas.microsoft.com/office/drawing/2014/main" id="{DB1EA402-28ED-4CB8-8C5D-FAC7F3821B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3200" y="11764228"/>
                        <a:ext cx="2340000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285"/>
                        </a:avLst>
                      </a:prstGeom>
                      <a:solidFill>
                        <a:srgbClr val="CC99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lvl="0"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en-GB" b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76" name="Csoportba foglalás 175">
                    <a:extLst>
                      <a:ext uri="{FF2B5EF4-FFF2-40B4-BE49-F238E27FC236}">
                        <a16:creationId xmlns:a16="http://schemas.microsoft.com/office/drawing/2014/main" id="{D3CF75C4-AF35-4D31-BA63-D67816070FB9}"/>
                      </a:ext>
                    </a:extLst>
                  </p:cNvPr>
                  <p:cNvGrpSpPr/>
                  <p:nvPr/>
                </p:nvGrpSpPr>
                <p:grpSpPr>
                  <a:xfrm>
                    <a:off x="6882793" y="12058142"/>
                    <a:ext cx="4246805" cy="106344"/>
                    <a:chOff x="6878165" y="12058142"/>
                    <a:chExt cx="4246805" cy="106344"/>
                  </a:xfrm>
                </p:grpSpPr>
                <p:sp>
                  <p:nvSpPr>
                    <p:cNvPr id="177" name="Téglalap 176">
                      <a:extLst>
                        <a:ext uri="{FF2B5EF4-FFF2-40B4-BE49-F238E27FC236}">
                          <a16:creationId xmlns:a16="http://schemas.microsoft.com/office/drawing/2014/main" id="{B30FB627-316F-4E95-962B-E2EC3220181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8964970" y="12058142"/>
                      <a:ext cx="2160000" cy="106344"/>
                    </a:xfrm>
                    <a:prstGeom prst="rect">
                      <a:avLst/>
                    </a:prstGeom>
                    <a:gradFill flip="none" rotWithShape="1">
                      <a:gsLst>
                        <a:gs pos="65000">
                          <a:srgbClr val="FFFFCC"/>
                        </a:gs>
                        <a:gs pos="90000">
                          <a:srgbClr val="FFCC99"/>
                        </a:gs>
                        <a:gs pos="80000">
                          <a:srgbClr val="FFFFCC"/>
                        </a:gs>
                        <a:gs pos="50000">
                          <a:srgbClr val="D7DADB"/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  <p:grpSp>
                  <p:nvGrpSpPr>
                    <p:cNvPr id="178" name="Csoportba foglalás 177">
                      <a:extLst>
                        <a:ext uri="{FF2B5EF4-FFF2-40B4-BE49-F238E27FC236}">
                          <a16:creationId xmlns:a16="http://schemas.microsoft.com/office/drawing/2014/main" id="{628E0592-2937-4FF5-9AA2-21AB17CC66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78165" y="12058142"/>
                      <a:ext cx="2160000" cy="106344"/>
                      <a:chOff x="2708570" y="11753342"/>
                      <a:chExt cx="6562600" cy="106344"/>
                    </a:xfrm>
                  </p:grpSpPr>
                  <p:sp>
                    <p:nvSpPr>
                      <p:cNvPr id="179" name="Jobbra nyílbuborék 39">
                        <a:extLst>
                          <a:ext uri="{FF2B5EF4-FFF2-40B4-BE49-F238E27FC236}">
                            <a16:creationId xmlns:a16="http://schemas.microsoft.com/office/drawing/2014/main" id="{9EBE77F3-7276-4662-A882-F2983B0BE2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31169" y="11753342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562"/>
                        </a:avLst>
                      </a:prstGeom>
                      <a:solidFill>
                        <a:srgbClr val="99FFCC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180" name="Jobbra nyílbuborék 22">
                        <a:extLst>
                          <a:ext uri="{FF2B5EF4-FFF2-40B4-BE49-F238E27FC236}">
                            <a16:creationId xmlns:a16="http://schemas.microsoft.com/office/drawing/2014/main" id="{C5335F1D-BE8D-4F9A-99AF-2DA2359D8D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7171" y="11753342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709"/>
                        </a:avLst>
                      </a:prstGeom>
                      <a:solidFill>
                        <a:srgbClr val="99CC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181" name="Jobbra nyílbuborék 35">
                        <a:extLst>
                          <a:ext uri="{FF2B5EF4-FFF2-40B4-BE49-F238E27FC236}">
                            <a16:creationId xmlns:a16="http://schemas.microsoft.com/office/drawing/2014/main" id="{53DA50F0-6818-43BF-A135-A5450B5BF6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8570" y="11753342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285"/>
                        </a:avLst>
                      </a:prstGeom>
                      <a:solidFill>
                        <a:srgbClr val="CC99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lvl="0"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en-GB" b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0" name="Csoportba foglalás 169">
                  <a:extLst>
                    <a:ext uri="{FF2B5EF4-FFF2-40B4-BE49-F238E27FC236}">
                      <a16:creationId xmlns:a16="http://schemas.microsoft.com/office/drawing/2014/main" id="{23BD44C8-B95C-4665-8CB1-36C094C71D19}"/>
                    </a:ext>
                  </a:extLst>
                </p:cNvPr>
                <p:cNvGrpSpPr/>
                <p:nvPr/>
              </p:nvGrpSpPr>
              <p:grpSpPr>
                <a:xfrm>
                  <a:off x="2430970" y="11749181"/>
                  <a:ext cx="5040060" cy="619085"/>
                  <a:chOff x="4132770" y="11749181"/>
                  <a:chExt cx="5040060" cy="619085"/>
                </a:xfrm>
              </p:grpSpPr>
              <p:sp>
                <p:nvSpPr>
                  <p:cNvPr id="171" name="Szövegdoboz 170">
                    <a:extLst>
                      <a:ext uri="{FF2B5EF4-FFF2-40B4-BE49-F238E27FC236}">
                        <a16:creationId xmlns:a16="http://schemas.microsoft.com/office/drawing/2014/main" id="{157550A7-2DF9-4ABB-949E-EC8D35F0626E}"/>
                      </a:ext>
                    </a:extLst>
                  </p:cNvPr>
                  <p:cNvSpPr txBox="1"/>
                  <p:nvPr/>
                </p:nvSpPr>
                <p:spPr>
                  <a:xfrm>
                    <a:off x="4132770" y="11749181"/>
                    <a:ext cx="804003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0">
                    <a:spAutoFit/>
                  </a:bodyPr>
                  <a:lstStyle/>
                  <a:p>
                    <a:r>
                      <a:rPr lang="hu-HU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Struktúra</a:t>
                    </a:r>
                  </a:p>
                </p:txBody>
              </p:sp>
              <p:sp>
                <p:nvSpPr>
                  <p:cNvPr id="172" name="Szövegdoboz 171">
                    <a:extLst>
                      <a:ext uri="{FF2B5EF4-FFF2-40B4-BE49-F238E27FC236}">
                        <a16:creationId xmlns:a16="http://schemas.microsoft.com/office/drawing/2014/main" id="{23F783E7-6B6D-467A-8FD7-174EBD4DC858}"/>
                      </a:ext>
                    </a:extLst>
                  </p:cNvPr>
                  <p:cNvSpPr txBox="1"/>
                  <p:nvPr/>
                </p:nvSpPr>
                <p:spPr>
                  <a:xfrm>
                    <a:off x="6246087" y="11878566"/>
                    <a:ext cx="801566" cy="346248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0">
                    <a:spAutoFit/>
                  </a:bodyPr>
                  <a:lstStyle/>
                  <a:p>
                    <a:r>
                      <a:rPr lang="hu-HU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Függvény</a:t>
                    </a:r>
                  </a:p>
                </p:txBody>
              </p:sp>
              <p:sp>
                <p:nvSpPr>
                  <p:cNvPr id="173" name="Szövegdoboz 172">
                    <a:extLst>
                      <a:ext uri="{FF2B5EF4-FFF2-40B4-BE49-F238E27FC236}">
                        <a16:creationId xmlns:a16="http://schemas.microsoft.com/office/drawing/2014/main" id="{9E068BF3-04B1-414A-91C7-5D9443B67B50}"/>
                      </a:ext>
                    </a:extLst>
                  </p:cNvPr>
                  <p:cNvSpPr txBox="1"/>
                  <p:nvPr/>
                </p:nvSpPr>
                <p:spPr>
                  <a:xfrm>
                    <a:off x="8409288" y="12022018"/>
                    <a:ext cx="763542" cy="346248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0">
                    <a:spAutoFit/>
                  </a:bodyPr>
                  <a:lstStyle/>
                  <a:p>
                    <a:r>
                      <a:rPr lang="en-GB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Re</a:t>
                    </a:r>
                    <a:r>
                      <a:rPr lang="hu-HU" sz="1200" b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kurzió</a:t>
                    </a:r>
                    <a:endParaRPr lang="hu-HU" sz="1200" b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p:grpSp>
          </p:grpSp>
          <p:sp>
            <p:nvSpPr>
              <p:cNvPr id="168" name="Téglalap 167">
                <a:extLst>
                  <a:ext uri="{FF2B5EF4-FFF2-40B4-BE49-F238E27FC236}">
                    <a16:creationId xmlns:a16="http://schemas.microsoft.com/office/drawing/2014/main" id="{E0EE54E1-08FC-4746-B6A9-E02900C6BD92}"/>
                  </a:ext>
                </a:extLst>
              </p:cNvPr>
              <p:cNvSpPr/>
              <p:nvPr/>
            </p:nvSpPr>
            <p:spPr>
              <a:xfrm flipH="1">
                <a:off x="19649544" y="11818777"/>
                <a:ext cx="779309" cy="377999"/>
              </a:xfrm>
              <a:prstGeom prst="rect">
                <a:avLst/>
              </a:prstGeom>
              <a:gradFill flip="none" rotWithShape="1">
                <a:gsLst>
                  <a:gs pos="60000">
                    <a:srgbClr val="FFCC99"/>
                  </a:gs>
                  <a:gs pos="95000">
                    <a:srgbClr val="FF7C80"/>
                  </a:gs>
                  <a:gs pos="80000">
                    <a:srgbClr val="FFCC99"/>
                  </a:gs>
                  <a:gs pos="20000">
                    <a:srgbClr val="FFFFCC"/>
                  </a:gs>
                  <a:gs pos="40000">
                    <a:srgbClr val="FFFFCC"/>
                  </a:gs>
                  <a:gs pos="10000">
                    <a:srgbClr val="D7DADB"/>
                  </a:gs>
                </a:gsLst>
                <a:lin ang="81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r" defTabSz="457200">
                  <a:defRPr/>
                </a:pPr>
                <a:r>
                  <a:rPr lang="hu-HU" sz="12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Vizsga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026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F4E8F-255A-451C-8EC8-75646BC6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Hallgatók aktivitása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0FC8F6A-049C-43C6-BEF7-B7438045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6264000" y="6516000"/>
            <a:ext cx="2880000" cy="3420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GB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Czirkos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 Zoltán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/>
              <a:t>INFODIDACT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6EC232B-FAFB-4530-837B-B82448F7FF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993543"/>
              </p:ext>
            </p:extLst>
          </p:nvPr>
        </p:nvGraphicFramePr>
        <p:xfrm>
          <a:off x="1802775" y="1764395"/>
          <a:ext cx="6137910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11DA639-A245-49F0-8B02-3A34582AD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876887"/>
              </p:ext>
            </p:extLst>
          </p:nvPr>
        </p:nvGraphicFramePr>
        <p:xfrm>
          <a:off x="2839575" y="3150395"/>
          <a:ext cx="510159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Nyíl: lefelé mutató 8">
            <a:extLst>
              <a:ext uri="{FF2B5EF4-FFF2-40B4-BE49-F238E27FC236}">
                <a16:creationId xmlns:a16="http://schemas.microsoft.com/office/drawing/2014/main" id="{836303D8-1B8B-4DB5-9511-DC8EA8E3922A}"/>
              </a:ext>
            </a:extLst>
          </p:cNvPr>
          <p:cNvSpPr/>
          <p:nvPr/>
        </p:nvSpPr>
        <p:spPr>
          <a:xfrm>
            <a:off x="3384796" y="2883934"/>
            <a:ext cx="180000" cy="360000"/>
          </a:xfrm>
          <a:prstGeom prst="downArrow">
            <a:avLst/>
          </a:prstGeom>
          <a:noFill/>
          <a:ln w="38100">
            <a:solidFill>
              <a:srgbClr val="8A27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sz="2400" b="1" dirty="0">
              <a:solidFill>
                <a:srgbClr val="8A27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5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F4E8F-255A-451C-8EC8-75646BC6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Eredmény - Jegy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0FC8F6A-049C-43C6-BEF7-B7438045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6264000" y="6516000"/>
            <a:ext cx="2880000" cy="3420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GB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Czirkos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 Zoltán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/>
              <a:t>INFODIDACT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04C62EDE-726C-4734-A488-08CB911FC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196021"/>
              </p:ext>
            </p:extLst>
          </p:nvPr>
        </p:nvGraphicFramePr>
        <p:xfrm>
          <a:off x="2082869" y="4290013"/>
          <a:ext cx="6428175" cy="1900033"/>
        </p:xfrm>
        <a:graphic>
          <a:graphicData uri="http://schemas.openxmlformats.org/drawingml/2006/table">
            <a:tbl>
              <a:tblPr firstRow="1" firstCol="1" lastRow="1" lastCol="1">
                <a:tableStyleId>{72833802-FEF1-4C79-8D5D-14CF1EAF98D9}</a:tableStyleId>
              </a:tblPr>
              <a:tblGrid>
                <a:gridCol w="4386796">
                  <a:extLst>
                    <a:ext uri="{9D8B030D-6E8A-4147-A177-3AD203B41FA5}">
                      <a16:colId xmlns:a16="http://schemas.microsoft.com/office/drawing/2014/main" val="2080144492"/>
                    </a:ext>
                  </a:extLst>
                </a:gridCol>
                <a:gridCol w="672306">
                  <a:extLst>
                    <a:ext uri="{9D8B030D-6E8A-4147-A177-3AD203B41FA5}">
                      <a16:colId xmlns:a16="http://schemas.microsoft.com/office/drawing/2014/main" val="2510597081"/>
                    </a:ext>
                  </a:extLst>
                </a:gridCol>
                <a:gridCol w="672306">
                  <a:extLst>
                    <a:ext uri="{9D8B030D-6E8A-4147-A177-3AD203B41FA5}">
                      <a16:colId xmlns:a16="http://schemas.microsoft.com/office/drawing/2014/main" val="1962343090"/>
                    </a:ext>
                  </a:extLst>
                </a:gridCol>
                <a:gridCol w="696767">
                  <a:extLst>
                    <a:ext uri="{9D8B030D-6E8A-4147-A177-3AD203B41FA5}">
                      <a16:colId xmlns:a16="http://schemas.microsoft.com/office/drawing/2014/main" val="400079793"/>
                    </a:ext>
                  </a:extLst>
                </a:gridCol>
              </a:tblGrid>
              <a:tr h="352033">
                <a:tc>
                  <a:txBody>
                    <a:bodyPr/>
                    <a:lstStyle/>
                    <a:p>
                      <a:endParaRPr lang="hu-HU" sz="1600" noProof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7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noProof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7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noProof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7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noProof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Trend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7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222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90000">
                        <a:lnSpc>
                          <a:spcPct val="50000"/>
                        </a:lnSpc>
                      </a:pPr>
                      <a:r>
                        <a:rPr lang="hu-HU" sz="1400" noProof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Hallgatók száma </a:t>
                      </a:r>
                    </a:p>
                  </a:txBody>
                  <a:tcPr marL="0" marR="0" marB="0" anchor="ctr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hu-HU" sz="1400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565</a:t>
                      </a:r>
                    </a:p>
                  </a:txBody>
                  <a:tcPr marL="0" marR="0" marB="0" anchor="ctr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hu-HU" sz="1400" noProof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617</a:t>
                      </a:r>
                    </a:p>
                  </a:txBody>
                  <a:tcPr marL="0" marR="0" marB="0" anchor="ctr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hu-HU" sz="3200" baseline="-4000" noProof="0">
                          <a:solidFill>
                            <a:srgbClr val="8A273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⇗</a:t>
                      </a:r>
                    </a:p>
                  </a:txBody>
                  <a:tcPr marL="0" marR="0" marB="0" anchor="b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654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90000">
                        <a:lnSpc>
                          <a:spcPct val="50000"/>
                        </a:lnSpc>
                      </a:pPr>
                      <a:r>
                        <a:rPr lang="hu-HU" sz="1400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Felvételi pontszám átlaga az évfolyamra</a:t>
                      </a:r>
                    </a:p>
                  </a:txBody>
                  <a:tcPr marL="0" marR="0" marB="0" anchor="ctr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hu-HU" sz="1400" noProof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424,65</a:t>
                      </a:r>
                    </a:p>
                  </a:txBody>
                  <a:tcPr marL="0" marR="0" marB="0" anchor="ctr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hu-HU" sz="1400" noProof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423,87</a:t>
                      </a:r>
                    </a:p>
                  </a:txBody>
                  <a:tcPr marL="0" marR="0" marB="0" anchor="ctr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hu-HU" sz="3200" baseline="-4000" noProof="0">
                          <a:solidFill>
                            <a:srgbClr val="8A273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⇘</a:t>
                      </a:r>
                    </a:p>
                  </a:txBody>
                  <a:tcPr marL="0" marR="0" marB="0" anchor="b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4335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90000">
                        <a:lnSpc>
                          <a:spcPct val="50000"/>
                        </a:lnSpc>
                      </a:pPr>
                      <a:r>
                        <a:rPr lang="hu-HU" sz="1400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Felvételi ponthatár az évfolyamra </a:t>
                      </a:r>
                    </a:p>
                  </a:txBody>
                  <a:tcPr marL="0" marR="0" marB="0" anchor="ctr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hu-HU" sz="1400" noProof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375</a:t>
                      </a:r>
                    </a:p>
                  </a:txBody>
                  <a:tcPr marL="0" marR="0" marB="0" anchor="ctr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hu-HU" sz="1400" noProof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370</a:t>
                      </a:r>
                    </a:p>
                  </a:txBody>
                  <a:tcPr marL="0" marR="0" marB="0" anchor="ctr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hu-HU" sz="3200" baseline="-4000" noProof="0">
                          <a:solidFill>
                            <a:srgbClr val="8A273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⇘</a:t>
                      </a:r>
                    </a:p>
                  </a:txBody>
                  <a:tcPr marL="0" marR="0" marB="0" anchor="b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6443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90000">
                        <a:lnSpc>
                          <a:spcPct val="50000"/>
                        </a:lnSpc>
                      </a:pPr>
                      <a:r>
                        <a:rPr lang="hu-HU" sz="1400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Előzetes tudásfelmérés kérdőívének átlagos eredménye</a:t>
                      </a:r>
                    </a:p>
                  </a:txBody>
                  <a:tcPr marL="0" marR="0" marB="0" anchor="ctr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hu-HU" sz="1400" noProof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4,02</a:t>
                      </a:r>
                    </a:p>
                  </a:txBody>
                  <a:tcPr marL="0" marR="0" marB="0" anchor="ctr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hu-HU" sz="1400" noProof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3,44</a:t>
                      </a:r>
                    </a:p>
                  </a:txBody>
                  <a:tcPr marL="0" marR="0" marB="0" anchor="ctr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hu-HU" sz="3200" baseline="-4000" noProof="0">
                          <a:solidFill>
                            <a:srgbClr val="8A273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⇘</a:t>
                      </a:r>
                    </a:p>
                  </a:txBody>
                  <a:tcPr marL="0" marR="0" marB="0" anchor="b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545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hu-HU" sz="1600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Jegyek átlaga (0–5 skálán, 0: nincs aláírás)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73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hu-HU" sz="1200" noProof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2,88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73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hu-HU" sz="1200" noProof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73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hu-HU" sz="2400" noProof="0" dirty="0">
                          <a:solidFill>
                            <a:srgbClr val="8A2734"/>
                          </a:solidFill>
                        </a:rPr>
                        <a:t>⇗</a:t>
                      </a:r>
                      <a:endParaRPr lang="hu-HU" sz="2400" noProof="0" dirty="0">
                        <a:solidFill>
                          <a:srgbClr val="8A273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27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73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413375"/>
                  </a:ext>
                </a:extLst>
              </a:tr>
            </a:tbl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2D838E9-CC3F-4AA2-860E-C28F7108B0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922971"/>
              </p:ext>
            </p:extLst>
          </p:nvPr>
        </p:nvGraphicFramePr>
        <p:xfrm>
          <a:off x="1925726" y="1571433"/>
          <a:ext cx="2763048" cy="24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Szövegdoboz 11">
            <a:extLst>
              <a:ext uri="{FF2B5EF4-FFF2-40B4-BE49-F238E27FC236}">
                <a16:creationId xmlns:a16="http://schemas.microsoft.com/office/drawing/2014/main" id="{C877898E-A36B-479E-8FE0-3C289BF4E699}"/>
              </a:ext>
            </a:extLst>
          </p:cNvPr>
          <p:cNvSpPr txBox="1"/>
          <p:nvPr/>
        </p:nvSpPr>
        <p:spPr>
          <a:xfrm>
            <a:off x="4303847" y="3088962"/>
            <a:ext cx="107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30%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hu-HU" sz="1600" b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sikertelen</a:t>
            </a:r>
            <a:endParaRPr lang="en-GB" sz="1600" b="1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407F5CAA-57D4-4120-862A-DCB14C1796B9}"/>
              </a:ext>
            </a:extLst>
          </p:cNvPr>
          <p:cNvCxnSpPr>
            <a:cxnSpLocks noChangeAspect="1"/>
          </p:cNvCxnSpPr>
          <p:nvPr/>
        </p:nvCxnSpPr>
        <p:spPr>
          <a:xfrm>
            <a:off x="3729572" y="2896281"/>
            <a:ext cx="1088115" cy="373382"/>
          </a:xfrm>
          <a:prstGeom prst="line">
            <a:avLst/>
          </a:prstGeom>
          <a:ln w="76200">
            <a:gradFill flip="none" rotWithShape="1">
              <a:gsLst>
                <a:gs pos="37000">
                  <a:srgbClr val="F69240">
                    <a:alpha val="0"/>
                  </a:srgbClr>
                </a:gs>
                <a:gs pos="35000">
                  <a:srgbClr val="F69240"/>
                </a:gs>
                <a:gs pos="42000">
                  <a:srgbClr val="F69240"/>
                </a:gs>
                <a:gs pos="40000">
                  <a:srgbClr val="F69240">
                    <a:alpha val="0"/>
                  </a:srgbClr>
                </a:gs>
              </a:gsLst>
              <a:lin ang="0" scaled="0"/>
              <a:tileRect/>
            </a:gradFill>
            <a:headEnd type="none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3DC9C1F-04C8-4733-95F0-EB42AA697885}"/>
              </a:ext>
            </a:extLst>
          </p:cNvPr>
          <p:cNvSpPr txBox="1"/>
          <p:nvPr/>
        </p:nvSpPr>
        <p:spPr>
          <a:xfrm>
            <a:off x="5636543" y="1967225"/>
            <a:ext cx="3063343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Haladási Naplóban adott 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3-nál kisebb érték</a:t>
            </a: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b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vagy</a:t>
            </a:r>
            <a:b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válaszok elmaradása </a:t>
            </a: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korai jelei a sikertelenségnek</a:t>
            </a:r>
            <a:endParaRPr lang="en-GB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5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F4E8F-255A-451C-8EC8-75646BC6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Kis ZH eredmények 2015 </a:t>
            </a:r>
            <a:r>
              <a:rPr lang="hu-HU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vs</a:t>
            </a:r>
            <a:r>
              <a:rPr lang="hu-H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 2016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0FC8F6A-049C-43C6-BEF7-B7438045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6264000" y="6516000"/>
            <a:ext cx="2880000" cy="3420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GB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Czirkos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 Zoltán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/>
              <a:t>INFODIDACT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D3BBD97B-A8AD-4016-A282-B49DD143F1A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75663055"/>
              </p:ext>
            </p:extLst>
          </p:nvPr>
        </p:nvGraphicFramePr>
        <p:xfrm>
          <a:off x="1834310" y="1514581"/>
          <a:ext cx="6965156" cy="454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:a16="http://schemas.microsoft.com/office/drawing/2014/main" id="{46F2D391-38B6-4736-849E-2D4524E37339}"/>
              </a:ext>
            </a:extLst>
          </p:cNvPr>
          <p:cNvSpPr txBox="1"/>
          <p:nvPr/>
        </p:nvSpPr>
        <p:spPr>
          <a:xfrm>
            <a:off x="2243081" y="4826362"/>
            <a:ext cx="2595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363" indent="-360363"/>
            <a:r>
              <a:rPr lang="hu-H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6. </a:t>
            </a:r>
            <a:r>
              <a:rPr lang="hu-HU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kZH</a:t>
            </a:r>
            <a:r>
              <a:rPr lang="hu-H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jegy- és pontszámnövelő</a:t>
            </a:r>
            <a:endParaRPr lang="en-GB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201C4A4-C095-4896-908C-BD508FC0A967}"/>
              </a:ext>
            </a:extLst>
          </p:cNvPr>
          <p:cNvSpPr txBox="1"/>
          <p:nvPr/>
        </p:nvSpPr>
        <p:spPr>
          <a:xfrm>
            <a:off x="2243081" y="3107331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363" indent="-360363"/>
            <a:r>
              <a:rPr lang="hu-H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hu-HU" sz="1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kZH</a:t>
            </a:r>
            <a:r>
              <a:rPr lang="hu-H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: a Haladási Naplónak</a:t>
            </a:r>
            <a:br>
              <a:rPr lang="hu-H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nincs hatása</a:t>
            </a:r>
            <a:endParaRPr lang="en-GB" sz="1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3D316A4-8DA8-4C13-95F9-113CC87119E3}"/>
              </a:ext>
            </a:extLst>
          </p:cNvPr>
          <p:cNvSpPr txBox="1"/>
          <p:nvPr/>
        </p:nvSpPr>
        <p:spPr>
          <a:xfrm>
            <a:off x="2243081" y="4109723"/>
            <a:ext cx="23118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363" indent="-360363"/>
            <a:r>
              <a:rPr lang="hu-HU" sz="1400" dirty="0">
                <a:solidFill>
                  <a:srgbClr val="E07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4. És 5. </a:t>
            </a:r>
            <a:r>
              <a:rPr lang="hu-HU" sz="1400" dirty="0" err="1">
                <a:solidFill>
                  <a:srgbClr val="E07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kZH</a:t>
            </a:r>
            <a:br>
              <a:rPr lang="hu-HU" sz="1400" dirty="0">
                <a:solidFill>
                  <a:srgbClr val="E07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1400" dirty="0">
                <a:solidFill>
                  <a:srgbClr val="E07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kevesebb 0 és 1 pontos</a:t>
            </a:r>
            <a:br>
              <a:rPr lang="hu-HU" sz="1400" dirty="0">
                <a:solidFill>
                  <a:srgbClr val="E07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1400" dirty="0">
                <a:solidFill>
                  <a:srgbClr val="E07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több jobban teljesítő</a:t>
            </a:r>
            <a:endParaRPr lang="en-GB" sz="1400" dirty="0">
              <a:solidFill>
                <a:srgbClr val="E075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870BE53-EDBC-49F1-814C-C625163DD832}"/>
              </a:ext>
            </a:extLst>
          </p:cNvPr>
          <p:cNvSpPr txBox="1"/>
          <p:nvPr/>
        </p:nvSpPr>
        <p:spPr>
          <a:xfrm>
            <a:off x="2243081" y="3608527"/>
            <a:ext cx="2559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363" indent="-360363"/>
            <a:r>
              <a:rPr lang="hu-HU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3. </a:t>
            </a:r>
            <a:r>
              <a:rPr lang="hu-HU" sz="1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kZH</a:t>
            </a:r>
            <a:r>
              <a:rPr lang="hu-HU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elvárásai kiszámíthatók</a:t>
            </a:r>
            <a:r>
              <a:rPr lang="en-GB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br>
              <a:rPr lang="en-GB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segít a Haladási Napló</a:t>
            </a:r>
            <a:endParaRPr lang="en-GB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3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3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3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 uiExpand="1">
        <p:bldSub>
          <a:bldChart bld="series"/>
        </p:bldSub>
      </p:bldGraphic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F4E8F-255A-451C-8EC8-75646BC6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Tantárgyfejlesztés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0FC8F6A-049C-43C6-BEF7-B7438045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6264000" y="6516000"/>
            <a:ext cx="2880000" cy="3420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GB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Czirkos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 Zoltán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/>
              <a:t>INFODIDACT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71436D6A-8007-4B33-B689-F0103B336CD5}"/>
              </a:ext>
            </a:extLst>
          </p:cNvPr>
          <p:cNvSpPr txBox="1"/>
          <p:nvPr/>
        </p:nvSpPr>
        <p:spPr>
          <a:xfrm>
            <a:off x="1687018" y="4428997"/>
            <a:ext cx="1292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Utolsó témák:</a:t>
            </a:r>
            <a:br>
              <a:rPr lang="hu-HU" sz="1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nem értékelt</a:t>
            </a:r>
            <a:endParaRPr lang="en-GB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A647B25-56E7-49DA-8233-B4CDC42F2C14}"/>
              </a:ext>
            </a:extLst>
          </p:cNvPr>
          <p:cNvSpPr txBox="1"/>
          <p:nvPr/>
        </p:nvSpPr>
        <p:spPr>
          <a:xfrm>
            <a:off x="1687018" y="3477489"/>
            <a:ext cx="1289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Fókuszban:</a:t>
            </a:r>
            <a:br>
              <a:rPr lang="hu-HU" sz="1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struct</a:t>
            </a:r>
            <a:r>
              <a:rPr lang="hu-H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, pointer,</a:t>
            </a:r>
            <a:br>
              <a:rPr lang="hu-HU" sz="1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lista, memória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118BB861-B444-45B3-AFF7-55B3790945C3}"/>
              </a:ext>
            </a:extLst>
          </p:cNvPr>
          <p:cNvGrpSpPr/>
          <p:nvPr/>
        </p:nvGrpSpPr>
        <p:grpSpPr>
          <a:xfrm>
            <a:off x="3367573" y="1627569"/>
            <a:ext cx="1044000" cy="3395317"/>
            <a:chOff x="3367573" y="1627569"/>
            <a:chExt cx="1044000" cy="3395317"/>
          </a:xfrm>
        </p:grpSpPr>
        <p:sp>
          <p:nvSpPr>
            <p:cNvPr id="14" name="Jobbra nyílbuborék 39">
              <a:extLst>
                <a:ext uri="{FF2B5EF4-FFF2-40B4-BE49-F238E27FC236}">
                  <a16:creationId xmlns:a16="http://schemas.microsoft.com/office/drawing/2014/main" id="{452B2A74-C5BF-4417-B8ED-DE2978A59835}"/>
                </a:ext>
              </a:extLst>
            </p:cNvPr>
            <p:cNvSpPr/>
            <p:nvPr/>
          </p:nvSpPr>
          <p:spPr>
            <a:xfrm>
              <a:off x="3367573" y="2626365"/>
              <a:ext cx="1044000" cy="19800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47167">
                <a:defRPr/>
              </a:pPr>
              <a:endParaRPr lang="en-GB" sz="1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5" name="Jobbra nyílbuborék 22">
              <a:extLst>
                <a:ext uri="{FF2B5EF4-FFF2-40B4-BE49-F238E27FC236}">
                  <a16:creationId xmlns:a16="http://schemas.microsoft.com/office/drawing/2014/main" id="{89E86981-4B63-4B27-9852-AD96951CBB02}"/>
                </a:ext>
              </a:extLst>
            </p:cNvPr>
            <p:cNvSpPr/>
            <p:nvPr/>
          </p:nvSpPr>
          <p:spPr>
            <a:xfrm>
              <a:off x="3367573" y="4225025"/>
              <a:ext cx="1044000" cy="396000"/>
            </a:xfrm>
            <a:prstGeom prst="rect">
              <a:avLst/>
            </a:prstGeom>
            <a:solidFill>
              <a:srgbClr val="99CCF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47167">
                <a:defRPr/>
              </a:pPr>
              <a:endParaRPr lang="en-GB" sz="1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" name="Lekerekített téglalap 43">
              <a:extLst>
                <a:ext uri="{FF2B5EF4-FFF2-40B4-BE49-F238E27FC236}">
                  <a16:creationId xmlns:a16="http://schemas.microsoft.com/office/drawing/2014/main" id="{73934E14-2017-4A5A-A51D-1DF8C4D6BA39}"/>
                </a:ext>
              </a:extLst>
            </p:cNvPr>
            <p:cNvSpPr/>
            <p:nvPr/>
          </p:nvSpPr>
          <p:spPr>
            <a:xfrm>
              <a:off x="3367573" y="1627569"/>
              <a:ext cx="1044000" cy="198000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dirty="0">
                <a:solidFill>
                  <a:srgbClr val="022A4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" name="Jobbra nyílbuborék 35">
              <a:extLst>
                <a:ext uri="{FF2B5EF4-FFF2-40B4-BE49-F238E27FC236}">
                  <a16:creationId xmlns:a16="http://schemas.microsoft.com/office/drawing/2014/main" id="{66586FFF-99DC-4754-B645-487D6C0B2CD9}"/>
                </a:ext>
              </a:extLst>
            </p:cNvPr>
            <p:cNvSpPr/>
            <p:nvPr/>
          </p:nvSpPr>
          <p:spPr>
            <a:xfrm>
              <a:off x="3367573" y="4623957"/>
              <a:ext cx="1044000" cy="198000"/>
            </a:xfrm>
            <a:prstGeom prst="rect">
              <a:avLst/>
            </a:prstGeom>
            <a:solidFill>
              <a:srgbClr val="CC99F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8" name="Lekerekített téglalap 42">
              <a:extLst>
                <a:ext uri="{FF2B5EF4-FFF2-40B4-BE49-F238E27FC236}">
                  <a16:creationId xmlns:a16="http://schemas.microsoft.com/office/drawing/2014/main" id="{597AB190-38E2-41D6-B6C5-1D718B41FF1C}"/>
                </a:ext>
              </a:extLst>
            </p:cNvPr>
            <p:cNvSpPr/>
            <p:nvPr/>
          </p:nvSpPr>
          <p:spPr>
            <a:xfrm>
              <a:off x="3367573" y="2227433"/>
              <a:ext cx="1044000" cy="3960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b="1" dirty="0">
                <a:solidFill>
                  <a:srgbClr val="022A4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9" name="Lekerekített téglalap 41">
              <a:extLst>
                <a:ext uri="{FF2B5EF4-FFF2-40B4-BE49-F238E27FC236}">
                  <a16:creationId xmlns:a16="http://schemas.microsoft.com/office/drawing/2014/main" id="{A8B50F68-80F6-40C4-AF61-23ADF40905F1}"/>
                </a:ext>
              </a:extLst>
            </p:cNvPr>
            <p:cNvSpPr/>
            <p:nvPr/>
          </p:nvSpPr>
          <p:spPr>
            <a:xfrm>
              <a:off x="3367573" y="1828501"/>
              <a:ext cx="1044000" cy="396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7167">
                <a:defRPr/>
              </a:pPr>
              <a:endParaRPr lang="en-GB" sz="1400" b="1" dirty="0">
                <a:solidFill>
                  <a:srgbClr val="022A4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0" name="Jobbra nyílbuborék 22">
              <a:extLst>
                <a:ext uri="{FF2B5EF4-FFF2-40B4-BE49-F238E27FC236}">
                  <a16:creationId xmlns:a16="http://schemas.microsoft.com/office/drawing/2014/main" id="{EE89DA0F-2A5D-4DD6-8141-7D5C83FD5465}"/>
                </a:ext>
              </a:extLst>
            </p:cNvPr>
            <p:cNvSpPr/>
            <p:nvPr/>
          </p:nvSpPr>
          <p:spPr>
            <a:xfrm>
              <a:off x="3367573" y="4824886"/>
              <a:ext cx="1044000" cy="198000"/>
            </a:xfrm>
            <a:prstGeom prst="rect">
              <a:avLst/>
            </a:prstGeom>
            <a:solidFill>
              <a:srgbClr val="99CCF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47167">
                <a:defRPr/>
              </a:pPr>
              <a:endParaRPr lang="en-GB" sz="1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1" name="Lekerekített téglalap 42">
              <a:extLst>
                <a:ext uri="{FF2B5EF4-FFF2-40B4-BE49-F238E27FC236}">
                  <a16:creationId xmlns:a16="http://schemas.microsoft.com/office/drawing/2014/main" id="{06FD753A-2366-4E66-ABA1-E940CE703E11}"/>
                </a:ext>
              </a:extLst>
            </p:cNvPr>
            <p:cNvSpPr/>
            <p:nvPr/>
          </p:nvSpPr>
          <p:spPr>
            <a:xfrm>
              <a:off x="3367573" y="3628093"/>
              <a:ext cx="1044000" cy="5940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b="1" dirty="0">
                <a:solidFill>
                  <a:srgbClr val="022A4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2" name="Lekerekített téglalap 41">
              <a:extLst>
                <a:ext uri="{FF2B5EF4-FFF2-40B4-BE49-F238E27FC236}">
                  <a16:creationId xmlns:a16="http://schemas.microsoft.com/office/drawing/2014/main" id="{CE7923A3-ADBA-4823-8E33-A74D2BF7A008}"/>
                </a:ext>
              </a:extLst>
            </p:cNvPr>
            <p:cNvSpPr/>
            <p:nvPr/>
          </p:nvSpPr>
          <p:spPr>
            <a:xfrm>
              <a:off x="3367573" y="3427161"/>
              <a:ext cx="1044000" cy="19800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7167">
                <a:defRPr/>
              </a:pPr>
              <a:endParaRPr lang="en-GB" sz="1400" b="1" dirty="0">
                <a:solidFill>
                  <a:srgbClr val="022A4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" name="Lekerekített téglalap 42">
              <a:extLst>
                <a:ext uri="{FF2B5EF4-FFF2-40B4-BE49-F238E27FC236}">
                  <a16:creationId xmlns:a16="http://schemas.microsoft.com/office/drawing/2014/main" id="{CDEAC06B-AF66-4B11-9470-40A32F866813}"/>
                </a:ext>
              </a:extLst>
            </p:cNvPr>
            <p:cNvSpPr/>
            <p:nvPr/>
          </p:nvSpPr>
          <p:spPr>
            <a:xfrm>
              <a:off x="3367573" y="3028229"/>
              <a:ext cx="1044000" cy="3960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b="1" dirty="0">
                <a:solidFill>
                  <a:srgbClr val="022A4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4" name="Jobbra nyílbuborék 22">
              <a:extLst>
                <a:ext uri="{FF2B5EF4-FFF2-40B4-BE49-F238E27FC236}">
                  <a16:creationId xmlns:a16="http://schemas.microsoft.com/office/drawing/2014/main" id="{71EC127E-DFEC-4688-9EC5-C328671DD15E}"/>
                </a:ext>
              </a:extLst>
            </p:cNvPr>
            <p:cNvSpPr/>
            <p:nvPr/>
          </p:nvSpPr>
          <p:spPr>
            <a:xfrm>
              <a:off x="3367573" y="2827297"/>
              <a:ext cx="1044000" cy="198000"/>
            </a:xfrm>
            <a:prstGeom prst="rect">
              <a:avLst/>
            </a:prstGeom>
            <a:solidFill>
              <a:srgbClr val="99CCF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47167">
                <a:defRPr/>
              </a:pPr>
              <a:endParaRPr lang="en-GB" sz="1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10" name="Kép 9">
            <a:extLst>
              <a:ext uri="{FF2B5EF4-FFF2-40B4-BE49-F238E27FC236}">
                <a16:creationId xmlns:a16="http://schemas.microsoft.com/office/drawing/2014/main" id="{D7BA04F0-2DD6-483A-BC11-81930940AD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6755" y="1294259"/>
            <a:ext cx="5910263" cy="3719513"/>
          </a:xfrm>
          <a:prstGeom prst="rect">
            <a:avLst/>
          </a:prstGeom>
        </p:spPr>
      </p:pic>
      <p:sp>
        <p:nvSpPr>
          <p:cNvPr id="25" name="Szövegdoboz 24">
            <a:extLst>
              <a:ext uri="{FF2B5EF4-FFF2-40B4-BE49-F238E27FC236}">
                <a16:creationId xmlns:a16="http://schemas.microsoft.com/office/drawing/2014/main" id="{BEDA0F05-BDC5-485A-ADFD-3DDE44C91B07}"/>
              </a:ext>
            </a:extLst>
          </p:cNvPr>
          <p:cNvSpPr txBox="1">
            <a:spLocks/>
          </p:cNvSpPr>
          <p:nvPr/>
        </p:nvSpPr>
        <p:spPr>
          <a:xfrm flipH="1">
            <a:off x="2709542" y="4018662"/>
            <a:ext cx="235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{</a:t>
            </a:r>
            <a:endParaRPr lang="en-GB" sz="6000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5A5542BE-13E6-4B31-A428-D3D99869B60B}"/>
              </a:ext>
            </a:extLst>
          </p:cNvPr>
          <p:cNvSpPr txBox="1"/>
          <p:nvPr/>
        </p:nvSpPr>
        <p:spPr>
          <a:xfrm>
            <a:off x="1640554" y="2652688"/>
            <a:ext cx="133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Néhány téma</a:t>
            </a:r>
            <a:br>
              <a:rPr lang="hu-HU" sz="1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nem értékelt</a:t>
            </a:r>
            <a:endParaRPr lang="en-GB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6" name="Csoportba foglalás 35">
            <a:extLst>
              <a:ext uri="{FF2B5EF4-FFF2-40B4-BE49-F238E27FC236}">
                <a16:creationId xmlns:a16="http://schemas.microsoft.com/office/drawing/2014/main" id="{B5A425C0-BE9D-4850-95C5-6CE5EE2B9358}"/>
              </a:ext>
            </a:extLst>
          </p:cNvPr>
          <p:cNvGrpSpPr/>
          <p:nvPr/>
        </p:nvGrpSpPr>
        <p:grpSpPr>
          <a:xfrm>
            <a:off x="2309885" y="2129468"/>
            <a:ext cx="739538" cy="1348022"/>
            <a:chOff x="2309885" y="2129468"/>
            <a:chExt cx="739538" cy="1348022"/>
          </a:xfrm>
        </p:grpSpPr>
        <p:cxnSp>
          <p:nvCxnSpPr>
            <p:cNvPr id="26" name="Egyenes összekötő nyíllal 25">
              <a:extLst>
                <a:ext uri="{FF2B5EF4-FFF2-40B4-BE49-F238E27FC236}">
                  <a16:creationId xmlns:a16="http://schemas.microsoft.com/office/drawing/2014/main" id="{33AA5121-E0DF-4549-8795-8F3A12CDF3A8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H="1">
              <a:off x="2309885" y="2129468"/>
              <a:ext cx="700310" cy="52322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nyíllal 26">
              <a:extLst>
                <a:ext uri="{FF2B5EF4-FFF2-40B4-BE49-F238E27FC236}">
                  <a16:creationId xmlns:a16="http://schemas.microsoft.com/office/drawing/2014/main" id="{F3D04555-9C1A-4F96-A979-EE1AC99EBCFE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H="1" flipV="1">
              <a:off x="2309885" y="3175908"/>
              <a:ext cx="700310" cy="30158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nyíllal 27">
              <a:extLst>
                <a:ext uri="{FF2B5EF4-FFF2-40B4-BE49-F238E27FC236}">
                  <a16:creationId xmlns:a16="http://schemas.microsoft.com/office/drawing/2014/main" id="{53CD5C00-D0A3-4537-A4BE-EAE4412169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70264" y="2903539"/>
              <a:ext cx="279159" cy="1140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C16F02B0-AA2E-4A12-BE26-EDE2F3CB39C3}"/>
              </a:ext>
            </a:extLst>
          </p:cNvPr>
          <p:cNvGrpSpPr/>
          <p:nvPr/>
        </p:nvGrpSpPr>
        <p:grpSpPr>
          <a:xfrm>
            <a:off x="2744078" y="3130346"/>
            <a:ext cx="311190" cy="1128192"/>
            <a:chOff x="2744078" y="3130346"/>
            <a:chExt cx="311190" cy="1128192"/>
          </a:xfrm>
        </p:grpSpPr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63BFB48F-AC36-485D-B06A-C1FF66159D7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744078" y="3427541"/>
              <a:ext cx="2351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800" b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{</a:t>
              </a:r>
              <a:endParaRPr lang="en-GB" sz="4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30" name="Egyenes összekötő nyíllal 29">
              <a:extLst>
                <a:ext uri="{FF2B5EF4-FFF2-40B4-BE49-F238E27FC236}">
                  <a16:creationId xmlns:a16="http://schemas.microsoft.com/office/drawing/2014/main" id="{B67EB74B-955D-4DFF-AA28-EF613F4AF7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66868" y="3130346"/>
              <a:ext cx="188400" cy="52322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5F19E824-1617-4EA3-A435-4A7640928261}"/>
              </a:ext>
            </a:extLst>
          </p:cNvPr>
          <p:cNvGrpSpPr/>
          <p:nvPr/>
        </p:nvGrpSpPr>
        <p:grpSpPr>
          <a:xfrm>
            <a:off x="1745392" y="5636148"/>
            <a:ext cx="7104967" cy="589739"/>
            <a:chOff x="1731538" y="1743017"/>
            <a:chExt cx="7104967" cy="589739"/>
          </a:xfrm>
        </p:grpSpPr>
        <p:grpSp>
          <p:nvGrpSpPr>
            <p:cNvPr id="41" name="Csoportba foglalás 40">
              <a:extLst>
                <a:ext uri="{FF2B5EF4-FFF2-40B4-BE49-F238E27FC236}">
                  <a16:creationId xmlns:a16="http://schemas.microsoft.com/office/drawing/2014/main" id="{1B1BA2E0-D065-4EB4-8213-37EE87113F41}"/>
                </a:ext>
              </a:extLst>
            </p:cNvPr>
            <p:cNvGrpSpPr/>
            <p:nvPr/>
          </p:nvGrpSpPr>
          <p:grpSpPr>
            <a:xfrm>
              <a:off x="1731538" y="1743017"/>
              <a:ext cx="7104967" cy="508220"/>
              <a:chOff x="11381524" y="11683773"/>
              <a:chExt cx="9047329" cy="632728"/>
            </a:xfrm>
          </p:grpSpPr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29CE76D-3725-445B-AC79-F6E69C7727CE}"/>
                  </a:ext>
                </a:extLst>
              </p:cNvPr>
              <p:cNvGrpSpPr/>
              <p:nvPr/>
            </p:nvGrpSpPr>
            <p:grpSpPr>
              <a:xfrm>
                <a:off x="11381524" y="11683773"/>
                <a:ext cx="9033815" cy="617699"/>
                <a:chOff x="2430970" y="11749874"/>
                <a:chExt cx="9033815" cy="617699"/>
              </a:xfrm>
            </p:grpSpPr>
            <p:grpSp>
              <p:nvGrpSpPr>
                <p:cNvPr id="50" name="Csoportba foglalás 49">
                  <a:extLst>
                    <a:ext uri="{FF2B5EF4-FFF2-40B4-BE49-F238E27FC236}">
                      <a16:creationId xmlns:a16="http://schemas.microsoft.com/office/drawing/2014/main" id="{8843DB2A-E26C-4F01-A751-E13A96E4AB03}"/>
                    </a:ext>
                  </a:extLst>
                </p:cNvPr>
                <p:cNvGrpSpPr/>
                <p:nvPr/>
              </p:nvGrpSpPr>
              <p:grpSpPr>
                <a:xfrm>
                  <a:off x="2888999" y="11882144"/>
                  <a:ext cx="8575786" cy="383929"/>
                  <a:chOff x="2553812" y="11780557"/>
                  <a:chExt cx="8575786" cy="383929"/>
                </a:xfrm>
              </p:grpSpPr>
              <p:grpSp>
                <p:nvGrpSpPr>
                  <p:cNvPr id="55" name="Csoportba foglalás 54">
                    <a:extLst>
                      <a:ext uri="{FF2B5EF4-FFF2-40B4-BE49-F238E27FC236}">
                        <a16:creationId xmlns:a16="http://schemas.microsoft.com/office/drawing/2014/main" id="{712BB45A-A7F2-4968-BA71-3A81CA1BA457}"/>
                      </a:ext>
                    </a:extLst>
                  </p:cNvPr>
                  <p:cNvGrpSpPr/>
                  <p:nvPr/>
                </p:nvGrpSpPr>
                <p:grpSpPr>
                  <a:xfrm>
                    <a:off x="2553812" y="11780557"/>
                    <a:ext cx="8575786" cy="106344"/>
                    <a:chOff x="2543200" y="11780557"/>
                    <a:chExt cx="8575786" cy="106344"/>
                  </a:xfrm>
                </p:grpSpPr>
                <p:sp>
                  <p:nvSpPr>
                    <p:cNvPr id="68" name="Téglalap 67">
                      <a:extLst>
                        <a:ext uri="{FF2B5EF4-FFF2-40B4-BE49-F238E27FC236}">
                          <a16:creationId xmlns:a16="http://schemas.microsoft.com/office/drawing/2014/main" id="{47F9FEC3-A592-4A58-A828-312E461C726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638986" y="11780557"/>
                      <a:ext cx="6480000" cy="106344"/>
                    </a:xfrm>
                    <a:prstGeom prst="rect">
                      <a:avLst/>
                    </a:prstGeom>
                    <a:gradFill flip="none" rotWithShape="1">
                      <a:gsLst>
                        <a:gs pos="40000">
                          <a:srgbClr val="FF8080"/>
                        </a:gs>
                        <a:gs pos="50000">
                          <a:srgbClr val="FFCC99"/>
                        </a:gs>
                        <a:gs pos="90000">
                          <a:srgbClr val="FFFFCC"/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  <p:grpSp>
                  <p:nvGrpSpPr>
                    <p:cNvPr id="69" name="Csoportba foglalás 68">
                      <a:extLst>
                        <a:ext uri="{FF2B5EF4-FFF2-40B4-BE49-F238E27FC236}">
                          <a16:creationId xmlns:a16="http://schemas.microsoft.com/office/drawing/2014/main" id="{2E891B4E-0E6E-44E3-9B04-61B6840FED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43200" y="11780557"/>
                      <a:ext cx="2160000" cy="106344"/>
                      <a:chOff x="2543200" y="11780557"/>
                      <a:chExt cx="6562600" cy="106344"/>
                    </a:xfrm>
                  </p:grpSpPr>
                  <p:sp>
                    <p:nvSpPr>
                      <p:cNvPr id="70" name="Jobbra nyílbuborék 39">
                        <a:extLst>
                          <a:ext uri="{FF2B5EF4-FFF2-40B4-BE49-F238E27FC236}">
                            <a16:creationId xmlns:a16="http://schemas.microsoft.com/office/drawing/2014/main" id="{B983A58F-9BA5-4E41-BA5C-D2926AAABC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65799" y="11780557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562"/>
                        </a:avLst>
                      </a:prstGeom>
                      <a:solidFill>
                        <a:srgbClr val="99FFCC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71" name="Jobbra nyílbuborék 22">
                        <a:extLst>
                          <a:ext uri="{FF2B5EF4-FFF2-40B4-BE49-F238E27FC236}">
                            <a16:creationId xmlns:a16="http://schemas.microsoft.com/office/drawing/2014/main" id="{BFB86E45-76D2-40D8-9F80-4A68921123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1801" y="11780557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709"/>
                        </a:avLst>
                      </a:prstGeom>
                      <a:solidFill>
                        <a:srgbClr val="99CC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72" name="Jobbra nyílbuborék 35">
                        <a:extLst>
                          <a:ext uri="{FF2B5EF4-FFF2-40B4-BE49-F238E27FC236}">
                            <a16:creationId xmlns:a16="http://schemas.microsoft.com/office/drawing/2014/main" id="{29D9220F-F548-4750-9799-527E721AA3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3200" y="11780557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285"/>
                        </a:avLst>
                      </a:prstGeom>
                      <a:solidFill>
                        <a:srgbClr val="CC99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lvl="0"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en-GB" b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6" name="Csoportba foglalás 55">
                    <a:extLst>
                      <a:ext uri="{FF2B5EF4-FFF2-40B4-BE49-F238E27FC236}">
                        <a16:creationId xmlns:a16="http://schemas.microsoft.com/office/drawing/2014/main" id="{9A5A4A8E-0DE2-475B-A611-B556CC22E896}"/>
                      </a:ext>
                    </a:extLst>
                  </p:cNvPr>
                  <p:cNvGrpSpPr/>
                  <p:nvPr/>
                </p:nvGrpSpPr>
                <p:grpSpPr>
                  <a:xfrm>
                    <a:off x="4712996" y="11916628"/>
                    <a:ext cx="6416602" cy="106344"/>
                    <a:chOff x="4674895" y="11916628"/>
                    <a:chExt cx="6416602" cy="106344"/>
                  </a:xfrm>
                </p:grpSpPr>
                <p:sp>
                  <p:nvSpPr>
                    <p:cNvPr id="63" name="Téglalap 62">
                      <a:extLst>
                        <a:ext uri="{FF2B5EF4-FFF2-40B4-BE49-F238E27FC236}">
                          <a16:creationId xmlns:a16="http://schemas.microsoft.com/office/drawing/2014/main" id="{652E2B13-1E30-41ED-9F25-39A18171EF8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771497" y="11916628"/>
                      <a:ext cx="4320000" cy="106344"/>
                    </a:xfrm>
                    <a:prstGeom prst="rect">
                      <a:avLst/>
                    </a:prstGeom>
                    <a:gradFill flip="none" rotWithShape="1">
                      <a:gsLst>
                        <a:gs pos="50000">
                          <a:srgbClr val="FFCC99"/>
                        </a:gs>
                        <a:gs pos="75000">
                          <a:srgbClr val="FFFFCC"/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  <p:grpSp>
                  <p:nvGrpSpPr>
                    <p:cNvPr id="64" name="Csoportba foglalás 63">
                      <a:extLst>
                        <a:ext uri="{FF2B5EF4-FFF2-40B4-BE49-F238E27FC236}">
                          <a16:creationId xmlns:a16="http://schemas.microsoft.com/office/drawing/2014/main" id="{66E93D9E-6331-4962-97F9-FCEC407789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74895" y="11916628"/>
                      <a:ext cx="2160000" cy="106344"/>
                      <a:chOff x="2543200" y="11764228"/>
                      <a:chExt cx="6562600" cy="106344"/>
                    </a:xfrm>
                  </p:grpSpPr>
                  <p:sp>
                    <p:nvSpPr>
                      <p:cNvPr id="65" name="Jobbra nyílbuborék 39">
                        <a:extLst>
                          <a:ext uri="{FF2B5EF4-FFF2-40B4-BE49-F238E27FC236}">
                            <a16:creationId xmlns:a16="http://schemas.microsoft.com/office/drawing/2014/main" id="{5E746AAB-75B3-4483-9454-E2AE84F06C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65800" y="11764228"/>
                        <a:ext cx="2340000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562"/>
                        </a:avLst>
                      </a:prstGeom>
                      <a:solidFill>
                        <a:srgbClr val="99FFCC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66" name="Jobbra nyílbuborék 22">
                        <a:extLst>
                          <a:ext uri="{FF2B5EF4-FFF2-40B4-BE49-F238E27FC236}">
                            <a16:creationId xmlns:a16="http://schemas.microsoft.com/office/drawing/2014/main" id="{164461E5-6139-408C-85E2-D49D36ABF2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1800" y="11764228"/>
                        <a:ext cx="2340000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709"/>
                        </a:avLst>
                      </a:prstGeom>
                      <a:solidFill>
                        <a:srgbClr val="99CC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67" name="Jobbra nyílbuborék 35">
                        <a:extLst>
                          <a:ext uri="{FF2B5EF4-FFF2-40B4-BE49-F238E27FC236}">
                            <a16:creationId xmlns:a16="http://schemas.microsoft.com/office/drawing/2014/main" id="{F62E542E-62D8-4B81-AAA1-D6CC6A6C55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3200" y="11764228"/>
                        <a:ext cx="2340000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285"/>
                        </a:avLst>
                      </a:prstGeom>
                      <a:solidFill>
                        <a:srgbClr val="CC99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lvl="0"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en-GB" b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7" name="Csoportba foglalás 56">
                    <a:extLst>
                      <a:ext uri="{FF2B5EF4-FFF2-40B4-BE49-F238E27FC236}">
                        <a16:creationId xmlns:a16="http://schemas.microsoft.com/office/drawing/2014/main" id="{AA39D6A0-A2F9-4355-B77A-40A2C7C1D2E6}"/>
                      </a:ext>
                    </a:extLst>
                  </p:cNvPr>
                  <p:cNvGrpSpPr/>
                  <p:nvPr/>
                </p:nvGrpSpPr>
                <p:grpSpPr>
                  <a:xfrm>
                    <a:off x="6882793" y="12058142"/>
                    <a:ext cx="4246805" cy="106344"/>
                    <a:chOff x="6878165" y="12058142"/>
                    <a:chExt cx="4246805" cy="106344"/>
                  </a:xfrm>
                </p:grpSpPr>
                <p:sp>
                  <p:nvSpPr>
                    <p:cNvPr id="58" name="Téglalap 57">
                      <a:extLst>
                        <a:ext uri="{FF2B5EF4-FFF2-40B4-BE49-F238E27FC236}">
                          <a16:creationId xmlns:a16="http://schemas.microsoft.com/office/drawing/2014/main" id="{B502101A-0DAF-40DE-B944-8AADF19DE43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8964970" y="12058142"/>
                      <a:ext cx="2160000" cy="106344"/>
                    </a:xfrm>
                    <a:prstGeom prst="rect">
                      <a:avLst/>
                    </a:prstGeom>
                    <a:gradFill flip="none" rotWithShape="1">
                      <a:gsLst>
                        <a:gs pos="50000">
                          <a:srgbClr val="FFCC99"/>
                        </a:gs>
                        <a:gs pos="75000">
                          <a:srgbClr val="FFFFCC"/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  <p:grpSp>
                  <p:nvGrpSpPr>
                    <p:cNvPr id="59" name="Csoportba foglalás 58">
                      <a:extLst>
                        <a:ext uri="{FF2B5EF4-FFF2-40B4-BE49-F238E27FC236}">
                          <a16:creationId xmlns:a16="http://schemas.microsoft.com/office/drawing/2014/main" id="{70407823-4FD8-42BB-90AE-2CD33E5EBE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78165" y="12058142"/>
                      <a:ext cx="2160000" cy="106344"/>
                      <a:chOff x="2708570" y="11753342"/>
                      <a:chExt cx="6562600" cy="106344"/>
                    </a:xfrm>
                  </p:grpSpPr>
                  <p:sp>
                    <p:nvSpPr>
                      <p:cNvPr id="60" name="Jobbra nyílbuborék 39">
                        <a:extLst>
                          <a:ext uri="{FF2B5EF4-FFF2-40B4-BE49-F238E27FC236}">
                            <a16:creationId xmlns:a16="http://schemas.microsoft.com/office/drawing/2014/main" id="{9E35956C-FABF-4816-8DAE-CEDE39E3B9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31169" y="11753342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562"/>
                        </a:avLst>
                      </a:prstGeom>
                      <a:solidFill>
                        <a:srgbClr val="99FFCC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61" name="Jobbra nyílbuborék 22">
                        <a:extLst>
                          <a:ext uri="{FF2B5EF4-FFF2-40B4-BE49-F238E27FC236}">
                            <a16:creationId xmlns:a16="http://schemas.microsoft.com/office/drawing/2014/main" id="{7610262B-2BBC-47C9-882E-870AAB6281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7171" y="11753342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709"/>
                        </a:avLst>
                      </a:prstGeom>
                      <a:solidFill>
                        <a:srgbClr val="99CC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62" name="Jobbra nyílbuborék 35">
                        <a:extLst>
                          <a:ext uri="{FF2B5EF4-FFF2-40B4-BE49-F238E27FC236}">
                            <a16:creationId xmlns:a16="http://schemas.microsoft.com/office/drawing/2014/main" id="{77E737A5-B755-440C-8CF1-88D4BD8D64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8570" y="11753342"/>
                        <a:ext cx="2340001" cy="106344"/>
                      </a:xfrm>
                      <a:prstGeom prst="rightArrowCallout">
                        <a:avLst>
                          <a:gd name="adj1" fmla="val 25000"/>
                          <a:gd name="adj2" fmla="val 25000"/>
                          <a:gd name="adj3" fmla="val 25000"/>
                          <a:gd name="adj4" fmla="val 90285"/>
                        </a:avLst>
                      </a:prstGeom>
                      <a:solidFill>
                        <a:srgbClr val="CC99FF">
                          <a:alpha val="89804"/>
                        </a:srgb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rtlCol="0" anchor="ctr"/>
                      <a:lstStyle/>
                      <a:p>
                        <a:pPr lvl="0"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en-GB" b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1" name="Csoportba foglalás 50">
                  <a:extLst>
                    <a:ext uri="{FF2B5EF4-FFF2-40B4-BE49-F238E27FC236}">
                      <a16:creationId xmlns:a16="http://schemas.microsoft.com/office/drawing/2014/main" id="{B0206725-64E3-457A-B8FB-DDCCDA898D19}"/>
                    </a:ext>
                  </a:extLst>
                </p:cNvPr>
                <p:cNvGrpSpPr/>
                <p:nvPr/>
              </p:nvGrpSpPr>
              <p:grpSpPr>
                <a:xfrm>
                  <a:off x="2430970" y="11749874"/>
                  <a:ext cx="5250595" cy="617699"/>
                  <a:chOff x="4132770" y="11749874"/>
                  <a:chExt cx="5250595" cy="617699"/>
                </a:xfrm>
              </p:grpSpPr>
              <p:sp>
                <p:nvSpPr>
                  <p:cNvPr id="52" name="Szövegdoboz 51">
                    <a:extLst>
                      <a:ext uri="{FF2B5EF4-FFF2-40B4-BE49-F238E27FC236}">
                        <a16:creationId xmlns:a16="http://schemas.microsoft.com/office/drawing/2014/main" id="{3DF05841-4971-4DF7-A7F8-87AA91BD6F85}"/>
                      </a:ext>
                    </a:extLst>
                  </p:cNvPr>
                  <p:cNvSpPr txBox="1"/>
                  <p:nvPr/>
                </p:nvSpPr>
                <p:spPr>
                  <a:xfrm>
                    <a:off x="4132770" y="11749874"/>
                    <a:ext cx="1298062" cy="34486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0">
                    <a:spAutoFit/>
                  </a:bodyPr>
                  <a:lstStyle/>
                  <a:p>
                    <a:r>
                      <a:rPr lang="hu-HU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Adat, változó</a:t>
                    </a:r>
                  </a:p>
                </p:txBody>
              </p:sp>
              <p:sp>
                <p:nvSpPr>
                  <p:cNvPr id="53" name="Szövegdoboz 52">
                    <a:extLst>
                      <a:ext uri="{FF2B5EF4-FFF2-40B4-BE49-F238E27FC236}">
                        <a16:creationId xmlns:a16="http://schemas.microsoft.com/office/drawing/2014/main" id="{93B1710F-5A5A-456A-BB6C-040A8DF92347}"/>
                      </a:ext>
                    </a:extLst>
                  </p:cNvPr>
                  <p:cNvSpPr txBox="1"/>
                  <p:nvPr/>
                </p:nvSpPr>
                <p:spPr>
                  <a:xfrm>
                    <a:off x="6246087" y="11879259"/>
                    <a:ext cx="1037110" cy="34486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0">
                    <a:spAutoFit/>
                  </a:bodyPr>
                  <a:lstStyle/>
                  <a:p>
                    <a:r>
                      <a:rPr lang="hu-HU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Kódolás…</a:t>
                    </a:r>
                  </a:p>
                </p:txBody>
              </p:sp>
              <p:sp>
                <p:nvSpPr>
                  <p:cNvPr id="54" name="Szövegdoboz 53">
                    <a:extLst>
                      <a:ext uri="{FF2B5EF4-FFF2-40B4-BE49-F238E27FC236}">
                        <a16:creationId xmlns:a16="http://schemas.microsoft.com/office/drawing/2014/main" id="{F56C2CC8-112C-4059-85DB-465421870D8E}"/>
                      </a:ext>
                    </a:extLst>
                  </p:cNvPr>
                  <p:cNvSpPr txBox="1"/>
                  <p:nvPr/>
                </p:nvSpPr>
                <p:spPr>
                  <a:xfrm>
                    <a:off x="8409288" y="12022712"/>
                    <a:ext cx="974077" cy="34486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0">
                    <a:spAutoFit/>
                  </a:bodyPr>
                  <a:lstStyle/>
                  <a:p>
                    <a:r>
                      <a:rPr lang="hu-HU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Memória</a:t>
                    </a:r>
                  </a:p>
                </p:txBody>
              </p:sp>
            </p:grpSp>
          </p:grpSp>
          <p:sp>
            <p:nvSpPr>
              <p:cNvPr id="49" name="Téglalap 48">
                <a:extLst>
                  <a:ext uri="{FF2B5EF4-FFF2-40B4-BE49-F238E27FC236}">
                    <a16:creationId xmlns:a16="http://schemas.microsoft.com/office/drawing/2014/main" id="{CC903C85-64B5-4DFA-AA7A-73CE6D0F4A17}"/>
                  </a:ext>
                </a:extLst>
              </p:cNvPr>
              <p:cNvSpPr/>
              <p:nvPr/>
            </p:nvSpPr>
            <p:spPr>
              <a:xfrm flipH="1">
                <a:off x="19649544" y="11818777"/>
                <a:ext cx="779309" cy="497724"/>
              </a:xfrm>
              <a:prstGeom prst="rect">
                <a:avLst/>
              </a:prstGeom>
              <a:gradFill flip="none" rotWithShape="1">
                <a:gsLst>
                  <a:gs pos="60000">
                    <a:srgbClr val="FFCC99"/>
                  </a:gs>
                  <a:gs pos="95000">
                    <a:srgbClr val="FF7C80"/>
                  </a:gs>
                  <a:gs pos="80000">
                    <a:srgbClr val="FFCC99"/>
                  </a:gs>
                  <a:gs pos="20000">
                    <a:srgbClr val="FFFFCC"/>
                  </a:gs>
                  <a:gs pos="40000">
                    <a:srgbClr val="FFFFCC"/>
                  </a:gs>
                  <a:gs pos="10000">
                    <a:srgbClr val="D7DADB"/>
                  </a:gs>
                </a:gsLst>
                <a:lin ang="81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r" defTabSz="457200">
                  <a:defRPr/>
                </a:pPr>
                <a:r>
                  <a:rPr lang="hu-HU" sz="12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kZH5</a:t>
                </a:r>
              </a:p>
            </p:txBody>
          </p:sp>
        </p:grpSp>
        <p:grpSp>
          <p:nvGrpSpPr>
            <p:cNvPr id="42" name="Csoportba foglalás 41">
              <a:extLst>
                <a:ext uri="{FF2B5EF4-FFF2-40B4-BE49-F238E27FC236}">
                  <a16:creationId xmlns:a16="http://schemas.microsoft.com/office/drawing/2014/main" id="{E0D82782-2778-4415-81C7-E13C69AF4F2E}"/>
                </a:ext>
              </a:extLst>
            </p:cNvPr>
            <p:cNvGrpSpPr/>
            <p:nvPr/>
          </p:nvGrpSpPr>
          <p:grpSpPr>
            <a:xfrm>
              <a:off x="6176324" y="2055757"/>
              <a:ext cx="2097166" cy="276999"/>
              <a:chOff x="6707489" y="12022712"/>
              <a:chExt cx="2670491" cy="344861"/>
            </a:xfrm>
          </p:grpSpPr>
          <p:grpSp>
            <p:nvGrpSpPr>
              <p:cNvPr id="43" name="Csoportba foglalás 42">
                <a:extLst>
                  <a:ext uri="{FF2B5EF4-FFF2-40B4-BE49-F238E27FC236}">
                    <a16:creationId xmlns:a16="http://schemas.microsoft.com/office/drawing/2014/main" id="{5B93A3C3-CB71-4B62-91E5-68379AEA253D}"/>
                  </a:ext>
                </a:extLst>
              </p:cNvPr>
              <p:cNvGrpSpPr/>
              <p:nvPr/>
            </p:nvGrpSpPr>
            <p:grpSpPr>
              <a:xfrm>
                <a:off x="7217980" y="12159729"/>
                <a:ext cx="2160000" cy="106343"/>
                <a:chOff x="2708570" y="11753342"/>
                <a:chExt cx="6562600" cy="106344"/>
              </a:xfrm>
            </p:grpSpPr>
            <p:sp>
              <p:nvSpPr>
                <p:cNvPr id="45" name="Jobbra nyílbuborék 39">
                  <a:extLst>
                    <a:ext uri="{FF2B5EF4-FFF2-40B4-BE49-F238E27FC236}">
                      <a16:creationId xmlns:a16="http://schemas.microsoft.com/office/drawing/2014/main" id="{588B3E2D-5748-4387-ABD3-8EDE4CB71D55}"/>
                    </a:ext>
                  </a:extLst>
                </p:cNvPr>
                <p:cNvSpPr/>
                <p:nvPr/>
              </p:nvSpPr>
              <p:spPr>
                <a:xfrm>
                  <a:off x="6931169" y="11753342"/>
                  <a:ext cx="2340001" cy="106344"/>
                </a:xfrm>
                <a:prstGeom prst="rightArrowCallout">
                  <a:avLst>
                    <a:gd name="adj1" fmla="val 25000"/>
                    <a:gd name="adj2" fmla="val 25000"/>
                    <a:gd name="adj3" fmla="val 25000"/>
                    <a:gd name="adj4" fmla="val 90562"/>
                  </a:avLst>
                </a:prstGeom>
                <a:solidFill>
                  <a:srgbClr val="99FF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1" i="0" u="none" strike="noStrike" kern="1200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46" name="Jobbra nyílbuborék 22">
                  <a:extLst>
                    <a:ext uri="{FF2B5EF4-FFF2-40B4-BE49-F238E27FC236}">
                      <a16:creationId xmlns:a16="http://schemas.microsoft.com/office/drawing/2014/main" id="{35B15A79-5C52-4AC6-AFB4-13A1D181B5E5}"/>
                    </a:ext>
                  </a:extLst>
                </p:cNvPr>
                <p:cNvSpPr/>
                <p:nvPr/>
              </p:nvSpPr>
              <p:spPr>
                <a:xfrm>
                  <a:off x="4807171" y="11753342"/>
                  <a:ext cx="2340001" cy="106344"/>
                </a:xfrm>
                <a:prstGeom prst="rightArrowCallout">
                  <a:avLst>
                    <a:gd name="adj1" fmla="val 25000"/>
                    <a:gd name="adj2" fmla="val 25000"/>
                    <a:gd name="adj3" fmla="val 25000"/>
                    <a:gd name="adj4" fmla="val 90709"/>
                  </a:avLst>
                </a:prstGeom>
                <a:solidFill>
                  <a:srgbClr val="99CC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1" i="0" u="none" strike="noStrike" kern="1200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47" name="Jobbra nyílbuborék 35">
                  <a:extLst>
                    <a:ext uri="{FF2B5EF4-FFF2-40B4-BE49-F238E27FC236}">
                      <a16:creationId xmlns:a16="http://schemas.microsoft.com/office/drawing/2014/main" id="{720B6E29-0458-4AAF-A6D3-E283A21BEA73}"/>
                    </a:ext>
                  </a:extLst>
                </p:cNvPr>
                <p:cNvSpPr/>
                <p:nvPr/>
              </p:nvSpPr>
              <p:spPr>
                <a:xfrm>
                  <a:off x="2708570" y="11753342"/>
                  <a:ext cx="2340001" cy="106344"/>
                </a:xfrm>
                <a:prstGeom prst="rightArrowCallout">
                  <a:avLst>
                    <a:gd name="adj1" fmla="val 25000"/>
                    <a:gd name="adj2" fmla="val 25000"/>
                    <a:gd name="adj3" fmla="val 25000"/>
                    <a:gd name="adj4" fmla="val 90285"/>
                  </a:avLst>
                </a:prstGeom>
                <a:solidFill>
                  <a:srgbClr val="CC99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sp>
            <p:nvSpPr>
              <p:cNvPr id="44" name="Szövegdoboz 43">
                <a:extLst>
                  <a:ext uri="{FF2B5EF4-FFF2-40B4-BE49-F238E27FC236}">
                    <a16:creationId xmlns:a16="http://schemas.microsoft.com/office/drawing/2014/main" id="{393D72C6-1B66-46A2-AD1F-A7ABFCD49C18}"/>
                  </a:ext>
                </a:extLst>
              </p:cNvPr>
              <p:cNvSpPr txBox="1"/>
              <p:nvPr/>
            </p:nvSpPr>
            <p:spPr>
              <a:xfrm>
                <a:off x="6707489" y="12022712"/>
                <a:ext cx="635232" cy="34486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hu-HU" sz="1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Lista</a:t>
                </a:r>
              </a:p>
            </p:txBody>
          </p:sp>
        </p:grpSp>
      </p:grpSp>
      <p:grpSp>
        <p:nvGrpSpPr>
          <p:cNvPr id="78" name="Csoportba foglalás 77">
            <a:extLst>
              <a:ext uri="{FF2B5EF4-FFF2-40B4-BE49-F238E27FC236}">
                <a16:creationId xmlns:a16="http://schemas.microsoft.com/office/drawing/2014/main" id="{C006D00F-6A1C-4DE2-BB3F-6976F334C307}"/>
              </a:ext>
            </a:extLst>
          </p:cNvPr>
          <p:cNvGrpSpPr/>
          <p:nvPr/>
        </p:nvGrpSpPr>
        <p:grpSpPr>
          <a:xfrm>
            <a:off x="3869819" y="5094339"/>
            <a:ext cx="5056164" cy="647443"/>
            <a:chOff x="3869819" y="5094339"/>
            <a:chExt cx="5056164" cy="647443"/>
          </a:xfrm>
        </p:grpSpPr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4BD9903A-CDD4-43AB-A897-6845685E90CC}"/>
                </a:ext>
              </a:extLst>
            </p:cNvPr>
            <p:cNvSpPr txBox="1"/>
            <p:nvPr/>
          </p:nvSpPr>
          <p:spPr>
            <a:xfrm>
              <a:off x="3869819" y="5464783"/>
              <a:ext cx="5056164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>
                <a:tabLst>
                  <a:tab pos="450850" algn="l"/>
                  <a:tab pos="6186488" algn="r"/>
                </a:tabLst>
              </a:pPr>
              <a:r>
                <a:rPr lang="hu-HU" sz="12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Feladat: dinamikusan foglalt tömb	A hallgatók 10%-</a:t>
              </a:r>
              <a:r>
                <a:rPr lang="hu-HU" sz="1200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ánál</a:t>
              </a:r>
              <a:r>
                <a:rPr lang="hu-HU" sz="12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a „megoldás”: lista</a:t>
              </a:r>
            </a:p>
          </p:txBody>
        </p:sp>
        <p:cxnSp>
          <p:nvCxnSpPr>
            <p:cNvPr id="77" name="Egyenes összekötő nyíllal 76">
              <a:extLst>
                <a:ext uri="{FF2B5EF4-FFF2-40B4-BE49-F238E27FC236}">
                  <a16:creationId xmlns:a16="http://schemas.microsoft.com/office/drawing/2014/main" id="{A42152C1-7185-4FA4-A339-26AE96F04D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3317" y="5094339"/>
              <a:ext cx="0" cy="360000"/>
            </a:xfrm>
            <a:prstGeom prst="straightConnector1">
              <a:avLst/>
            </a:prstGeom>
            <a:ln w="38100">
              <a:solidFill>
                <a:srgbClr val="E0754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4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C49F41-A1CC-474B-BB94-BECAF0648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268" y="1872451"/>
            <a:ext cx="6912000" cy="1727999"/>
          </a:xfrm>
        </p:spPr>
        <p:txBody>
          <a:bodyPr/>
          <a:lstStyle/>
          <a:p>
            <a:r>
              <a:rPr lang="hu-HU" dirty="0"/>
              <a:t>Köszönjük a figyelmet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D107C34-7D33-47C0-8D17-99F1AF5DE4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Szalayné Tahy Zsuzsanna</a:t>
            </a:r>
            <a:br>
              <a:rPr lang="hu-HU" dirty="0"/>
            </a:br>
            <a:r>
              <a:rPr lang="hu-HU" dirty="0">
                <a:hlinkClick r:id="rId2"/>
              </a:rPr>
              <a:t>sztzs@caesar.elte.hu</a:t>
            </a:r>
            <a:br>
              <a:rPr lang="hu-HU" dirty="0"/>
            </a:br>
            <a:r>
              <a:rPr lang="hu-HU" dirty="0"/>
              <a:t>ELTE IK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1A7BBBA-49A9-4360-B175-6BF755A8F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Czirkos</a:t>
            </a:r>
            <a:r>
              <a:rPr lang="hu-HU" dirty="0"/>
              <a:t> Zoltán</a:t>
            </a:r>
            <a:br>
              <a:rPr lang="hu-HU" dirty="0"/>
            </a:br>
            <a:r>
              <a:rPr lang="hu-HU" dirty="0">
                <a:hlinkClick r:id="rId3"/>
              </a:rPr>
              <a:t>czirkos@eet.bme.hu</a:t>
            </a:r>
            <a:endParaRPr lang="hu-HU" dirty="0"/>
          </a:p>
          <a:p>
            <a:r>
              <a:rPr lang="hu-HU" dirty="0"/>
              <a:t>BME EET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196582-7168-41D5-AEC4-AF522E5412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GB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Czirkos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 Zoltán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/>
              <a:t>INFODIDACT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24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3680</TotalTime>
  <Words>301</Words>
  <Application>Microsoft Office PowerPoint</Application>
  <PresentationFormat>Diavetítés a képernyőre (4:3 oldalarány)</PresentationFormat>
  <Paragraphs>129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Garamond</vt:lpstr>
      <vt:lpstr>Office Theme</vt:lpstr>
      <vt:lpstr>Programozástanulás mentorálása Haladási naplóval</vt:lpstr>
      <vt:lpstr>Learning Activity Unit</vt:lpstr>
      <vt:lpstr>Haladási napló</vt:lpstr>
      <vt:lpstr>Haladási napló</vt:lpstr>
      <vt:lpstr>Hallgatók aktivitása</vt:lpstr>
      <vt:lpstr>Eredmény - Jegy</vt:lpstr>
      <vt:lpstr>Kis ZH eredmények 2015 vs. 2016</vt:lpstr>
      <vt:lpstr>Tantárgyfejlesztés</vt:lpstr>
      <vt:lpstr>Köszönjük a figyelmet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pj</dc:creator>
  <cp:lastModifiedBy>Szalayné Tahy Zsuzsa</cp:lastModifiedBy>
  <cp:revision>210</cp:revision>
  <dcterms:created xsi:type="dcterms:W3CDTF">2011-03-29T08:32:47Z</dcterms:created>
  <dcterms:modified xsi:type="dcterms:W3CDTF">2017-11-24T00:56:46Z</dcterms:modified>
</cp:coreProperties>
</file>