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7" r:id="rId2"/>
    <p:sldId id="289" r:id="rId3"/>
    <p:sldId id="290" r:id="rId4"/>
    <p:sldId id="291" r:id="rId5"/>
    <p:sldId id="292" r:id="rId6"/>
    <p:sldId id="293" r:id="rId7"/>
    <p:sldId id="277" r:id="rId8"/>
    <p:sldId id="279" r:id="rId9"/>
    <p:sldId id="294" r:id="rId10"/>
    <p:sldId id="295" r:id="rId11"/>
    <p:sldId id="296" r:id="rId12"/>
    <p:sldId id="298" r:id="rId13"/>
    <p:sldId id="300" r:id="rId14"/>
    <p:sldId id="299" r:id="rId1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2734"/>
    <a:srgbClr val="F7E9E9"/>
    <a:srgbClr val="E9E9E9"/>
    <a:srgbClr val="505050"/>
    <a:srgbClr val="EDEDED"/>
    <a:srgbClr val="F0EDD9"/>
    <a:srgbClr val="FFFFCC"/>
    <a:srgbClr val="FFCC99"/>
    <a:srgbClr val="CC99FF"/>
    <a:srgbClr val="CC99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52" autoAdjust="0"/>
    <p:restoredTop sz="94631" autoAdjust="0"/>
  </p:normalViewPr>
  <p:slideViewPr>
    <p:cSldViewPr snapToGrid="0" snapToObjects="1">
      <p:cViewPr varScale="1">
        <p:scale>
          <a:sx n="89" d="100"/>
          <a:sy n="89" d="100"/>
        </p:scale>
        <p:origin x="121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70" d="100"/>
          <a:sy n="70" d="100"/>
        </p:scale>
        <p:origin x="2832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393C7F-B21C-4D52-92B7-5FA7B8322EAB}" type="datetimeFigureOut">
              <a:rPr lang="hu-HU" smtClean="0"/>
              <a:t>2017.06.22.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EEA099-D9BA-4834-BB18-D88BD45B908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35164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BB8234-8C70-4E0D-8CE7-AC779BD21237}" type="datetimeFigureOut">
              <a:rPr lang="hu-HU" smtClean="0"/>
              <a:t>2017.06.22.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342C8-21BB-4588-9C39-A7CEF902047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9289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2342C8-21BB-4588-9C39-A7CEF9020470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38058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2342C8-21BB-4588-9C39-A7CEF9020470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0991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2268" y="2130425"/>
            <a:ext cx="6912000" cy="1470025"/>
          </a:xfrm>
        </p:spPr>
        <p:txBody>
          <a:bodyPr/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0987" y="3886200"/>
            <a:ext cx="3352365" cy="17280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dirty="0" err="1"/>
              <a:t>DiDMatTech</a:t>
            </a:r>
            <a:r>
              <a:rPr lang="hu-HU" dirty="0"/>
              <a:t>, </a:t>
            </a:r>
            <a:r>
              <a:rPr lang="hu-HU" dirty="0" err="1"/>
              <a:t>Trnava</a:t>
            </a:r>
            <a:r>
              <a:rPr lang="hu-HU" dirty="0"/>
              <a:t>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98A9A-D58F-4465-854F-6C40A3AA87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Second SubTitle"/>
          <p:cNvSpPr>
            <a:spLocks noGrp="1"/>
          </p:cNvSpPr>
          <p:nvPr>
            <p:ph type="body" sz="quarter" idx="13"/>
          </p:nvPr>
        </p:nvSpPr>
        <p:spPr>
          <a:xfrm>
            <a:off x="5394438" y="3886200"/>
            <a:ext cx="3352456" cy="1752600"/>
          </a:xfrm>
        </p:spPr>
        <p:txBody>
          <a:bodyPr/>
          <a:lstStyle>
            <a:lvl1pPr marL="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hu-HU" sz="2400" kern="1200" dirty="0" smtClean="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hu-HU" sz="3200" kern="1200" dirty="0" smtClean="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hu-HU" sz="3200" kern="1200" dirty="0" smtClean="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hu-HU" sz="3200" kern="1200" dirty="0" smtClean="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hu-HU" sz="3200" kern="1200" dirty="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</a:lstStyle>
          <a:p>
            <a:pPr lvl="0"/>
            <a:r>
              <a:rPr lang="hu-HU" dirty="0"/>
              <a:t>Mintaszöveg szerkesztése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325676" y="6519896"/>
            <a:ext cx="90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rgbClr val="052A4B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hu-HU" dirty="0"/>
              <a:t>6/22/2017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87018" y="284163"/>
            <a:ext cx="7200000" cy="1008000"/>
          </a:xfrm>
        </p:spPr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1695450" y="1292163"/>
            <a:ext cx="7200000" cy="4860000"/>
          </a:xfrm>
        </p:spPr>
        <p:txBody>
          <a:bodyPr vert="eaVert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dirty="0" err="1"/>
              <a:t>DiDMatTech</a:t>
            </a:r>
            <a:r>
              <a:rPr lang="hu-HU" dirty="0"/>
              <a:t>, </a:t>
            </a:r>
            <a:r>
              <a:rPr lang="hu-HU" dirty="0" err="1"/>
              <a:t>Trnava</a:t>
            </a:r>
            <a:r>
              <a:rPr lang="hu-HU" dirty="0"/>
              <a:t>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2FD4A-2425-49F2-ADE8-E1D11CC3E8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325676" y="6519896"/>
            <a:ext cx="90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rgbClr val="052A4B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hu-HU" dirty="0"/>
              <a:t>6/22/2017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4764" y="274638"/>
            <a:ext cx="2057400" cy="6025954"/>
          </a:xfrm>
        </p:spPr>
        <p:txBody>
          <a:bodyPr vert="eaVert"/>
          <a:lstStyle/>
          <a:p>
            <a:r>
              <a:rPr lang="hu-HU" dirty="0" err="1"/>
              <a:t>Click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edit</a:t>
            </a:r>
            <a:r>
              <a:rPr lang="hu-HU" dirty="0"/>
              <a:t> Master </a:t>
            </a:r>
            <a:r>
              <a:rPr lang="hu-HU" dirty="0" err="1"/>
              <a:t>title</a:t>
            </a:r>
            <a:r>
              <a:rPr lang="hu-HU" dirty="0"/>
              <a:t> </a:t>
            </a:r>
            <a:r>
              <a:rPr lang="hu-HU" dirty="0" err="1"/>
              <a:t>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16065" y="274638"/>
            <a:ext cx="4997885" cy="6025954"/>
          </a:xfrm>
        </p:spPr>
        <p:txBody>
          <a:bodyPr vert="eaVert"/>
          <a:lstStyle/>
          <a:p>
            <a:pPr lvl="0"/>
            <a:r>
              <a:rPr lang="hu-HU" dirty="0" err="1"/>
              <a:t>Click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edit</a:t>
            </a:r>
            <a:r>
              <a:rPr lang="hu-HU" dirty="0"/>
              <a:t> Master text </a:t>
            </a:r>
            <a:r>
              <a:rPr lang="hu-HU" dirty="0" err="1"/>
              <a:t>styles</a:t>
            </a:r>
            <a:endParaRPr lang="hu-HU" dirty="0"/>
          </a:p>
          <a:p>
            <a:pPr lvl="1"/>
            <a:r>
              <a:rPr lang="hu-HU" dirty="0" err="1"/>
              <a:t>Second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hu-HU" dirty="0"/>
          </a:p>
          <a:p>
            <a:pPr lvl="2"/>
            <a:r>
              <a:rPr lang="hu-HU" dirty="0" err="1"/>
              <a:t>Third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hu-HU" dirty="0"/>
          </a:p>
          <a:p>
            <a:pPr lvl="3"/>
            <a:r>
              <a:rPr lang="hu-HU" dirty="0" err="1"/>
              <a:t>Fourth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hu-HU" dirty="0"/>
          </a:p>
          <a:p>
            <a:pPr lvl="4"/>
            <a:r>
              <a:rPr lang="hu-HU" dirty="0" err="1"/>
              <a:t>Fifth</a:t>
            </a:r>
            <a:r>
              <a:rPr lang="hu-HU" dirty="0"/>
              <a:t> </a:t>
            </a:r>
            <a:r>
              <a:rPr lang="hu-HU" dirty="0" err="1"/>
              <a:t>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dirty="0" err="1"/>
              <a:t>DiDMatTech</a:t>
            </a:r>
            <a:r>
              <a:rPr lang="hu-HU" dirty="0"/>
              <a:t>, </a:t>
            </a:r>
            <a:r>
              <a:rPr lang="hu-HU" dirty="0" err="1"/>
              <a:t>Trnava</a:t>
            </a:r>
            <a:r>
              <a:rPr lang="hu-HU" dirty="0"/>
              <a:t>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BD166-6F76-4388-8A38-09D908FC05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325676" y="6519896"/>
            <a:ext cx="90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rgbClr val="052A4B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hu-HU" dirty="0"/>
              <a:t>6/22/2017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7018" y="284163"/>
            <a:ext cx="7200000" cy="1008000"/>
          </a:xfrm>
        </p:spPr>
        <p:txBody>
          <a:bodyPr/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5450" y="1402915"/>
            <a:ext cx="7200000" cy="5001559"/>
          </a:xfrm>
        </p:spPr>
        <p:txBody>
          <a:bodyPr/>
          <a:lstStyle>
            <a:lvl2pPr>
              <a:spcBef>
                <a:spcPts val="300"/>
              </a:spcBef>
              <a:defRPr/>
            </a:lvl2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dirty="0" err="1"/>
              <a:t>DiDMatTech</a:t>
            </a:r>
            <a:r>
              <a:rPr lang="hu-HU" dirty="0"/>
              <a:t>, </a:t>
            </a:r>
            <a:r>
              <a:rPr lang="hu-HU" dirty="0" err="1"/>
              <a:t>Trnava</a:t>
            </a:r>
            <a:r>
              <a:rPr lang="hu-HU" dirty="0"/>
              <a:t>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8D95B-28C8-4FC8-9A5F-9BEE327AB81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325676" y="6519896"/>
            <a:ext cx="90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rgbClr val="052A4B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hu-HU" dirty="0"/>
              <a:t>6/22/2017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9341" y="4406900"/>
            <a:ext cx="72000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dirty="0" err="1"/>
              <a:t>Click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edit</a:t>
            </a:r>
            <a:r>
              <a:rPr lang="hu-HU" dirty="0"/>
              <a:t> Master </a:t>
            </a:r>
            <a:r>
              <a:rPr lang="hu-HU" dirty="0" err="1"/>
              <a:t>title</a:t>
            </a:r>
            <a:r>
              <a:rPr lang="hu-HU" dirty="0"/>
              <a:t> </a:t>
            </a:r>
            <a:r>
              <a:rPr lang="hu-HU" dirty="0" err="1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341" y="2906713"/>
            <a:ext cx="72000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dirty="0" err="1"/>
              <a:t>Click</a:t>
            </a:r>
            <a:r>
              <a:rPr lang="hu-HU" dirty="0"/>
              <a:t> </a:t>
            </a:r>
            <a:r>
              <a:rPr lang="hu-HU" dirty="0" err="1"/>
              <a:t>to</a:t>
            </a:r>
            <a:r>
              <a:rPr lang="hu-HU" dirty="0"/>
              <a:t> </a:t>
            </a:r>
            <a:r>
              <a:rPr lang="hu-HU" dirty="0" err="1"/>
              <a:t>edit</a:t>
            </a:r>
            <a:r>
              <a:rPr lang="hu-HU" dirty="0"/>
              <a:t> Master text </a:t>
            </a:r>
            <a:r>
              <a:rPr lang="hu-HU" dirty="0" err="1"/>
              <a:t>styles</a:t>
            </a:r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dirty="0" err="1"/>
              <a:t>DiDMatTech</a:t>
            </a:r>
            <a:r>
              <a:rPr lang="hu-HU" dirty="0"/>
              <a:t>, </a:t>
            </a:r>
            <a:r>
              <a:rPr lang="hu-HU" dirty="0" err="1"/>
              <a:t>Trnava</a:t>
            </a:r>
            <a:r>
              <a:rPr lang="hu-HU" dirty="0"/>
              <a:t> 2017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BE8C8-B39D-4B1A-B349-CD4920DCF6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325676" y="6519896"/>
            <a:ext cx="90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rgbClr val="052A4B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hu-HU" dirty="0"/>
              <a:t>6/22/2017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87018" y="284163"/>
            <a:ext cx="7200000" cy="1008000"/>
          </a:xfrm>
        </p:spPr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722326" y="1415442"/>
            <a:ext cx="3492000" cy="4910202"/>
          </a:xfrm>
          <a:solidFill>
            <a:srgbClr val="EDEDED"/>
          </a:solidFill>
        </p:spPr>
        <p:txBody>
          <a:bodyPr/>
          <a:lstStyle>
            <a:lvl1pPr marL="266700" indent="-266700">
              <a:defRPr sz="2800"/>
            </a:lvl1pPr>
            <a:lvl2pPr marL="541338" indent="-274638">
              <a:defRPr sz="2400"/>
            </a:lvl2pPr>
            <a:lvl3pPr marL="808038" indent="-266700">
              <a:defRPr sz="2000"/>
            </a:lvl3pPr>
            <a:lvl4pPr marL="1074738" indent="-266700">
              <a:defRPr sz="1800"/>
            </a:lvl4pPr>
            <a:lvl5pPr marL="1341438" indent="-2667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362182" y="1415442"/>
            <a:ext cx="3492000" cy="4910202"/>
          </a:xfrm>
          <a:solidFill>
            <a:srgbClr val="F7E9E9"/>
          </a:solidFill>
        </p:spPr>
        <p:txBody>
          <a:bodyPr/>
          <a:lstStyle>
            <a:lvl1pPr marL="269875" indent="-269875">
              <a:tabLst/>
              <a:defRPr lang="hu-HU" sz="2800" kern="1200" dirty="0" smtClean="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541338" indent="-274638">
              <a:defRPr lang="hu-HU" sz="2400" kern="1200" dirty="0" smtClean="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808038" indent="-266700">
              <a:defRPr lang="hu-HU" sz="2000" kern="1200" dirty="0" smtClean="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093788" indent="-285750">
              <a:defRPr lang="hu-HU" sz="1800" kern="1200" dirty="0" smtClean="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1360488" indent="-285750">
              <a:defRPr lang="en-US" sz="1800" kern="1200" dirty="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266700" lvl="0" indent="-266700" algn="l" defTabSz="457200" rtl="0" fontAlgn="base">
              <a:spcBef>
                <a:spcPts val="60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noProof="0" dirty="0"/>
              <a:t>Click to edit Master text styles</a:t>
            </a:r>
          </a:p>
          <a:p>
            <a:pPr marL="541338" lvl="1" indent="-274638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–"/>
            </a:pPr>
            <a:r>
              <a:rPr lang="en-GB" noProof="0" dirty="0"/>
              <a:t>Second level</a:t>
            </a:r>
          </a:p>
          <a:p>
            <a:pPr marL="808038" lvl="2" indent="-266700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•"/>
            </a:pPr>
            <a:r>
              <a:rPr lang="en-GB" noProof="0" dirty="0"/>
              <a:t>Third level</a:t>
            </a:r>
          </a:p>
          <a:p>
            <a:pPr marL="1074738" lvl="3" indent="-266700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–"/>
            </a:pPr>
            <a:r>
              <a:rPr lang="en-GB" noProof="0" dirty="0"/>
              <a:t>Fourth level</a:t>
            </a:r>
          </a:p>
          <a:p>
            <a:pPr marL="1341438" lvl="4" indent="-266700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»"/>
            </a:pPr>
            <a:r>
              <a:rPr lang="en-GB" noProof="0" dirty="0"/>
              <a:t>Fifth level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dirty="0" err="1"/>
              <a:t>DiDMatTech</a:t>
            </a:r>
            <a:r>
              <a:rPr lang="hu-HU" dirty="0"/>
              <a:t>, </a:t>
            </a:r>
            <a:r>
              <a:rPr lang="hu-HU" dirty="0" err="1"/>
              <a:t>Trnava</a:t>
            </a:r>
            <a:r>
              <a:rPr lang="hu-HU" dirty="0"/>
              <a:t> 2017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4107C-BE54-4923-B19E-B4C10EB54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3"/>
          </p:nvPr>
        </p:nvSpPr>
        <p:spPr>
          <a:xfrm>
            <a:off x="325676" y="6519896"/>
            <a:ext cx="90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rgbClr val="052A4B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hu-HU" dirty="0"/>
              <a:t>6/22/2017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87018" y="284163"/>
            <a:ext cx="7200000" cy="1008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734852" y="1372275"/>
            <a:ext cx="3492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734852" y="2092148"/>
            <a:ext cx="3492000" cy="4220969"/>
          </a:xfrm>
        </p:spPr>
        <p:txBody>
          <a:bodyPr/>
          <a:lstStyle>
            <a:lvl1pPr marL="266700" indent="-266700">
              <a:defRPr sz="2400"/>
            </a:lvl1pPr>
            <a:lvl2pPr marL="541338" indent="-274638">
              <a:defRPr sz="2000"/>
            </a:lvl2pPr>
            <a:lvl3pPr marL="808038" indent="-266700">
              <a:defRPr sz="1800"/>
            </a:lvl3pPr>
            <a:lvl4pPr marL="1074738" indent="-266700">
              <a:defRPr sz="1600"/>
            </a:lvl4pPr>
            <a:lvl5pPr marL="1341438" indent="-266700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359007" y="1372275"/>
            <a:ext cx="34920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</a:t>
            </a:r>
            <a:r>
              <a:rPr lang="en-GB" noProof="0"/>
              <a:t>Master</a:t>
            </a:r>
            <a:r>
              <a:rPr lang="en-GB"/>
              <a:t> text styles</a:t>
            </a: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dirty="0" err="1"/>
              <a:t>DiDMatTech</a:t>
            </a:r>
            <a:r>
              <a:rPr lang="hu-HU" dirty="0"/>
              <a:t>, </a:t>
            </a:r>
            <a:r>
              <a:rPr lang="hu-HU" dirty="0" err="1"/>
              <a:t>Trnava</a:t>
            </a:r>
            <a:r>
              <a:rPr lang="hu-HU" dirty="0"/>
              <a:t> 2017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4C07-D1C8-43E2-B196-FF09E885B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3"/>
          </p:nvPr>
        </p:nvSpPr>
        <p:spPr>
          <a:xfrm>
            <a:off x="325676" y="6519896"/>
            <a:ext cx="90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rgbClr val="052A4B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hu-HU" dirty="0"/>
              <a:t>6/22/2017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5359007" y="2092147"/>
            <a:ext cx="3492000" cy="4220969"/>
          </a:xfrm>
        </p:spPr>
        <p:txBody>
          <a:bodyPr/>
          <a:lstStyle>
            <a:lvl1pPr marL="266700" indent="-266700">
              <a:defRPr sz="2400"/>
            </a:lvl1pPr>
            <a:lvl2pPr marL="541338" indent="-274638">
              <a:defRPr sz="2000"/>
            </a:lvl2pPr>
            <a:lvl3pPr marL="808038" indent="-266700">
              <a:defRPr sz="1800"/>
            </a:lvl3pPr>
            <a:lvl4pPr marL="1074738" indent="-266700">
              <a:defRPr sz="1600"/>
            </a:lvl4pPr>
            <a:lvl5pPr marL="1341438" indent="-266700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87018" y="284163"/>
            <a:ext cx="7200000" cy="1008000"/>
          </a:xfrm>
        </p:spPr>
        <p:txBody>
          <a:bodyPr/>
          <a:lstStyle/>
          <a:p>
            <a:r>
              <a:rPr lang="en-GB" noProof="0"/>
              <a:t>Click to edit Master title style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dirty="0" err="1"/>
              <a:t>DiDMatTech</a:t>
            </a:r>
            <a:r>
              <a:rPr lang="hu-HU" dirty="0"/>
              <a:t>, </a:t>
            </a:r>
            <a:r>
              <a:rPr lang="hu-HU" dirty="0" err="1"/>
              <a:t>Trnava</a:t>
            </a:r>
            <a:r>
              <a:rPr lang="hu-HU" dirty="0"/>
              <a:t> 2017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73DFE-6AB9-4A57-9130-485E91EA4E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325676" y="6519896"/>
            <a:ext cx="90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rgbClr val="052A4B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hu-HU" dirty="0"/>
              <a:t>6/22/2017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dirty="0" err="1"/>
              <a:t>DiDMatTech</a:t>
            </a:r>
            <a:r>
              <a:rPr lang="hu-HU" dirty="0"/>
              <a:t>, </a:t>
            </a:r>
            <a:r>
              <a:rPr lang="hu-HU" dirty="0" err="1"/>
              <a:t>Trnava</a:t>
            </a:r>
            <a:r>
              <a:rPr lang="hu-HU" dirty="0"/>
              <a:t> 2017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586E-713E-48F1-BAD8-2A3BE610CA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325676" y="6519896"/>
            <a:ext cx="90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rgbClr val="052A4B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hu-HU" dirty="0"/>
              <a:t>6/22/2017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09801" y="273050"/>
            <a:ext cx="2808000" cy="1008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0" y="273050"/>
            <a:ext cx="4320000" cy="604006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09801" y="1435100"/>
            <a:ext cx="2808000" cy="48409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noProof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dirty="0" err="1"/>
              <a:t>DiDMatTech</a:t>
            </a:r>
            <a:r>
              <a:rPr lang="hu-HU" dirty="0"/>
              <a:t>, </a:t>
            </a:r>
            <a:r>
              <a:rPr lang="hu-HU" dirty="0" err="1"/>
              <a:t>Trnava</a:t>
            </a:r>
            <a:r>
              <a:rPr lang="hu-HU" dirty="0"/>
              <a:t> 2017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802C7-1937-40BF-8BAA-47E1A2F892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3"/>
          </p:nvPr>
        </p:nvSpPr>
        <p:spPr>
          <a:xfrm>
            <a:off x="325676" y="6519896"/>
            <a:ext cx="90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rgbClr val="052A4B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hu-HU" dirty="0"/>
              <a:t>6/22/2017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4384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noProof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384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4384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noProof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 dirty="0" err="1"/>
              <a:t>DiDMatTech</a:t>
            </a:r>
            <a:r>
              <a:rPr lang="hu-HU" dirty="0"/>
              <a:t>, </a:t>
            </a:r>
            <a:r>
              <a:rPr lang="hu-HU" dirty="0" err="1"/>
              <a:t>Trnava</a:t>
            </a:r>
            <a:r>
              <a:rPr lang="hu-HU" dirty="0"/>
              <a:t> 2017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6FD68-C7C4-46C5-88F0-2DDF3E4BD1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3"/>
          </p:nvPr>
        </p:nvSpPr>
        <p:spPr>
          <a:xfrm>
            <a:off x="325676" y="6519896"/>
            <a:ext cx="90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rgbClr val="052A4B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hu-HU" dirty="0"/>
              <a:t>6/22/2017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3000">
              <a:srgbClr val="C1C6C8"/>
            </a:gs>
            <a:gs pos="67000">
              <a:srgbClr val="F0E8D9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Frame"/>
          <p:cNvSpPr/>
          <p:nvPr userDrawn="1"/>
        </p:nvSpPr>
        <p:spPr>
          <a:xfrm>
            <a:off x="162000" y="140474"/>
            <a:ext cx="8820000" cy="6552000"/>
          </a:xfrm>
          <a:prstGeom prst="roundRect">
            <a:avLst>
              <a:gd name="adj" fmla="val 1276"/>
            </a:avLst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ELTE-Gray"/>
          <p:cNvSpPr/>
          <p:nvPr userDrawn="1"/>
        </p:nvSpPr>
        <p:spPr>
          <a:xfrm>
            <a:off x="197370" y="271462"/>
            <a:ext cx="1368000" cy="3096000"/>
          </a:xfrm>
          <a:prstGeom prst="rect">
            <a:avLst/>
          </a:prstGeom>
          <a:gradFill>
            <a:gsLst>
              <a:gs pos="10000">
                <a:srgbClr val="C1C6C8"/>
              </a:gs>
              <a:gs pos="90000">
                <a:schemeClr val="bg1"/>
              </a:gs>
            </a:gsLst>
            <a:lin ang="108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BME-Cream"/>
          <p:cNvSpPr/>
          <p:nvPr userDrawn="1"/>
        </p:nvSpPr>
        <p:spPr>
          <a:xfrm>
            <a:off x="197370" y="3337702"/>
            <a:ext cx="1368000" cy="3109249"/>
          </a:xfrm>
          <a:prstGeom prst="rect">
            <a:avLst/>
          </a:prstGeom>
          <a:gradFill>
            <a:gsLst>
              <a:gs pos="10000">
                <a:schemeClr val="bg1"/>
              </a:gs>
              <a:gs pos="90000">
                <a:srgbClr val="F0E8D9"/>
              </a:gs>
            </a:gsLst>
            <a:lin ang="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Transzparens"/>
          <p:cNvSpPr/>
          <p:nvPr userDrawn="1"/>
        </p:nvSpPr>
        <p:spPr>
          <a:xfrm>
            <a:off x="197370" y="1474943"/>
            <a:ext cx="1368000" cy="3772694"/>
          </a:xfrm>
          <a:prstGeom prst="rect">
            <a:avLst/>
          </a:prstGeom>
          <a:gradFill>
            <a:gsLst>
              <a:gs pos="35000">
                <a:schemeClr val="bg1">
                  <a:alpha val="0"/>
                </a:schemeClr>
              </a:gs>
              <a:gs pos="50000">
                <a:srgbClr val="FFFFFF">
                  <a:alpha val="95000"/>
                </a:srgbClr>
              </a:gs>
              <a:gs pos="65000">
                <a:schemeClr val="bg1">
                  <a:alpha val="0"/>
                </a:schemeClr>
              </a:gs>
            </a:gsLst>
            <a:lin ang="5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TextFrame"/>
          <p:cNvSpPr/>
          <p:nvPr userDrawn="1"/>
        </p:nvSpPr>
        <p:spPr>
          <a:xfrm>
            <a:off x="1657688" y="242144"/>
            <a:ext cx="7272000" cy="6156000"/>
          </a:xfrm>
          <a:prstGeom prst="roundRect">
            <a:avLst>
              <a:gd name="adj" fmla="val 848"/>
            </a:avLst>
          </a:prstGeom>
          <a:solidFill>
            <a:schemeClr val="bg1"/>
          </a:solidFill>
          <a:ln w="9525">
            <a:gradFill>
              <a:gsLst>
                <a:gs pos="33000">
                  <a:srgbClr val="C1C6C8"/>
                </a:gs>
                <a:gs pos="67000">
                  <a:srgbClr val="F0EDD9"/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7" name="ELTE-Logo-block"/>
          <p:cNvSpPr/>
          <p:nvPr userDrawn="1"/>
        </p:nvSpPr>
        <p:spPr>
          <a:xfrm>
            <a:off x="290351" y="269788"/>
            <a:ext cx="1188000" cy="2160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Bordo"/>
          <p:cNvSpPr/>
          <p:nvPr userDrawn="1"/>
        </p:nvSpPr>
        <p:spPr>
          <a:xfrm>
            <a:off x="293370" y="270510"/>
            <a:ext cx="1188720" cy="281940"/>
          </a:xfrm>
          <a:prstGeom prst="rect">
            <a:avLst/>
          </a:prstGeom>
          <a:solidFill>
            <a:srgbClr val="8A27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BME-Logo-block" hidden="1"/>
          <p:cNvSpPr/>
          <p:nvPr userDrawn="1"/>
        </p:nvSpPr>
        <p:spPr>
          <a:xfrm>
            <a:off x="207852" y="4275290"/>
            <a:ext cx="1404000" cy="2160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Kék"/>
          <p:cNvSpPr/>
          <p:nvPr userDrawn="1"/>
        </p:nvSpPr>
        <p:spPr>
          <a:xfrm>
            <a:off x="292650" y="4286951"/>
            <a:ext cx="1188720" cy="2160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ELTE-kor"/>
          <p:cNvSpPr/>
          <p:nvPr userDrawn="1"/>
        </p:nvSpPr>
        <p:spPr>
          <a:xfrm>
            <a:off x="291724" y="1779864"/>
            <a:ext cx="1188000" cy="11880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BME-kor"/>
          <p:cNvSpPr/>
          <p:nvPr userDrawn="1"/>
        </p:nvSpPr>
        <p:spPr>
          <a:xfrm>
            <a:off x="292893" y="3717107"/>
            <a:ext cx="1188000" cy="11880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67008" y="6519896"/>
            <a:ext cx="90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rgbClr val="052A4B"/>
                </a:solidFill>
                <a:latin typeface="+mn-lt"/>
              </a:defRPr>
            </a:lvl1pPr>
          </a:lstStyle>
          <a:p>
            <a:pPr>
              <a:defRPr/>
            </a:pPr>
            <a:fld id="{53231B3D-FAAE-459E-8339-925C4DD50B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flipH="1">
            <a:off x="6444000" y="6519896"/>
            <a:ext cx="2700000" cy="338104"/>
          </a:xfrm>
          <a:prstGeom prst="round1Rect">
            <a:avLst>
              <a:gd name="adj" fmla="val 24411"/>
            </a:avLst>
          </a:prstGeom>
          <a:solidFill>
            <a:srgbClr val="8A2734"/>
          </a:solidFill>
          <a:ln w="12700" cap="sq">
            <a:noFill/>
            <a:miter lim="800000"/>
          </a:ln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hu-HU" dirty="0" err="1"/>
              <a:t>DiDMatTech</a:t>
            </a:r>
            <a:r>
              <a:rPr lang="hu-HU" dirty="0"/>
              <a:t>, </a:t>
            </a:r>
            <a:r>
              <a:rPr lang="hu-HU" dirty="0" err="1"/>
              <a:t>Trnava</a:t>
            </a:r>
            <a:r>
              <a:rPr lang="hu-HU" dirty="0"/>
              <a:t> 2017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25676" y="6519896"/>
            <a:ext cx="900000" cy="1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rgbClr val="052A4B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hu-HU" dirty="0"/>
              <a:t>6/22/2017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695450" y="1499992"/>
            <a:ext cx="7200000" cy="48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687018" y="284163"/>
            <a:ext cx="7200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title style</a:t>
            </a:r>
          </a:p>
        </p:txBody>
      </p:sp>
      <p:pic>
        <p:nvPicPr>
          <p:cNvPr id="8" name="Kép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843" y="555452"/>
            <a:ext cx="1188000" cy="1188000"/>
          </a:xfrm>
          <a:prstGeom prst="rect">
            <a:avLst/>
          </a:prstGeom>
        </p:spPr>
      </p:pic>
      <p:pic>
        <p:nvPicPr>
          <p:cNvPr id="19" name="Kép 18"/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2985" y="1802765"/>
            <a:ext cx="1044000" cy="1039833"/>
          </a:xfrm>
          <a:prstGeom prst="rect">
            <a:avLst/>
          </a:prstGeom>
        </p:spPr>
      </p:pic>
      <p:cxnSp>
        <p:nvCxnSpPr>
          <p:cNvPr id="26" name="Egyenes összekötő 25"/>
          <p:cNvCxnSpPr/>
          <p:nvPr userDrawn="1"/>
        </p:nvCxnSpPr>
        <p:spPr>
          <a:xfrm>
            <a:off x="293370" y="6519896"/>
            <a:ext cx="6098249" cy="0"/>
          </a:xfrm>
          <a:prstGeom prst="line">
            <a:avLst/>
          </a:prstGeom>
          <a:ln w="15875">
            <a:gradFill>
              <a:gsLst>
                <a:gs pos="0">
                  <a:srgbClr val="052A4B"/>
                </a:gs>
                <a:gs pos="100000">
                  <a:srgbClr val="8A2734"/>
                </a:gs>
              </a:gsLst>
              <a:lin ang="0" scaled="0"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Kék"/>
          <p:cNvSpPr/>
          <p:nvPr userDrawn="1"/>
        </p:nvSpPr>
        <p:spPr>
          <a:xfrm>
            <a:off x="293370" y="6154256"/>
            <a:ext cx="1188720" cy="281940"/>
          </a:xfrm>
          <a:prstGeom prst="rect">
            <a:avLst/>
          </a:prstGeom>
          <a:solidFill>
            <a:srgbClr val="022A4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27" name="Kép 26"/>
          <p:cNvPicPr>
            <a:picLocks noChangeAspect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8" t="1606" r="1486" b="2127"/>
          <a:stretch/>
        </p:blipFill>
        <p:spPr>
          <a:xfrm>
            <a:off x="362985" y="5015544"/>
            <a:ext cx="1044000" cy="1038216"/>
          </a:xfrm>
          <a:prstGeom prst="rect">
            <a:avLst/>
          </a:prstGeom>
        </p:spPr>
      </p:pic>
      <p:pic>
        <p:nvPicPr>
          <p:cNvPr id="28" name="Kép 27"/>
          <p:cNvPicPr>
            <a:picLocks noChangeAspect="1"/>
          </p:cNvPicPr>
          <p:nvPr userDrawn="1"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985" y="3850679"/>
            <a:ext cx="1044000" cy="103898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/>
  <p:txStyles>
    <p:titleStyle>
      <a:lvl1pPr algn="ctr" defTabSz="457200" rtl="0" fontAlgn="base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ts val="6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1pPr>
      <a:lvl2pPr marL="742950" indent="-285750" algn="l" defTabSz="457200" rtl="0" fontAlgn="base">
        <a:spcBef>
          <a:spcPts val="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2pPr>
      <a:lvl3pPr marL="1143000" indent="-228600" algn="l" defTabSz="457200" rtl="0" fontAlgn="base">
        <a:spcBef>
          <a:spcPts val="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3pPr>
      <a:lvl4pPr marL="1600200" indent="-228600" algn="l" defTabSz="457200" rtl="0" fontAlgn="base">
        <a:spcBef>
          <a:spcPts val="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4pPr>
      <a:lvl5pPr marL="2057400" indent="-228600" algn="l" defTabSz="457200" rtl="0" fontAlgn="base">
        <a:spcBef>
          <a:spcPts val="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dirty="0" err="1"/>
              <a:t>DiDMatTech</a:t>
            </a:r>
            <a:r>
              <a:rPr lang="hu-HU"/>
              <a:t>, Trnava 2017</a:t>
            </a:r>
            <a:endParaRPr lang="en-US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198A9A-D58F-4465-854F-6C40A3AA87C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6/22/2017</a:t>
            </a:r>
            <a:endParaRPr lang="en-US" dirty="0"/>
          </a:p>
        </p:txBody>
      </p:sp>
      <p:sp>
        <p:nvSpPr>
          <p:cNvPr id="8" name="Cím 6"/>
          <p:cNvSpPr txBox="1">
            <a:spLocks/>
          </p:cNvSpPr>
          <p:nvPr/>
        </p:nvSpPr>
        <p:spPr bwMode="auto">
          <a:xfrm>
            <a:off x="1853347" y="2130425"/>
            <a:ext cx="6912000" cy="1480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sz="3200"/>
              <a:t>The Two Worlds of Programming</a:t>
            </a:r>
          </a:p>
        </p:txBody>
      </p:sp>
      <p:sp>
        <p:nvSpPr>
          <p:cNvPr id="9" name="Alcím 7"/>
          <p:cNvSpPr txBox="1">
            <a:spLocks/>
          </p:cNvSpPr>
          <p:nvPr/>
        </p:nvSpPr>
        <p:spPr bwMode="auto">
          <a:xfrm>
            <a:off x="1882068" y="3888966"/>
            <a:ext cx="3352365" cy="172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defTabSz="457200" rtl="0" fontAlgn="base">
              <a:spcBef>
                <a:spcPts val="6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457200" indent="0" algn="ctr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914400" indent="0" algn="ctr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371600" indent="0" algn="ctr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1828800" indent="0" algn="ctr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/>
              <a:t>Zsuzsanna Szalayné Tahy</a:t>
            </a:r>
          </a:p>
          <a:p>
            <a:r>
              <a:rPr lang="hu-HU"/>
              <a:t>ELTE IK</a:t>
            </a:r>
          </a:p>
          <a:p>
            <a:r>
              <a:rPr lang="hu-HU"/>
              <a:t>sztzs@caesar.elte.hu</a:t>
            </a:r>
            <a:endParaRPr lang="hu-HU" dirty="0"/>
          </a:p>
        </p:txBody>
      </p:sp>
      <p:sp>
        <p:nvSpPr>
          <p:cNvPr id="10" name="Szöveg helye 8"/>
          <p:cNvSpPr txBox="1">
            <a:spLocks/>
          </p:cNvSpPr>
          <p:nvPr/>
        </p:nvSpPr>
        <p:spPr bwMode="auto">
          <a:xfrm>
            <a:off x="5397204" y="3888966"/>
            <a:ext cx="3352456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hu-HU" sz="2400" kern="1200" dirty="0" smtClean="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hu-HU" sz="3200" kern="1200" dirty="0" smtClean="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hu-HU" sz="3200" kern="1200" dirty="0" smtClean="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hu-HU" sz="3200" kern="1200" dirty="0" smtClean="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hu-HU" sz="3200" kern="1200" dirty="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dirty="0"/>
              <a:t>Zoltán </a:t>
            </a:r>
            <a:r>
              <a:rPr lang="hu-HU" dirty="0" err="1"/>
              <a:t>Czirkos</a:t>
            </a:r>
            <a:endParaRPr lang="hu-HU" dirty="0"/>
          </a:p>
          <a:p>
            <a:r>
              <a:rPr lang="hu-HU" dirty="0"/>
              <a:t>BME VIK</a:t>
            </a:r>
          </a:p>
          <a:p>
            <a:r>
              <a:rPr lang="hu-HU" dirty="0"/>
              <a:t>czirkos@eet.bme.hu</a:t>
            </a:r>
          </a:p>
        </p:txBody>
      </p:sp>
    </p:spTree>
    <p:extLst>
      <p:ext uri="{BB962C8B-B14F-4D97-AF65-F5344CB8AC3E}">
        <p14:creationId xmlns:p14="http://schemas.microsoft.com/office/powerpoint/2010/main" val="1162308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Correlations on </a:t>
            </a:r>
            <a:r>
              <a:rPr lang="hu-HU" dirty="0"/>
              <a:t>ELTE</a:t>
            </a:r>
            <a:endParaRPr lang="en-GB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DiDMatTech, Trnava 2017</a:t>
            </a:r>
            <a:endParaRPr lang="en-US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28D95B-28C8-4FC8-9A5F-9BEE327AB812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6" name="Dátum helye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6/22/2017</a:t>
            </a:r>
            <a:endParaRPr lang="en-US" dirty="0"/>
          </a:p>
        </p:txBody>
      </p:sp>
      <p:sp>
        <p:nvSpPr>
          <p:cNvPr id="10" name="Tartalom helye 9"/>
          <p:cNvSpPr>
            <a:spLocks noGrp="1"/>
          </p:cNvSpPr>
          <p:nvPr>
            <p:ph idx="1"/>
          </p:nvPr>
        </p:nvSpPr>
        <p:spPr>
          <a:xfrm>
            <a:off x="1695450" y="1292163"/>
            <a:ext cx="7200000" cy="5112311"/>
          </a:xfrm>
          <a:solidFill>
            <a:srgbClr val="F7E9E9"/>
          </a:solidFill>
        </p:spPr>
        <p:txBody>
          <a:bodyPr/>
          <a:lstStyle/>
          <a:p>
            <a:pPr marL="0" indent="0">
              <a:buNone/>
            </a:pPr>
            <a:r>
              <a:rPr lang="hu-HU" dirty="0"/>
              <a:t> </a:t>
            </a:r>
            <a:endParaRPr lang="en-GB" dirty="0"/>
          </a:p>
        </p:txBody>
      </p:sp>
      <p:graphicFrame>
        <p:nvGraphicFramePr>
          <p:cNvPr id="7" name="Táblázat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6869238"/>
              </p:ext>
            </p:extLst>
          </p:nvPr>
        </p:nvGraphicFramePr>
        <p:xfrm>
          <a:off x="1840395" y="1423983"/>
          <a:ext cx="6930000" cy="4869382"/>
        </p:xfrm>
        <a:graphic>
          <a:graphicData uri="http://schemas.openxmlformats.org/drawingml/2006/table">
            <a:tbl>
              <a:tblPr/>
              <a:tblGrid>
                <a:gridCol w="360000">
                  <a:extLst>
                    <a:ext uri="{9D8B030D-6E8A-4147-A177-3AD203B41FA5}">
                      <a16:colId xmlns:a16="http://schemas.microsoft.com/office/drawing/2014/main" val="1535393544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3300515398"/>
                    </a:ext>
                  </a:extLst>
                </a:gridCol>
                <a:gridCol w="198000">
                  <a:extLst>
                    <a:ext uri="{9D8B030D-6E8A-4147-A177-3AD203B41FA5}">
                      <a16:colId xmlns:a16="http://schemas.microsoft.com/office/drawing/2014/main" val="384187559"/>
                    </a:ext>
                  </a:extLst>
                </a:gridCol>
                <a:gridCol w="198000">
                  <a:extLst>
                    <a:ext uri="{9D8B030D-6E8A-4147-A177-3AD203B41FA5}">
                      <a16:colId xmlns:a16="http://schemas.microsoft.com/office/drawing/2014/main" val="2009587809"/>
                    </a:ext>
                  </a:extLst>
                </a:gridCol>
                <a:gridCol w="198000">
                  <a:extLst>
                    <a:ext uri="{9D8B030D-6E8A-4147-A177-3AD203B41FA5}">
                      <a16:colId xmlns:a16="http://schemas.microsoft.com/office/drawing/2014/main" val="1763232531"/>
                    </a:ext>
                  </a:extLst>
                </a:gridCol>
                <a:gridCol w="198000">
                  <a:extLst>
                    <a:ext uri="{9D8B030D-6E8A-4147-A177-3AD203B41FA5}">
                      <a16:colId xmlns:a16="http://schemas.microsoft.com/office/drawing/2014/main" val="3596100351"/>
                    </a:ext>
                  </a:extLst>
                </a:gridCol>
                <a:gridCol w="198000">
                  <a:extLst>
                    <a:ext uri="{9D8B030D-6E8A-4147-A177-3AD203B41FA5}">
                      <a16:colId xmlns:a16="http://schemas.microsoft.com/office/drawing/2014/main" val="3729514369"/>
                    </a:ext>
                  </a:extLst>
                </a:gridCol>
                <a:gridCol w="198000">
                  <a:extLst>
                    <a:ext uri="{9D8B030D-6E8A-4147-A177-3AD203B41FA5}">
                      <a16:colId xmlns:a16="http://schemas.microsoft.com/office/drawing/2014/main" val="834499849"/>
                    </a:ext>
                  </a:extLst>
                </a:gridCol>
                <a:gridCol w="198000">
                  <a:extLst>
                    <a:ext uri="{9D8B030D-6E8A-4147-A177-3AD203B41FA5}">
                      <a16:colId xmlns:a16="http://schemas.microsoft.com/office/drawing/2014/main" val="994556941"/>
                    </a:ext>
                  </a:extLst>
                </a:gridCol>
                <a:gridCol w="198000">
                  <a:extLst>
                    <a:ext uri="{9D8B030D-6E8A-4147-A177-3AD203B41FA5}">
                      <a16:colId xmlns:a16="http://schemas.microsoft.com/office/drawing/2014/main" val="470421775"/>
                    </a:ext>
                  </a:extLst>
                </a:gridCol>
                <a:gridCol w="198000">
                  <a:extLst>
                    <a:ext uri="{9D8B030D-6E8A-4147-A177-3AD203B41FA5}">
                      <a16:colId xmlns:a16="http://schemas.microsoft.com/office/drawing/2014/main" val="732143495"/>
                    </a:ext>
                  </a:extLst>
                </a:gridCol>
                <a:gridCol w="198000">
                  <a:extLst>
                    <a:ext uri="{9D8B030D-6E8A-4147-A177-3AD203B41FA5}">
                      <a16:colId xmlns:a16="http://schemas.microsoft.com/office/drawing/2014/main" val="1098567524"/>
                    </a:ext>
                  </a:extLst>
                </a:gridCol>
                <a:gridCol w="198000">
                  <a:extLst>
                    <a:ext uri="{9D8B030D-6E8A-4147-A177-3AD203B41FA5}">
                      <a16:colId xmlns:a16="http://schemas.microsoft.com/office/drawing/2014/main" val="3530390310"/>
                    </a:ext>
                  </a:extLst>
                </a:gridCol>
                <a:gridCol w="198000">
                  <a:extLst>
                    <a:ext uri="{9D8B030D-6E8A-4147-A177-3AD203B41FA5}">
                      <a16:colId xmlns:a16="http://schemas.microsoft.com/office/drawing/2014/main" val="3530235585"/>
                    </a:ext>
                  </a:extLst>
                </a:gridCol>
                <a:gridCol w="198000">
                  <a:extLst>
                    <a:ext uri="{9D8B030D-6E8A-4147-A177-3AD203B41FA5}">
                      <a16:colId xmlns:a16="http://schemas.microsoft.com/office/drawing/2014/main" val="4133046145"/>
                    </a:ext>
                  </a:extLst>
                </a:gridCol>
                <a:gridCol w="198000">
                  <a:extLst>
                    <a:ext uri="{9D8B030D-6E8A-4147-A177-3AD203B41FA5}">
                      <a16:colId xmlns:a16="http://schemas.microsoft.com/office/drawing/2014/main" val="2994527132"/>
                    </a:ext>
                  </a:extLst>
                </a:gridCol>
                <a:gridCol w="198000">
                  <a:extLst>
                    <a:ext uri="{9D8B030D-6E8A-4147-A177-3AD203B41FA5}">
                      <a16:colId xmlns:a16="http://schemas.microsoft.com/office/drawing/2014/main" val="2024040621"/>
                    </a:ext>
                  </a:extLst>
                </a:gridCol>
              </a:tblGrid>
              <a:tr h="291600">
                <a:tc>
                  <a:txBody>
                    <a:bodyPr/>
                    <a:lstStyle/>
                    <a:p>
                      <a:pPr algn="r" fontAlgn="t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049" marR="4049" marT="4049" marB="24297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Topic of the Questions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Test</a:t>
                      </a:r>
                    </a:p>
                  </a:txBody>
                  <a:tcPr marL="4049" marR="4049" marT="4049" marB="24297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1st Paper</a:t>
                      </a:r>
                    </a:p>
                  </a:txBody>
                  <a:tcPr marL="4049" marR="4049" marT="4049" marB="24297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2nd Practice</a:t>
                      </a:r>
                    </a:p>
                  </a:txBody>
                  <a:tcPr marL="4049" marR="4049" marT="4049" marB="24297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Global exam</a:t>
                      </a:r>
                    </a:p>
                  </a:txBody>
                  <a:tcPr marL="4049" marR="4049" marT="4049" marB="24297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Project</a:t>
                      </a:r>
                    </a:p>
                  </a:txBody>
                  <a:tcPr marL="4049" marR="4049" marT="4049" marB="24297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GB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Avg</a:t>
                      </a:r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Mark</a:t>
                      </a:r>
                    </a:p>
                  </a:txBody>
                  <a:tcPr marL="4049" marR="4049" marT="4049" marB="24297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</a:t>
                      </a:r>
                    </a:p>
                  </a:txBody>
                  <a:tcPr marL="4049" marR="4049" marT="4049" marB="24297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1st Paper</a:t>
                      </a:r>
                    </a:p>
                  </a:txBody>
                  <a:tcPr marL="4049" marR="4049" marT="4049" marB="24297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2nd Practice</a:t>
                      </a:r>
                    </a:p>
                  </a:txBody>
                  <a:tcPr marL="4049" marR="4049" marT="4049" marB="24297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Global exam</a:t>
                      </a:r>
                    </a:p>
                  </a:txBody>
                  <a:tcPr marL="4049" marR="4049" marT="4049" marB="24297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</a:t>
                      </a:r>
                    </a:p>
                  </a:txBody>
                  <a:tcPr marL="4049" marR="4049" marT="4049" marB="24297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Avg</a:t>
                      </a:r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</a:t>
                      </a:r>
                    </a:p>
                  </a:txBody>
                  <a:tcPr marL="4049" marR="4049" marT="4049" marB="24297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5374980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Level of (Hungarian) grammar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D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0,60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C7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D5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9281601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Foreign language knowledge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-0,05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A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16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2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6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C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-0,01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1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0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D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8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D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840619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Speed of typing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-0,03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96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1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B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6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3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C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-0,26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6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-0,26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C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-0,32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-0,31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4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-0,35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D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-0,28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A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2239648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Install C::B (learning environment) 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4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8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1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E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-0,13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5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1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0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C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-0,57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6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37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5979454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English Language knowledge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D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6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C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C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4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9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0275650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Maths knowledge level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D3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D5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8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D3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D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4C8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8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D4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CF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906761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Level of using Excel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2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2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1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4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3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8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4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2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4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6165647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Level of (Hungarian) spelling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-0,04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F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6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F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D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F6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C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0,72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0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825512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Practice in binary number representation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4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C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4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C7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CB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A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E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6556235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Level of blind typing practice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-0,01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67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6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8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C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F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0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4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6987561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Practice in mathematical logic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8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0,24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F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2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7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9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E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0488739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Level of using Databases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0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F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3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C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0,56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CA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C9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7C0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3C37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5744092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Relevance of the learned programming language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D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-0,17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7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7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9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F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-0,49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6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9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A7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1257105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Known data structures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D1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3D1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A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0D0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0,28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B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DD4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8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D1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5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2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2545661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Relevance of prog. algorithms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8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1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9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3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4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8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4738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Level of programming knowledge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F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2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D0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-0,04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7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8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CA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5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5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D5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677103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Use of development environments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2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D3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-0,01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1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C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E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-0,38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9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0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B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9599401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Learning programming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A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E8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8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-0,24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F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1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D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1357978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Physics knowledge level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D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7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D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8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9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3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2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D0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2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622952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Structogram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- knowledge of the concept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9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4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B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0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D0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-0,29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7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8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F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A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5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E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0040685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Learning of programming algorithms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2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E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0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8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9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-0,27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B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5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D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789198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Practice in using implication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2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2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2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4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948533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Number of used </a:t>
                      </a:r>
                      <a:r>
                        <a:rPr lang="en-GB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algo-rithm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modelling tools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C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3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A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A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B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2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7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8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5283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9326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Comparison</a:t>
            </a:r>
            <a:br>
              <a:rPr lang="hu-HU" dirty="0"/>
            </a:br>
            <a:r>
              <a:rPr lang="hu-HU" dirty="0"/>
              <a:t>ELTE’16 and BME’16</a:t>
            </a:r>
            <a:endParaRPr lang="en-GB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DiDMatTech, Trnava 2017</a:t>
            </a:r>
            <a:endParaRPr lang="en-US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28D95B-28C8-4FC8-9A5F-9BEE327AB812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6" name="Dátum helye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6/22/2017</a:t>
            </a:r>
            <a:endParaRPr lang="en-US" dirty="0"/>
          </a:p>
        </p:txBody>
      </p:sp>
      <p:sp>
        <p:nvSpPr>
          <p:cNvPr id="10" name="Tartalom helye 9"/>
          <p:cNvSpPr>
            <a:spLocks noGrp="1"/>
          </p:cNvSpPr>
          <p:nvPr>
            <p:ph idx="1"/>
          </p:nvPr>
        </p:nvSpPr>
        <p:spPr>
          <a:xfrm>
            <a:off x="1695450" y="1292163"/>
            <a:ext cx="7200000" cy="5112311"/>
          </a:xfrm>
          <a:gradFill flip="none" rotWithShape="1">
            <a:gsLst>
              <a:gs pos="55000">
                <a:srgbClr val="F7E9E9"/>
              </a:gs>
              <a:gs pos="75000">
                <a:srgbClr val="F7E9E9"/>
              </a:gs>
              <a:gs pos="50000">
                <a:schemeClr val="bg1">
                  <a:alpha val="0"/>
                </a:schemeClr>
              </a:gs>
              <a:gs pos="80000">
                <a:srgbClr val="EDEDED"/>
              </a:gs>
            </a:gsLst>
            <a:lin ang="0" scaled="1"/>
            <a:tileRect/>
          </a:gradFill>
          <a:ln>
            <a:gradFill flip="none" rotWithShape="1">
              <a:gsLst>
                <a:gs pos="75000">
                  <a:srgbClr val="F7E9E9"/>
                </a:gs>
                <a:gs pos="55000">
                  <a:srgbClr val="F7E9E9"/>
                </a:gs>
                <a:gs pos="50000">
                  <a:schemeClr val="bg1">
                    <a:alpha val="0"/>
                  </a:schemeClr>
                </a:gs>
                <a:gs pos="80000">
                  <a:srgbClr val="EDEDED"/>
                </a:gs>
              </a:gsLst>
              <a:lin ang="0" scaled="1"/>
              <a:tileRect/>
            </a:gradFill>
          </a:ln>
        </p:spPr>
        <p:txBody>
          <a:bodyPr/>
          <a:lstStyle/>
          <a:p>
            <a:pPr marL="0" indent="0">
              <a:buNone/>
            </a:pPr>
            <a:r>
              <a:rPr lang="hu-HU" dirty="0"/>
              <a:t> </a:t>
            </a:r>
            <a:endParaRPr lang="en-GB" dirty="0"/>
          </a:p>
        </p:txBody>
      </p:sp>
      <p:graphicFrame>
        <p:nvGraphicFramePr>
          <p:cNvPr id="11" name="Tábláza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8537554"/>
              </p:ext>
            </p:extLst>
          </p:nvPr>
        </p:nvGraphicFramePr>
        <p:xfrm>
          <a:off x="1799637" y="1430031"/>
          <a:ext cx="7020000" cy="4869382"/>
        </p:xfrm>
        <a:graphic>
          <a:graphicData uri="http://schemas.openxmlformats.org/drawingml/2006/table">
            <a:tbl>
              <a:tblPr/>
              <a:tblGrid>
                <a:gridCol w="288000">
                  <a:extLst>
                    <a:ext uri="{9D8B030D-6E8A-4147-A177-3AD203B41FA5}">
                      <a16:colId xmlns:a16="http://schemas.microsoft.com/office/drawing/2014/main" val="606520022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1623715218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85787633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583240149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629636623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055345671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1511309945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2422422397"/>
                    </a:ext>
                  </a:extLst>
                </a:gridCol>
                <a:gridCol w="216000">
                  <a:extLst>
                    <a:ext uri="{9D8B030D-6E8A-4147-A177-3AD203B41FA5}">
                      <a16:colId xmlns:a16="http://schemas.microsoft.com/office/drawing/2014/main" val="375641147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356387723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155267700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183726730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25888884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589803575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515144410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536098967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1656251860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543240328"/>
                    </a:ext>
                  </a:extLst>
                </a:gridCol>
              </a:tblGrid>
              <a:tr h="2916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049" marR="4049" marT="4049" marB="24297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Topic of the Questions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Test</a:t>
                      </a:r>
                    </a:p>
                  </a:txBody>
                  <a:tcPr marL="4049" marR="4049" marT="4049" marB="24297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1st Paper</a:t>
                      </a:r>
                    </a:p>
                  </a:txBody>
                  <a:tcPr marL="4049" marR="4049" marT="4049" marB="24297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2nd Practice</a:t>
                      </a:r>
                    </a:p>
                  </a:txBody>
                  <a:tcPr marL="4049" marR="4049" marT="4049" marB="24297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Global exam</a:t>
                      </a:r>
                    </a:p>
                  </a:txBody>
                  <a:tcPr marL="4049" marR="4049" marT="4049" marB="24297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Project</a:t>
                      </a:r>
                    </a:p>
                  </a:txBody>
                  <a:tcPr marL="4049" marR="4049" marT="4049" marB="24297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GB" sz="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Avg</a:t>
                      </a:r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Mark</a:t>
                      </a:r>
                    </a:p>
                  </a:txBody>
                  <a:tcPr marL="4049" marR="4049" marT="4049" marB="24297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Paper 1&amp;2</a:t>
                      </a:r>
                    </a:p>
                  </a:txBody>
                  <a:tcPr marL="4049" marR="4049" marT="4049" marB="24297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Exam 1 (w)</a:t>
                      </a:r>
                    </a:p>
                  </a:txBody>
                  <a:tcPr marL="4049" marR="4049" marT="4049" marB="24297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Paper 3&amp;4</a:t>
                      </a:r>
                    </a:p>
                  </a:txBody>
                  <a:tcPr marL="4049" marR="4049" marT="4049" marB="24297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Paper 5&amp;6</a:t>
                      </a:r>
                    </a:p>
                  </a:txBody>
                  <a:tcPr marL="4049" marR="4049" marT="4049" marB="24297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Exam 2 (w)</a:t>
                      </a:r>
                    </a:p>
                  </a:txBody>
                  <a:tcPr marL="4049" marR="4049" marT="4049" marB="24297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Project</a:t>
                      </a:r>
                    </a:p>
                  </a:txBody>
                  <a:tcPr marL="4049" marR="4049" marT="4049" marB="24297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Sum</a:t>
                      </a:r>
                    </a:p>
                  </a:txBody>
                  <a:tcPr marL="4049" marR="4049" marT="4049" marB="24297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Mark</a:t>
                      </a:r>
                    </a:p>
                  </a:txBody>
                  <a:tcPr marL="4049" marR="4049" marT="4049" marB="24297" vert="vert27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4756417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Level of (Hungarian) grammar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D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-0,09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F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8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1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8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8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8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8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0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951151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Foreign language knowledge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-0,05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A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16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2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6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C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5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8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C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9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452155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Speed of typing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-0,03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96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1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B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6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3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C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-0,09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26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6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E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B6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452849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Install C::B (learning environment) 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4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8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1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E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2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0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3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B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B6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6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A7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7378584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English Language knowledge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D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6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C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C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4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C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B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4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4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A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5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6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F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138126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Maths knowledge level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D3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D5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8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D3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D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CB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2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9003349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Level of using Excel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2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2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1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4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3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F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4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C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B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9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17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0683271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Level of (Hungarian) spelling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-0,04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F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6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F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D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F6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C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-0,04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9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26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5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1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B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D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E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6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427443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Practice in binary number representation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4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EC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5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9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5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9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5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9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27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328848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Level of blind typing practice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-0,01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67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6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8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C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F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0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8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C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D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47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A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E6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66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39521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Practice in mathematical logic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8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F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2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7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4412057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Level of using Databases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0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F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3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C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D5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D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4345930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Relevance of the learned programming language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D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3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9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B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956705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Known data structures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D1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3D1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A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0D0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6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8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CE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D2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697684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Relevance of prog. algorithms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8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3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D4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2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B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281430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Level of programming knowledge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F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2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D0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0D0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EC6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C3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CC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CC6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8498136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Use of development environments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2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AD3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0,21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C3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D3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EC6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C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E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8896930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Learning programming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D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A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D4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A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D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894525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Physics knowledge level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D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7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D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8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9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4C8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CC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6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D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CCA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C9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0603525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Structogram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- knowledge of the concept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9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4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B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0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2D0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B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1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D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4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9063068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Learning of programming algorithms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2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E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8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C5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1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6C8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8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0598826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Practice in using implication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2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A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2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5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7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5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1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8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68454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Number of used algorithm modelling tools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C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3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A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A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B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4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5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B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30119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5324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Suggestion for Students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730952" y="2102844"/>
            <a:ext cx="3492000" cy="4222800"/>
          </a:xfrm>
        </p:spPr>
        <p:txBody>
          <a:bodyPr/>
          <a:lstStyle/>
          <a:p>
            <a:endParaRPr lang="en-GB" dirty="0"/>
          </a:p>
          <a:p>
            <a:pPr lvl="1">
              <a:buFont typeface="+mj-lt"/>
              <a:buAutoNum type="arabicPeriod"/>
            </a:pPr>
            <a:r>
              <a:rPr lang="en-GB" sz="2000" dirty="0"/>
              <a:t>Level of programming knowledge </a:t>
            </a:r>
          </a:p>
          <a:p>
            <a:pPr lvl="1">
              <a:buFont typeface="+mj-lt"/>
              <a:buAutoNum type="arabicPeriod"/>
            </a:pPr>
            <a:r>
              <a:rPr lang="en-GB" sz="2000" dirty="0"/>
              <a:t>Physics knowledge level</a:t>
            </a:r>
            <a:br>
              <a:rPr lang="hu-HU" sz="2000" dirty="0"/>
            </a:br>
            <a:r>
              <a:rPr lang="en-GB" sz="2000" dirty="0"/>
              <a:t> </a:t>
            </a:r>
          </a:p>
          <a:p>
            <a:pPr lvl="1">
              <a:buFont typeface="+mj-lt"/>
              <a:buAutoNum type="arabicPeriod"/>
            </a:pPr>
            <a:r>
              <a:rPr lang="en-GB" sz="2000" dirty="0"/>
              <a:t>Use of development environments </a:t>
            </a:r>
          </a:p>
          <a:p>
            <a:pPr lvl="1">
              <a:buFont typeface="+mj-lt"/>
              <a:buAutoNum type="arabicPeriod"/>
            </a:pPr>
            <a:r>
              <a:rPr lang="en-GB" sz="2000" dirty="0"/>
              <a:t>Learning of programming algorithms </a:t>
            </a:r>
          </a:p>
          <a:p>
            <a:pPr lvl="1">
              <a:buFont typeface="+mj-lt"/>
              <a:buAutoNum type="arabicPeriod"/>
            </a:pPr>
            <a:r>
              <a:rPr lang="en-GB" sz="2000" dirty="0"/>
              <a:t>Maths knowledge level </a:t>
            </a:r>
            <a:br>
              <a:rPr lang="hu-HU" sz="2000" dirty="0"/>
            </a:br>
            <a:endParaRPr lang="en-GB" sz="2000" dirty="0"/>
          </a:p>
          <a:p>
            <a:pPr lvl="1">
              <a:buFont typeface="+mj-lt"/>
              <a:buAutoNum type="arabicPeriod"/>
            </a:pPr>
            <a:r>
              <a:rPr lang="en-GB" sz="2000" dirty="0"/>
              <a:t>Known data structures</a:t>
            </a:r>
            <a:br>
              <a:rPr lang="hu-HU" sz="2000" dirty="0"/>
            </a:br>
            <a:endParaRPr lang="en-US" dirty="0"/>
          </a:p>
          <a:p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362182" y="2102844"/>
            <a:ext cx="3492000" cy="4222800"/>
          </a:xfrm>
        </p:spPr>
        <p:txBody>
          <a:bodyPr/>
          <a:lstStyle/>
          <a:p>
            <a:endParaRPr lang="en-GB" dirty="0"/>
          </a:p>
          <a:p>
            <a:pPr lvl="1">
              <a:buFont typeface="+mj-lt"/>
              <a:buAutoNum type="arabicPeriod"/>
            </a:pPr>
            <a:r>
              <a:rPr lang="en-GB" sz="2000" dirty="0"/>
              <a:t>Maths knowledge level</a:t>
            </a:r>
            <a:br>
              <a:rPr lang="hu-HU" sz="2000" dirty="0"/>
            </a:br>
            <a:endParaRPr lang="en-GB" sz="2000" dirty="0"/>
          </a:p>
          <a:p>
            <a:pPr lvl="1">
              <a:buFont typeface="+mj-lt"/>
              <a:buAutoNum type="arabicPeriod"/>
            </a:pPr>
            <a:r>
              <a:rPr lang="en-GB" sz="2000" dirty="0"/>
              <a:t>Known data structures</a:t>
            </a:r>
            <a:br>
              <a:rPr lang="hu-HU" sz="2000" dirty="0"/>
            </a:br>
            <a:r>
              <a:rPr lang="en-GB" sz="2000" dirty="0"/>
              <a:t> </a:t>
            </a:r>
          </a:p>
          <a:p>
            <a:pPr lvl="1">
              <a:buFont typeface="+mj-lt"/>
              <a:buAutoNum type="arabicPeriod"/>
            </a:pPr>
            <a:r>
              <a:rPr lang="en-GB" sz="2000" dirty="0"/>
              <a:t>Relevance of programming algorithms </a:t>
            </a:r>
          </a:p>
          <a:p>
            <a:pPr lvl="1">
              <a:buFont typeface="+mj-lt"/>
              <a:buAutoNum type="arabicPeriod"/>
            </a:pPr>
            <a:r>
              <a:rPr lang="en-GB" sz="2000" dirty="0"/>
              <a:t>Practice in mathematical logic </a:t>
            </a:r>
          </a:p>
          <a:p>
            <a:pPr lvl="1">
              <a:buFont typeface="+mj-lt"/>
              <a:buAutoNum type="arabicPeriod"/>
            </a:pPr>
            <a:r>
              <a:rPr lang="en-GB" sz="2000" dirty="0"/>
              <a:t>Use of development environments </a:t>
            </a:r>
          </a:p>
          <a:p>
            <a:pPr lvl="1">
              <a:buFont typeface="+mj-lt"/>
              <a:buAutoNum type="arabicPeriod"/>
            </a:pPr>
            <a:r>
              <a:rPr lang="en-GB" sz="2000" dirty="0"/>
              <a:t>Learning programming </a:t>
            </a:r>
            <a:br>
              <a:rPr lang="hu-HU" sz="2000" dirty="0"/>
            </a:br>
            <a:r>
              <a:rPr lang="hu-HU" sz="2000" dirty="0"/>
              <a:t>(be </a:t>
            </a:r>
            <a:r>
              <a:rPr lang="hu-HU" sz="2000" dirty="0" err="1"/>
              <a:t>taught</a:t>
            </a:r>
            <a:r>
              <a:rPr lang="hu-HU" sz="2000" dirty="0"/>
              <a:t>)</a:t>
            </a:r>
            <a:endParaRPr lang="en-GB" sz="200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DiDMatTech, Trnava 2017</a:t>
            </a:r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64107C-BE54-4923-B19E-B4C10EB54FC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6/22/2017</a:t>
            </a:r>
            <a:endParaRPr lang="en-US" dirty="0"/>
          </a:p>
        </p:txBody>
      </p:sp>
      <p:cxnSp>
        <p:nvCxnSpPr>
          <p:cNvPr id="9" name="Egyenes összekötő nyíllal 8"/>
          <p:cNvCxnSpPr/>
          <p:nvPr/>
        </p:nvCxnSpPr>
        <p:spPr>
          <a:xfrm>
            <a:off x="4971836" y="3958081"/>
            <a:ext cx="632460" cy="1226820"/>
          </a:xfrm>
          <a:prstGeom prst="straightConnector1">
            <a:avLst/>
          </a:prstGeom>
          <a:ln>
            <a:gradFill>
              <a:gsLst>
                <a:gs pos="20000">
                  <a:srgbClr val="505050"/>
                </a:gs>
                <a:gs pos="80000">
                  <a:srgbClr val="8A2734"/>
                </a:gs>
              </a:gsLst>
              <a:lin ang="5400000" scaled="1"/>
            </a:gra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nyíllal 10"/>
          <p:cNvCxnSpPr/>
          <p:nvPr/>
        </p:nvCxnSpPr>
        <p:spPr>
          <a:xfrm flipH="1">
            <a:off x="4971836" y="2746501"/>
            <a:ext cx="632460" cy="2438400"/>
          </a:xfrm>
          <a:prstGeom prst="straightConnector1">
            <a:avLst/>
          </a:prstGeom>
          <a:ln>
            <a:gradFill flip="none" rotWithShape="1">
              <a:gsLst>
                <a:gs pos="20000">
                  <a:srgbClr val="505050"/>
                </a:gs>
                <a:gs pos="80000">
                  <a:srgbClr val="8A2734"/>
                </a:gs>
              </a:gsLst>
              <a:lin ang="10800000" scaled="1"/>
              <a:tileRect/>
            </a:gra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nyíllal 12"/>
          <p:cNvCxnSpPr/>
          <p:nvPr/>
        </p:nvCxnSpPr>
        <p:spPr>
          <a:xfrm flipH="1">
            <a:off x="4971836" y="3356101"/>
            <a:ext cx="632460" cy="2438400"/>
          </a:xfrm>
          <a:prstGeom prst="straightConnector1">
            <a:avLst/>
          </a:prstGeom>
          <a:ln>
            <a:gradFill flip="none" rotWithShape="1">
              <a:gsLst>
                <a:gs pos="20000">
                  <a:srgbClr val="505050"/>
                </a:gs>
                <a:gs pos="80000">
                  <a:srgbClr val="8A2734"/>
                </a:gs>
              </a:gsLst>
              <a:lin ang="10800000" scaled="1"/>
              <a:tileRect/>
            </a:gra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zöveg helye 7"/>
          <p:cNvSpPr txBox="1">
            <a:spLocks/>
          </p:cNvSpPr>
          <p:nvPr/>
        </p:nvSpPr>
        <p:spPr bwMode="auto">
          <a:xfrm>
            <a:off x="1734852" y="1372275"/>
            <a:ext cx="3492000" cy="639762"/>
          </a:xfrm>
          <a:prstGeom prst="rect">
            <a:avLst/>
          </a:prstGeom>
          <a:solidFill>
            <a:srgbClr val="E9E9E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266700" indent="-266700" algn="l" defTabSz="457200" rtl="0" fontAlgn="base">
              <a:spcBef>
                <a:spcPts val="6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541338" indent="-274638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808038" indent="-266700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074738" indent="-266700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1341438" indent="-266700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»"/>
              <a:defRPr sz="18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b="1" dirty="0"/>
              <a:t>BME</a:t>
            </a:r>
          </a:p>
        </p:txBody>
      </p:sp>
      <p:sp>
        <p:nvSpPr>
          <p:cNvPr id="14" name="Szöveg helye 8"/>
          <p:cNvSpPr txBox="1">
            <a:spLocks/>
          </p:cNvSpPr>
          <p:nvPr/>
        </p:nvSpPr>
        <p:spPr>
          <a:xfrm>
            <a:off x="5359007" y="1372275"/>
            <a:ext cx="3492000" cy="639762"/>
          </a:xfrm>
          <a:prstGeom prst="rect">
            <a:avLst/>
          </a:prstGeom>
          <a:solidFill>
            <a:srgbClr val="F7E9E9"/>
          </a:solidFill>
        </p:spPr>
        <p:txBody>
          <a:bodyPr anchor="b"/>
          <a:lstStyle>
            <a:lvl1pPr marL="342900" indent="-342900" algn="l" defTabSz="457200" rtl="0" fontAlgn="base">
              <a:spcBef>
                <a:spcPts val="6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b="1" dirty="0">
                <a:solidFill>
                  <a:srgbClr val="8A2734"/>
                </a:solidFill>
              </a:rPr>
              <a:t>ELTE</a:t>
            </a:r>
          </a:p>
        </p:txBody>
      </p:sp>
    </p:spTree>
    <p:extLst>
      <p:ext uri="{BB962C8B-B14F-4D97-AF65-F5344CB8AC3E}">
        <p14:creationId xmlns:p14="http://schemas.microsoft.com/office/powerpoint/2010/main" val="5434877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Suggestion for Educators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730952" y="2114176"/>
            <a:ext cx="3492000" cy="1931604"/>
          </a:xfrm>
        </p:spPr>
        <p:txBody>
          <a:bodyPr/>
          <a:lstStyle/>
          <a:p>
            <a:pPr marL="269875" indent="-269875"/>
            <a:r>
              <a:rPr lang="en-GB" sz="2400" dirty="0"/>
              <a:t>Teaching practice in problems which require random access of array elements, preferably with computed indices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362182" y="2114176"/>
            <a:ext cx="3492000" cy="1931604"/>
          </a:xfrm>
        </p:spPr>
        <p:txBody>
          <a:bodyPr/>
          <a:lstStyle/>
          <a:p>
            <a:r>
              <a:rPr lang="en-GB" sz="2400" dirty="0"/>
              <a:t>Using </a:t>
            </a:r>
            <a:r>
              <a:rPr lang="en-GB" sz="2400" dirty="0" err="1"/>
              <a:t>structogram</a:t>
            </a:r>
            <a:r>
              <a:rPr lang="en-GB" sz="2400" dirty="0"/>
              <a:t> as a visualisation tool, but not for design.</a:t>
            </a:r>
            <a:br>
              <a:rPr lang="en-GB" sz="2400" dirty="0"/>
            </a:br>
            <a:endParaRPr lang="en-GB" sz="2400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DiDMatTech, Trnava 2017</a:t>
            </a:r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64107C-BE54-4923-B19E-B4C10EB54FC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6/22/2017</a:t>
            </a:r>
            <a:endParaRPr lang="en-US" dirty="0"/>
          </a:p>
        </p:txBody>
      </p:sp>
      <p:sp>
        <p:nvSpPr>
          <p:cNvPr id="8" name="Tartalom helye 2"/>
          <p:cNvSpPr txBox="1">
            <a:spLocks/>
          </p:cNvSpPr>
          <p:nvPr/>
        </p:nvSpPr>
        <p:spPr bwMode="auto">
          <a:xfrm>
            <a:off x="1722326" y="4045780"/>
            <a:ext cx="7146248" cy="2345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66700" indent="-266700" algn="l" defTabSz="457200" rtl="0" fontAlgn="base">
              <a:spcBef>
                <a:spcPts val="6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541338" indent="-274638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808038" indent="-266700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074738" indent="-266700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1341438" indent="-266700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»"/>
              <a:defRPr sz="18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400" dirty="0"/>
              <a:t>Questionnaire survey on the first lesson (online)</a:t>
            </a:r>
          </a:p>
          <a:p>
            <a:pPr lvl="1"/>
            <a:r>
              <a:rPr lang="en-GB" sz="2000" dirty="0"/>
              <a:t>5 minutes</a:t>
            </a:r>
          </a:p>
          <a:p>
            <a:pPr lvl="1"/>
            <a:r>
              <a:rPr lang="en-GB" sz="2000" dirty="0"/>
              <a:t>Prior knowledge, partially subjective scale</a:t>
            </a:r>
          </a:p>
          <a:p>
            <a:r>
              <a:rPr lang="en-GB" sz="2400" dirty="0"/>
              <a:t>Compare the averages to the result of previous year</a:t>
            </a:r>
          </a:p>
          <a:p>
            <a:r>
              <a:rPr lang="en-GB" sz="2400" dirty="0"/>
              <a:t>Modify the teaching method according to the changes of result.</a:t>
            </a:r>
          </a:p>
        </p:txBody>
      </p:sp>
      <p:sp>
        <p:nvSpPr>
          <p:cNvPr id="9" name="Szöveg helye 7"/>
          <p:cNvSpPr txBox="1">
            <a:spLocks/>
          </p:cNvSpPr>
          <p:nvPr/>
        </p:nvSpPr>
        <p:spPr bwMode="auto">
          <a:xfrm>
            <a:off x="1734852" y="1372275"/>
            <a:ext cx="3492000" cy="639762"/>
          </a:xfrm>
          <a:prstGeom prst="rect">
            <a:avLst/>
          </a:prstGeom>
          <a:solidFill>
            <a:srgbClr val="E9E9E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266700" indent="-266700" algn="l" defTabSz="457200" rtl="0" fontAlgn="base">
              <a:spcBef>
                <a:spcPts val="6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541338" indent="-274638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808038" indent="-266700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074738" indent="-266700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1341438" indent="-266700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»"/>
              <a:defRPr sz="18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b="1" dirty="0"/>
              <a:t>BME</a:t>
            </a:r>
          </a:p>
        </p:txBody>
      </p:sp>
      <p:sp>
        <p:nvSpPr>
          <p:cNvPr id="10" name="Szöveg helye 8"/>
          <p:cNvSpPr txBox="1">
            <a:spLocks/>
          </p:cNvSpPr>
          <p:nvPr/>
        </p:nvSpPr>
        <p:spPr>
          <a:xfrm>
            <a:off x="5359007" y="1372275"/>
            <a:ext cx="3492000" cy="639762"/>
          </a:xfrm>
          <a:prstGeom prst="rect">
            <a:avLst/>
          </a:prstGeom>
          <a:solidFill>
            <a:srgbClr val="F7E9E9"/>
          </a:solidFill>
        </p:spPr>
        <p:txBody>
          <a:bodyPr anchor="b"/>
          <a:lstStyle>
            <a:lvl1pPr marL="342900" indent="-342900" algn="l" defTabSz="457200" rtl="0" fontAlgn="base">
              <a:spcBef>
                <a:spcPts val="6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b="1" dirty="0">
                <a:solidFill>
                  <a:srgbClr val="8A2734"/>
                </a:solidFill>
              </a:rPr>
              <a:t>ELTE</a:t>
            </a:r>
          </a:p>
        </p:txBody>
      </p:sp>
    </p:spTree>
    <p:extLst>
      <p:ext uri="{BB962C8B-B14F-4D97-AF65-F5344CB8AC3E}">
        <p14:creationId xmlns:p14="http://schemas.microsoft.com/office/powerpoint/2010/main" val="3462723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dirty="0" err="1"/>
              <a:t>DiDMatTech</a:t>
            </a:r>
            <a:r>
              <a:rPr lang="hu-HU"/>
              <a:t>, Trnava 2017</a:t>
            </a:r>
            <a:endParaRPr lang="en-US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198A9A-D58F-4465-854F-6C40A3AA87C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6/22/2017</a:t>
            </a:r>
            <a:endParaRPr lang="en-US" dirty="0"/>
          </a:p>
        </p:txBody>
      </p:sp>
      <p:sp>
        <p:nvSpPr>
          <p:cNvPr id="8" name="Cím 6"/>
          <p:cNvSpPr txBox="1">
            <a:spLocks/>
          </p:cNvSpPr>
          <p:nvPr/>
        </p:nvSpPr>
        <p:spPr bwMode="auto">
          <a:xfrm>
            <a:off x="1853347" y="2130425"/>
            <a:ext cx="6912000" cy="1480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457200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hu-HU" sz="3200" dirty="0" err="1"/>
              <a:t>Thank</a:t>
            </a:r>
            <a:r>
              <a:rPr lang="hu-HU" sz="3200" dirty="0"/>
              <a:t> </a:t>
            </a:r>
            <a:r>
              <a:rPr lang="hu-HU" sz="3200" dirty="0" err="1"/>
              <a:t>You</a:t>
            </a:r>
            <a:r>
              <a:rPr lang="hu-HU" sz="3200"/>
              <a:t>!</a:t>
            </a:r>
            <a:endParaRPr lang="en-GB" sz="3200" dirty="0"/>
          </a:p>
        </p:txBody>
      </p:sp>
      <p:sp>
        <p:nvSpPr>
          <p:cNvPr id="9" name="Alcím 7"/>
          <p:cNvSpPr txBox="1">
            <a:spLocks/>
          </p:cNvSpPr>
          <p:nvPr/>
        </p:nvSpPr>
        <p:spPr bwMode="auto">
          <a:xfrm>
            <a:off x="1882068" y="3888966"/>
            <a:ext cx="3352365" cy="172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defTabSz="457200" rtl="0" fontAlgn="base">
              <a:spcBef>
                <a:spcPts val="6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457200" indent="0" algn="ctr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914400" indent="0" algn="ctr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371600" indent="0" algn="ctr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1828800" indent="0" algn="ctr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/>
              <a:t>Zsuzsanna Szalayné Tahy</a:t>
            </a:r>
          </a:p>
          <a:p>
            <a:r>
              <a:rPr lang="hu-HU"/>
              <a:t>ELTE IK</a:t>
            </a:r>
          </a:p>
          <a:p>
            <a:r>
              <a:rPr lang="hu-HU"/>
              <a:t>sztzs@caesar.elte.hu</a:t>
            </a:r>
            <a:endParaRPr lang="hu-HU" dirty="0"/>
          </a:p>
        </p:txBody>
      </p:sp>
      <p:sp>
        <p:nvSpPr>
          <p:cNvPr id="10" name="Szöveg helye 8"/>
          <p:cNvSpPr txBox="1">
            <a:spLocks/>
          </p:cNvSpPr>
          <p:nvPr/>
        </p:nvSpPr>
        <p:spPr bwMode="auto">
          <a:xfrm>
            <a:off x="5397204" y="3888966"/>
            <a:ext cx="3352456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hu-HU" sz="2400" kern="1200" dirty="0" smtClean="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hu-HU" sz="3200" kern="1200" dirty="0" smtClean="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hu-HU" sz="3200" kern="1200" dirty="0" smtClean="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hu-HU" sz="3200" kern="1200" dirty="0" smtClean="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hu-HU" sz="3200" kern="1200" dirty="0">
                <a:solidFill>
                  <a:schemeClr val="tx1">
                    <a:tint val="7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dirty="0"/>
              <a:t>Zoltán </a:t>
            </a:r>
            <a:r>
              <a:rPr lang="hu-HU" dirty="0" err="1"/>
              <a:t>Czirkos</a:t>
            </a:r>
            <a:endParaRPr lang="hu-HU" dirty="0"/>
          </a:p>
          <a:p>
            <a:r>
              <a:rPr lang="hu-HU" dirty="0"/>
              <a:t>BME VIK</a:t>
            </a:r>
          </a:p>
          <a:p>
            <a:r>
              <a:rPr lang="hu-HU" dirty="0"/>
              <a:t>czirkos@eet.bme.hu</a:t>
            </a:r>
          </a:p>
        </p:txBody>
      </p:sp>
    </p:spTree>
    <p:extLst>
      <p:ext uri="{BB962C8B-B14F-4D97-AF65-F5344CB8AC3E}">
        <p14:creationId xmlns:p14="http://schemas.microsoft.com/office/powerpoint/2010/main" val="2156461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Where do I go?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400" dirty="0"/>
              <a:t>Technical University</a:t>
            </a:r>
          </a:p>
          <a:p>
            <a:r>
              <a:rPr lang="en-US" sz="2400" dirty="0"/>
              <a:t>Information Engineering</a:t>
            </a:r>
          </a:p>
          <a:p>
            <a:r>
              <a:rPr lang="en-US" sz="2400" dirty="0"/>
              <a:t>BME</a:t>
            </a:r>
          </a:p>
          <a:p>
            <a:pPr lvl="1"/>
            <a:r>
              <a:rPr lang="en-US" sz="1800" dirty="0"/>
              <a:t>Faculty of Electrical Engineering and Informatics</a:t>
            </a:r>
          </a:p>
          <a:p>
            <a:r>
              <a:rPr lang="en-US" sz="2400" dirty="0"/>
              <a:t>Basics of Programming</a:t>
            </a:r>
            <a:r>
              <a:rPr lang="hu-HU" sz="2400" dirty="0"/>
              <a:t> 1</a:t>
            </a:r>
            <a:endParaRPr lang="en-US" sz="2400" dirty="0"/>
          </a:p>
          <a:p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dirty="0"/>
              <a:t>Science University</a:t>
            </a:r>
          </a:p>
          <a:p>
            <a:r>
              <a:rPr lang="en-US" sz="2400" dirty="0"/>
              <a:t>Computer Science</a:t>
            </a:r>
          </a:p>
          <a:p>
            <a:r>
              <a:rPr lang="en-US" sz="2400" dirty="0"/>
              <a:t>ELTE</a:t>
            </a:r>
          </a:p>
          <a:p>
            <a:pPr lvl="1"/>
            <a:r>
              <a:rPr lang="en-US" sz="1800" dirty="0"/>
              <a:t>Faculty of Informatics</a:t>
            </a:r>
            <a:br>
              <a:rPr lang="hu-HU" sz="1800" dirty="0"/>
            </a:br>
            <a:endParaRPr lang="en-US" sz="1800" dirty="0"/>
          </a:p>
          <a:p>
            <a:r>
              <a:rPr lang="en-US" sz="2400" dirty="0"/>
              <a:t>Basic Knowledge of Programming</a:t>
            </a:r>
          </a:p>
          <a:p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DiDMatTech, Trnava 2017</a:t>
            </a:r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64107C-BE54-4923-B19E-B4C10EB54FC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6/22/2017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244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Programming</a:t>
            </a:r>
            <a:r>
              <a:rPr lang="hu-HU" dirty="0"/>
              <a:t> </a:t>
            </a:r>
            <a:r>
              <a:rPr lang="hu-HU" dirty="0" err="1"/>
              <a:t>Teaching</a:t>
            </a:r>
            <a:r>
              <a:rPr lang="hu-HU" dirty="0"/>
              <a:t> </a:t>
            </a:r>
            <a:r>
              <a:rPr lang="hu-HU" dirty="0" err="1"/>
              <a:t>Methods</a:t>
            </a:r>
            <a:endParaRPr lang="hu-HU" dirty="0"/>
          </a:p>
        </p:txBody>
      </p:sp>
      <p:sp>
        <p:nvSpPr>
          <p:cNvPr id="8" name="Szöveg helye 7"/>
          <p:cNvSpPr>
            <a:spLocks noGrp="1"/>
          </p:cNvSpPr>
          <p:nvPr>
            <p:ph type="body" idx="1"/>
          </p:nvPr>
        </p:nvSpPr>
        <p:spPr>
          <a:solidFill>
            <a:srgbClr val="E9E9E9"/>
          </a:solidFill>
        </p:spPr>
        <p:txBody>
          <a:bodyPr/>
          <a:lstStyle/>
          <a:p>
            <a:r>
              <a:rPr lang="en-GB" dirty="0"/>
              <a:t>BME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2"/>
          </p:nvPr>
        </p:nvSpPr>
        <p:spPr>
          <a:solidFill>
            <a:srgbClr val="E9E9E9"/>
          </a:solidFill>
        </p:spPr>
        <p:txBody>
          <a:bodyPr/>
          <a:lstStyle/>
          <a:p>
            <a:pPr marL="269875" indent="-269875"/>
            <a:r>
              <a:rPr lang="en-GB" sz="2400" dirty="0"/>
              <a:t>develops programming skills</a:t>
            </a:r>
          </a:p>
          <a:p>
            <a:pPr marL="269875" indent="-269875"/>
            <a:r>
              <a:rPr lang="en-GB" sz="2400" dirty="0"/>
              <a:t>data-oriented</a:t>
            </a:r>
            <a:br>
              <a:rPr lang="en-GB" sz="2400" dirty="0"/>
            </a:br>
            <a:r>
              <a:rPr lang="en-GB" sz="2400" dirty="0"/>
              <a:t>problem-oriented</a:t>
            </a:r>
            <a:br>
              <a:rPr lang="en-GB" sz="2400" dirty="0"/>
            </a:br>
            <a:r>
              <a:rPr lang="en-GB" sz="2400" dirty="0"/>
              <a:t>language-oriented</a:t>
            </a:r>
            <a:br>
              <a:rPr lang="en-GB" sz="2400" dirty="0"/>
            </a:br>
            <a:r>
              <a:rPr lang="en-GB" sz="2400" dirty="0"/>
              <a:t>instruction-oriented</a:t>
            </a:r>
          </a:p>
        </p:txBody>
      </p:sp>
      <p:sp>
        <p:nvSpPr>
          <p:cNvPr id="9" name="Szöveg helye 8"/>
          <p:cNvSpPr>
            <a:spLocks noGrp="1"/>
          </p:cNvSpPr>
          <p:nvPr>
            <p:ph type="body" sz="quarter" idx="3"/>
          </p:nvPr>
        </p:nvSpPr>
        <p:spPr>
          <a:solidFill>
            <a:srgbClr val="F7E9E9"/>
          </a:solidFill>
        </p:spPr>
        <p:txBody>
          <a:bodyPr/>
          <a:lstStyle/>
          <a:p>
            <a:r>
              <a:rPr lang="en-GB" dirty="0">
                <a:solidFill>
                  <a:srgbClr val="8A2734"/>
                </a:solidFill>
              </a:rPr>
              <a:t>ELTE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DiDMatTech, Trnava 2017</a:t>
            </a:r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64107C-BE54-4923-B19E-B4C10EB54FC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6/22/2017</a:t>
            </a:r>
            <a:endParaRPr lang="en-US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14"/>
          </p:nvPr>
        </p:nvSpPr>
        <p:spPr>
          <a:solidFill>
            <a:srgbClr val="F7E9E9"/>
          </a:solidFill>
        </p:spPr>
        <p:txBody>
          <a:bodyPr/>
          <a:lstStyle/>
          <a:p>
            <a:r>
              <a:rPr lang="en-GB" sz="2400"/>
              <a:t>develops a theoretical, mathematical knowledge</a:t>
            </a:r>
          </a:p>
          <a:p>
            <a:r>
              <a:rPr lang="en-GB" sz="2400"/>
              <a:t>methodical and algorithmic-oriented</a:t>
            </a:r>
            <a:br>
              <a:rPr lang="en-GB" sz="2400"/>
            </a:br>
            <a:r>
              <a:rPr lang="en-GB" sz="2400"/>
              <a:t>specification-oriented </a:t>
            </a:r>
            <a:br>
              <a:rPr lang="en-GB" sz="2400"/>
            </a:br>
            <a:endParaRPr lang="en-GB" sz="2400"/>
          </a:p>
        </p:txBody>
      </p:sp>
    </p:spTree>
    <p:extLst>
      <p:ext uri="{BB962C8B-B14F-4D97-AF65-F5344CB8AC3E}">
        <p14:creationId xmlns:p14="http://schemas.microsoft.com/office/powerpoint/2010/main" val="299396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difficulties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730952" y="2100775"/>
            <a:ext cx="3492000" cy="4222800"/>
          </a:xfrm>
        </p:spPr>
        <p:txBody>
          <a:bodyPr/>
          <a:lstStyle/>
          <a:p>
            <a:pPr marL="269875" indent="-269875"/>
            <a:r>
              <a:rPr lang="en-GB" sz="2400" dirty="0"/>
              <a:t>In midterm</a:t>
            </a:r>
          </a:p>
          <a:p>
            <a:pPr marL="182563" indent="-182563">
              <a:spcBef>
                <a:spcPts val="0"/>
              </a:spcBef>
              <a:buNone/>
            </a:pPr>
            <a:endParaRPr lang="en-GB" sz="1800" dirty="0"/>
          </a:p>
          <a:p>
            <a:pPr marL="182563" indent="-182563">
              <a:lnSpc>
                <a:spcPct val="80000"/>
              </a:lnSpc>
              <a:spcBef>
                <a:spcPts val="0"/>
              </a:spcBef>
              <a:buNone/>
            </a:pPr>
            <a:r>
              <a:rPr lang="en-GB" sz="2000" dirty="0"/>
              <a:t>1.	</a:t>
            </a:r>
            <a:r>
              <a:rPr lang="en-GB" sz="2000" b="1" dirty="0"/>
              <a:t>Indirect and random access </a:t>
            </a:r>
            <a:r>
              <a:rPr lang="en-GB" sz="2000" dirty="0"/>
              <a:t>to elements of an array</a:t>
            </a:r>
          </a:p>
          <a:p>
            <a:pPr marL="182563" indent="-182563">
              <a:lnSpc>
                <a:spcPct val="80000"/>
              </a:lnSpc>
              <a:spcBef>
                <a:spcPts val="0"/>
              </a:spcBef>
              <a:buNone/>
            </a:pPr>
            <a:endParaRPr lang="en-GB" sz="2000" dirty="0"/>
          </a:p>
          <a:p>
            <a:pPr marL="182563" indent="-182563">
              <a:lnSpc>
                <a:spcPct val="80000"/>
              </a:lnSpc>
              <a:spcBef>
                <a:spcPts val="0"/>
              </a:spcBef>
              <a:buNone/>
            </a:pPr>
            <a:r>
              <a:rPr lang="en-GB" sz="2000" dirty="0"/>
              <a:t>2.	Using </a:t>
            </a:r>
            <a:r>
              <a:rPr lang="en-GB" sz="2000" b="1" dirty="0"/>
              <a:t>indirection</a:t>
            </a:r>
            <a:r>
              <a:rPr lang="en-GB" sz="2000" dirty="0"/>
              <a:t>, understanding the connection between the data itself and its reference - </a:t>
            </a:r>
            <a:r>
              <a:rPr lang="en-GB" sz="2000" b="1" dirty="0"/>
              <a:t>pointer</a:t>
            </a:r>
          </a:p>
          <a:p>
            <a:pPr marL="182563" indent="-182563">
              <a:lnSpc>
                <a:spcPct val="80000"/>
              </a:lnSpc>
              <a:spcBef>
                <a:spcPts val="0"/>
              </a:spcBef>
              <a:buNone/>
            </a:pPr>
            <a:endParaRPr lang="en-GB" sz="2000" b="1" dirty="0"/>
          </a:p>
          <a:p>
            <a:pPr marL="269875" indent="-269875"/>
            <a:r>
              <a:rPr lang="en-GB" sz="2400" dirty="0"/>
              <a:t>The abstraction of</a:t>
            </a:r>
            <a:br>
              <a:rPr lang="en-GB" sz="2400" dirty="0"/>
            </a:br>
            <a:r>
              <a:rPr lang="en-GB" sz="2400" dirty="0"/>
              <a:t> data</a:t>
            </a:r>
          </a:p>
          <a:p>
            <a:pPr marL="269875" indent="-269875"/>
            <a:endParaRPr lang="en-GB" sz="2400" dirty="0"/>
          </a:p>
          <a:p>
            <a:pPr marL="269875" indent="-269875"/>
            <a:endParaRPr lang="en-GB" sz="2400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362182" y="2100775"/>
            <a:ext cx="3492000" cy="4222800"/>
          </a:xfrm>
        </p:spPr>
        <p:txBody>
          <a:bodyPr/>
          <a:lstStyle/>
          <a:p>
            <a:r>
              <a:rPr lang="en-GB" sz="2400" dirty="0"/>
              <a:t>In every tasks</a:t>
            </a:r>
          </a:p>
          <a:p>
            <a:pPr marL="182563" indent="-182563">
              <a:buNone/>
            </a:pPr>
            <a:r>
              <a:rPr lang="en-GB" sz="2000" dirty="0"/>
              <a:t>Process of programming design:</a:t>
            </a:r>
          </a:p>
          <a:p>
            <a:pPr marL="182563" indent="-182563">
              <a:lnSpc>
                <a:spcPct val="80000"/>
              </a:lnSpc>
              <a:spcBef>
                <a:spcPts val="0"/>
              </a:spcBef>
              <a:buNone/>
            </a:pPr>
            <a:r>
              <a:rPr lang="en-GB" sz="2000" dirty="0"/>
              <a:t>1.	Define requirements using formal notation</a:t>
            </a:r>
          </a:p>
          <a:p>
            <a:pPr marL="182563" indent="-182563">
              <a:lnSpc>
                <a:spcPct val="80000"/>
              </a:lnSpc>
              <a:spcBef>
                <a:spcPts val="0"/>
              </a:spcBef>
              <a:buNone/>
            </a:pPr>
            <a:r>
              <a:rPr lang="en-GB" sz="2000" b="1" dirty="0">
                <a:solidFill>
                  <a:srgbClr val="8A2734"/>
                </a:solidFill>
              </a:rPr>
              <a:t>4.	Design the algorithm by drawing </a:t>
            </a:r>
            <a:r>
              <a:rPr lang="en-GB" sz="2000" b="1" dirty="0" err="1">
                <a:solidFill>
                  <a:srgbClr val="8A2734"/>
                </a:solidFill>
              </a:rPr>
              <a:t>structograms</a:t>
            </a:r>
            <a:endParaRPr lang="en-GB" sz="2000" b="1" dirty="0">
              <a:solidFill>
                <a:srgbClr val="8A2734"/>
              </a:solidFill>
            </a:endParaRPr>
          </a:p>
          <a:p>
            <a:pPr marL="182563" indent="-182563">
              <a:lnSpc>
                <a:spcPct val="80000"/>
              </a:lnSpc>
              <a:spcBef>
                <a:spcPts val="0"/>
              </a:spcBef>
              <a:buNone/>
            </a:pPr>
            <a:r>
              <a:rPr lang="en-GB" sz="2000" dirty="0"/>
              <a:t>2.	Implement the program by writing C++ code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AutoNum type="arabicPeriod" startAt="3"/>
            </a:pPr>
            <a:r>
              <a:rPr lang="en-GB" sz="2000" dirty="0"/>
              <a:t>Test…</a:t>
            </a:r>
          </a:p>
          <a:p>
            <a:r>
              <a:rPr lang="en-GB" sz="2400" dirty="0"/>
              <a:t>The abstraction of algorithms</a:t>
            </a: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DiDMatTech, Trnava 2017</a:t>
            </a:r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64107C-BE54-4923-B19E-B4C10EB54FC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6/22/2017</a:t>
            </a:r>
            <a:endParaRPr lang="en-US" dirty="0"/>
          </a:p>
        </p:txBody>
      </p:sp>
      <p:grpSp>
        <p:nvGrpSpPr>
          <p:cNvPr id="13" name="Csoportba foglalás 12"/>
          <p:cNvGrpSpPr/>
          <p:nvPr/>
        </p:nvGrpSpPr>
        <p:grpSpPr>
          <a:xfrm>
            <a:off x="4003287" y="4993192"/>
            <a:ext cx="2569934" cy="1055490"/>
            <a:chOff x="4003287" y="5318185"/>
            <a:chExt cx="2569934" cy="1055490"/>
          </a:xfrm>
        </p:grpSpPr>
        <p:pic>
          <p:nvPicPr>
            <p:cNvPr id="9" name="Ábra 8" descr="Vissza"/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flipH="1" flipV="1">
              <a:off x="5040074" y="5318185"/>
              <a:ext cx="914400" cy="914400"/>
            </a:xfrm>
            <a:prstGeom prst="rect">
              <a:avLst/>
            </a:prstGeom>
          </p:spPr>
        </p:pic>
        <p:pic>
          <p:nvPicPr>
            <p:cNvPr id="10" name="Ábra 9" descr="Vissza"/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flipV="1">
              <a:off x="4591500" y="5318185"/>
              <a:ext cx="914400" cy="914400"/>
            </a:xfrm>
            <a:prstGeom prst="rect">
              <a:avLst/>
            </a:prstGeom>
          </p:spPr>
        </p:pic>
        <p:sp>
          <p:nvSpPr>
            <p:cNvPr id="11" name="Szövegdoboz 10"/>
            <p:cNvSpPr txBox="1"/>
            <p:nvPr/>
          </p:nvSpPr>
          <p:spPr>
            <a:xfrm>
              <a:off x="4003287" y="5973565"/>
              <a:ext cx="25699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000" dirty="0">
                  <a:latin typeface="+mn-lt"/>
                </a:rPr>
                <a:t>Not taught</a:t>
              </a:r>
              <a:r>
                <a:rPr lang="hu-HU" sz="2000" dirty="0">
                  <a:latin typeface="+mn-lt"/>
                </a:rPr>
                <a:t>,</a:t>
              </a:r>
              <a:r>
                <a:rPr lang="en-GB" sz="2000" dirty="0">
                  <a:latin typeface="+mn-lt"/>
                </a:rPr>
                <a:t> no problem</a:t>
              </a:r>
            </a:p>
          </p:txBody>
        </p:sp>
      </p:grpSp>
      <p:sp>
        <p:nvSpPr>
          <p:cNvPr id="14" name="Szövegdoboz 13"/>
          <p:cNvSpPr txBox="1"/>
          <p:nvPr/>
        </p:nvSpPr>
        <p:spPr>
          <a:xfrm>
            <a:off x="3433196" y="5982629"/>
            <a:ext cx="37101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latin typeface="+mn-lt"/>
              </a:rPr>
              <a:t>Dependencies on prior knowledge</a:t>
            </a:r>
            <a:r>
              <a:rPr lang="hu-HU" sz="2000" dirty="0">
                <a:latin typeface="+mn-lt"/>
              </a:rPr>
              <a:t>?</a:t>
            </a:r>
            <a:endParaRPr lang="en-GB" sz="2000" dirty="0">
              <a:latin typeface="+mn-lt"/>
            </a:endParaRPr>
          </a:p>
        </p:txBody>
      </p:sp>
      <p:sp>
        <p:nvSpPr>
          <p:cNvPr id="15" name="Szöveg helye 7"/>
          <p:cNvSpPr txBox="1">
            <a:spLocks/>
          </p:cNvSpPr>
          <p:nvPr/>
        </p:nvSpPr>
        <p:spPr bwMode="auto">
          <a:xfrm>
            <a:off x="1734852" y="1372275"/>
            <a:ext cx="3492000" cy="639762"/>
          </a:xfrm>
          <a:prstGeom prst="rect">
            <a:avLst/>
          </a:prstGeom>
          <a:solidFill>
            <a:srgbClr val="E9E9E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266700" indent="-266700" algn="l" defTabSz="457200" rtl="0" fontAlgn="base">
              <a:spcBef>
                <a:spcPts val="6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541338" indent="-274638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808038" indent="-266700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074738" indent="-266700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1341438" indent="-266700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»"/>
              <a:defRPr sz="18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b="1" dirty="0"/>
              <a:t>BME</a:t>
            </a:r>
          </a:p>
        </p:txBody>
      </p:sp>
      <p:sp>
        <p:nvSpPr>
          <p:cNvPr id="16" name="Szöveg helye 8"/>
          <p:cNvSpPr txBox="1">
            <a:spLocks/>
          </p:cNvSpPr>
          <p:nvPr/>
        </p:nvSpPr>
        <p:spPr>
          <a:xfrm>
            <a:off x="5359007" y="1372275"/>
            <a:ext cx="3492000" cy="639762"/>
          </a:xfrm>
          <a:prstGeom prst="rect">
            <a:avLst/>
          </a:prstGeom>
          <a:solidFill>
            <a:srgbClr val="F7E9E9"/>
          </a:solidFill>
        </p:spPr>
        <p:txBody>
          <a:bodyPr anchor="b"/>
          <a:lstStyle>
            <a:lvl1pPr marL="342900" indent="-342900" algn="l" defTabSz="457200" rtl="0" fontAlgn="base">
              <a:spcBef>
                <a:spcPts val="6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1pPr>
            <a:lvl2pPr marL="742950" indent="-285750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2pPr>
            <a:lvl3pPr marL="1143000" indent="-228600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3pPr>
            <a:lvl4pPr marL="1600200" indent="-228600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4pPr>
            <a:lvl5pPr marL="2057400" indent="-228600" algn="l" defTabSz="457200" rtl="0" fontAlgn="base">
              <a:spcBef>
                <a:spcPts val="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Garamond" panose="02020404030301010803" pitchFamily="18" charset="0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b="1" dirty="0">
                <a:solidFill>
                  <a:srgbClr val="8A2734"/>
                </a:solidFill>
              </a:rPr>
              <a:t>ELTE</a:t>
            </a:r>
          </a:p>
        </p:txBody>
      </p:sp>
    </p:spTree>
    <p:extLst>
      <p:ext uri="{BB962C8B-B14F-4D97-AF65-F5344CB8AC3E}">
        <p14:creationId xmlns:p14="http://schemas.microsoft.com/office/powerpoint/2010/main" val="3476112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</a:t>
            </a:r>
            <a:r>
              <a:rPr lang="hu-HU" dirty="0"/>
              <a:t>n</a:t>
            </a:r>
            <a:r>
              <a:rPr lang="en-GB" dirty="0"/>
              <a:t>a</a:t>
            </a:r>
            <a:r>
              <a:rPr lang="hu-HU" dirty="0"/>
              <a:t>i</a:t>
            </a:r>
            <a:r>
              <a:rPr lang="en-GB" dirty="0"/>
              <a:t>re of Prior Knowledge</a:t>
            </a: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DiDMatTech, Trnava 2017</a:t>
            </a:r>
            <a:endParaRPr lang="en-US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28D95B-28C8-4FC8-9A5F-9BEE327AB81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6" name="Dátum helye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6/22/2017</a:t>
            </a:r>
            <a:endParaRPr lang="en-US" dirty="0"/>
          </a:p>
        </p:txBody>
      </p:sp>
      <p:graphicFrame>
        <p:nvGraphicFramePr>
          <p:cNvPr id="8" name="Tábláza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7415374"/>
              </p:ext>
            </p:extLst>
          </p:nvPr>
        </p:nvGraphicFramePr>
        <p:xfrm>
          <a:off x="1773258" y="1975449"/>
          <a:ext cx="7027519" cy="3644851"/>
        </p:xfrm>
        <a:graphic>
          <a:graphicData uri="http://schemas.openxmlformats.org/drawingml/2006/table">
            <a:tbl>
              <a:tblPr firstRow="1" firstCol="1" bandRow="1"/>
              <a:tblGrid>
                <a:gridCol w="1195519">
                  <a:extLst>
                    <a:ext uri="{9D8B030D-6E8A-4147-A177-3AD203B41FA5}">
                      <a16:colId xmlns:a16="http://schemas.microsoft.com/office/drawing/2014/main" val="3970003068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902313915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80711413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085712511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4132529830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195486651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92600265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2912574604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956643966"/>
                    </a:ext>
                  </a:extLst>
                </a:gridCol>
                <a:gridCol w="648000">
                  <a:extLst>
                    <a:ext uri="{9D8B030D-6E8A-4147-A177-3AD203B41FA5}">
                      <a16:colId xmlns:a16="http://schemas.microsoft.com/office/drawing/2014/main" val="836657789"/>
                    </a:ext>
                  </a:extLst>
                </a:gridCol>
              </a:tblGrid>
              <a:tr h="215660">
                <a:tc>
                  <a:txBody>
                    <a:bodyPr/>
                    <a:lstStyle/>
                    <a:p>
                      <a:pPr algn="ctr"/>
                      <a:r>
                        <a:rPr lang="hu-HU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44450" marR="44450" marT="9525" marB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i="0">
                          <a:solidFill>
                            <a:srgbClr val="00000A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r>
                        <a:rPr lang="en-GB" sz="2000" i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44450" marR="44450" marT="9525" marB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i="0">
                          <a:solidFill>
                            <a:srgbClr val="00000A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r>
                        <a:rPr lang="en-GB" sz="2000" i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44450" marR="44450" marT="9525" marB="9525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44450" marR="44450" marT="9525" marB="9525" anchor="b">
                    <a:lnL>
                      <a:noFill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Responses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0" marR="4445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3075192"/>
                  </a:ext>
                </a:extLst>
              </a:tr>
              <a:tr h="1645684"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Group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0" marR="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70000"/>
                        </a:lnSpc>
                      </a:pPr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No. of students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0" marR="36000" marT="9525" marB="9525" vert="vert27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70000"/>
                        </a:lnSpc>
                      </a:pPr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AVG of Marks</a:t>
                      </a:r>
                      <a:b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</a:br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(scale [0, 5])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vert="vert27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70000"/>
                        </a:lnSpc>
                      </a:pPr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DEV of Marks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vert="vert27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70000"/>
                        </a:lnSpc>
                      </a:pPr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No. of students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25400" marR="36000" marT="9525" marB="9525" vert="vert27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70000"/>
                        </a:lnSpc>
                      </a:pPr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%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vert="vert27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70000"/>
                        </a:lnSpc>
                      </a:pPr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Freshly graduated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vert="vert27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70000"/>
                        </a:lnSpc>
                      </a:pPr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Graduated earlier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vert="vert27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70000"/>
                        </a:lnSpc>
                      </a:pPr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AVG of Marks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vert="vert27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70000"/>
                        </a:lnSpc>
                      </a:pPr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Dev of Marks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vert="vert27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7090676"/>
                  </a:ext>
                </a:extLst>
              </a:tr>
              <a:tr h="413390"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ELTE’16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0" marR="4445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547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3.29</a:t>
                      </a:r>
                      <a:r>
                        <a:rPr lang="en-GB" sz="2000" i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1.86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284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2540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52%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158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126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3.43</a:t>
                      </a:r>
                      <a:r>
                        <a:rPr lang="en-GB" sz="2000" i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1.77</a:t>
                      </a:r>
                      <a:r>
                        <a:rPr lang="en-GB" sz="2000" i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1957643"/>
                  </a:ext>
                </a:extLst>
              </a:tr>
              <a:tr h="413390"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(Teacher </a:t>
                      </a:r>
                      <a:endParaRPr lang="en-GB" sz="2000" i="0" dirty="0">
                        <a:effectLst/>
                        <a:latin typeface="+mn-lt"/>
                      </a:endParaRPr>
                    </a:p>
                  </a:txBody>
                  <a:tcPr marL="0" marR="4445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49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2.32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2.10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17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2540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35%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7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10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3.00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2.06)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451845"/>
                  </a:ext>
                </a:extLst>
              </a:tr>
              <a:tr h="413390"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BME’16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0" marR="4445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617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2.94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1.76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239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2540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39%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205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34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3.48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1.64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8266348"/>
                  </a:ext>
                </a:extLst>
              </a:tr>
              <a:tr h="435147">
                <a:tc>
                  <a:txBody>
                    <a:bodyPr/>
                    <a:lstStyle/>
                    <a:p>
                      <a:pPr algn="ctr"/>
                      <a:r>
                        <a:rPr lang="en-GB" sz="2000" i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BME’15</a:t>
                      </a:r>
                      <a:r>
                        <a:rPr lang="en-GB" sz="2000" i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0" marR="4445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565</a:t>
                      </a:r>
                      <a:r>
                        <a:rPr lang="en-GB" sz="2000" i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2.88</a:t>
                      </a:r>
                      <a:r>
                        <a:rPr lang="en-GB" sz="2000" i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1.76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318</a:t>
                      </a:r>
                      <a:r>
                        <a:rPr lang="en-GB" sz="2000" i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2540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56%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i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 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3.30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>
                          <a:solidFill>
                            <a:srgbClr val="00000A"/>
                          </a:solidFill>
                          <a:effectLst/>
                          <a:latin typeface="+mn-lt"/>
                        </a:rPr>
                        <a:t>1.67</a:t>
                      </a:r>
                      <a:r>
                        <a:rPr lang="en-GB" sz="2000" i="0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19050" marR="36000" marT="9525" marB="9525" anchor="b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32086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81859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Questions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400" dirty="0" err="1"/>
              <a:t>First</a:t>
            </a:r>
            <a:r>
              <a:rPr lang="hu-HU" sz="2400" dirty="0"/>
              <a:t> </a:t>
            </a:r>
            <a:r>
              <a:rPr lang="hu-HU" sz="2400" dirty="0" err="1"/>
              <a:t>week</a:t>
            </a:r>
            <a:r>
              <a:rPr lang="hu-HU" sz="2400" dirty="0"/>
              <a:t> status</a:t>
            </a:r>
          </a:p>
          <a:p>
            <a:r>
              <a:rPr lang="en-GB" sz="2400" dirty="0"/>
              <a:t>Objective - results on graduation</a:t>
            </a:r>
          </a:p>
          <a:p>
            <a:r>
              <a:rPr lang="en-GB" sz="2400" dirty="0"/>
              <a:t>Subjective - scaling by level of skills</a:t>
            </a:r>
          </a:p>
          <a:p>
            <a:pPr marL="714375" indent="-357188">
              <a:buNone/>
              <a:tabLst>
                <a:tab pos="6461125" algn="r"/>
              </a:tabLst>
            </a:pPr>
            <a:r>
              <a:rPr lang="en-GB" sz="2000" dirty="0"/>
              <a:t>The </a:t>
            </a:r>
            <a:r>
              <a:rPr lang="en-GB" sz="2000" dirty="0" err="1"/>
              <a:t>structogram</a:t>
            </a:r>
            <a:r>
              <a:rPr lang="en-GB" sz="2000" dirty="0"/>
              <a:t>…</a:t>
            </a:r>
          </a:p>
          <a:p>
            <a:pPr marL="1079500" indent="-357188">
              <a:buNone/>
              <a:tabLst>
                <a:tab pos="6461125" algn="r"/>
              </a:tabLst>
            </a:pPr>
            <a:r>
              <a:rPr lang="en-GB" sz="2000" dirty="0"/>
              <a:t>…	I’ve never heard this word.	(1)</a:t>
            </a:r>
          </a:p>
          <a:p>
            <a:pPr marL="1079500" indent="-357188">
              <a:buNone/>
              <a:tabLst>
                <a:tab pos="6461125" algn="r"/>
              </a:tabLst>
            </a:pPr>
            <a:r>
              <a:rPr lang="en-GB" sz="2000" dirty="0"/>
              <a:t>…	I can’t spell it, but I’ve seen boxes like this stuff.	(2)</a:t>
            </a:r>
          </a:p>
          <a:p>
            <a:pPr marL="1079500" indent="-357188">
              <a:buNone/>
              <a:tabLst>
                <a:tab pos="6461125" algn="r"/>
              </a:tabLst>
            </a:pPr>
            <a:r>
              <a:rPr lang="en-GB" sz="2000" dirty="0"/>
              <a:t>…	some say it is illustrative, but we should rather describe algorithms in words.	(4)</a:t>
            </a:r>
          </a:p>
          <a:p>
            <a:pPr marL="1079500" indent="-357188">
              <a:buNone/>
              <a:tabLst>
                <a:tab pos="6461125" algn="r"/>
              </a:tabLst>
            </a:pPr>
            <a:r>
              <a:rPr lang="en-GB" sz="2000" dirty="0"/>
              <a:t>…	is an illustrative representation of control structures.	(5)</a:t>
            </a: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DiDMatTech, Trnava 2017</a:t>
            </a:r>
            <a:endParaRPr lang="en-US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28D95B-28C8-4FC8-9A5F-9BEE327AB812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6" name="Dátum helye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6/22/2017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2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dirty="0"/>
              <a:t>Learning Activity Unit</a:t>
            </a:r>
            <a:br>
              <a:rPr lang="en-US" dirty="0"/>
            </a:br>
            <a:r>
              <a:rPr lang="en-US" sz="2800" dirty="0"/>
              <a:t>a Quick Analysis Tool</a:t>
            </a:r>
            <a:endParaRPr lang="en-US" dirty="0"/>
          </a:p>
        </p:txBody>
      </p:sp>
      <p:sp>
        <p:nvSpPr>
          <p:cNvPr id="51" name="Téglalap 50"/>
          <p:cNvSpPr/>
          <p:nvPr/>
        </p:nvSpPr>
        <p:spPr>
          <a:xfrm>
            <a:off x="1720073" y="1421234"/>
            <a:ext cx="2051963" cy="4860295"/>
          </a:xfrm>
          <a:prstGeom prst="rect">
            <a:avLst/>
          </a:prstGeom>
          <a:solidFill>
            <a:srgbClr val="F0EDD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Felhő 40"/>
          <p:cNvSpPr/>
          <p:nvPr/>
        </p:nvSpPr>
        <p:spPr>
          <a:xfrm>
            <a:off x="3827456" y="3186004"/>
            <a:ext cx="5059561" cy="1055924"/>
          </a:xfrm>
          <a:prstGeom prst="cloud">
            <a:avLst/>
          </a:prstGeom>
          <a:gradFill>
            <a:gsLst>
              <a:gs pos="0">
                <a:srgbClr val="D7DADB"/>
              </a:gs>
              <a:gs pos="100000">
                <a:srgbClr val="E8E8E8"/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2" t="-143" b="145"/>
          <a:stretch/>
        </p:blipFill>
        <p:spPr>
          <a:xfrm>
            <a:off x="2928730" y="3020931"/>
            <a:ext cx="4181760" cy="2854800"/>
          </a:xfrm>
          <a:prstGeom prst="rect">
            <a:avLst/>
          </a:prstGeom>
        </p:spPr>
      </p:pic>
      <p:sp>
        <p:nvSpPr>
          <p:cNvPr id="40" name="Jobbra nyílbuborék 39"/>
          <p:cNvSpPr/>
          <p:nvPr/>
        </p:nvSpPr>
        <p:spPr>
          <a:xfrm rot="5400000">
            <a:off x="6105827" y="502798"/>
            <a:ext cx="540000" cy="5093704"/>
          </a:xfrm>
          <a:prstGeom prst="rightArrowCallout">
            <a:avLst/>
          </a:prstGeom>
          <a:solidFill>
            <a:srgbClr val="99FF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Jobbra nyílbuborék 22"/>
          <p:cNvSpPr/>
          <p:nvPr/>
        </p:nvSpPr>
        <p:spPr>
          <a:xfrm rot="5400000">
            <a:off x="6105827" y="142072"/>
            <a:ext cx="540000" cy="5093704"/>
          </a:xfrm>
          <a:prstGeom prst="rightArrowCallout">
            <a:avLst/>
          </a:prstGeom>
          <a:solidFill>
            <a:srgbClr val="99CCFF">
              <a:alpha val="89804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Lekerekített téglalap 41"/>
          <p:cNvSpPr/>
          <p:nvPr/>
        </p:nvSpPr>
        <p:spPr>
          <a:xfrm>
            <a:off x="5631036" y="4531204"/>
            <a:ext cx="1452400" cy="490143"/>
          </a:xfrm>
          <a:prstGeom prst="roundRect">
            <a:avLst/>
          </a:prstGeom>
          <a:solidFill>
            <a:srgbClr val="FFFF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22A4B"/>
                </a:solidFill>
              </a:rPr>
              <a:t>Repeating</a:t>
            </a:r>
          </a:p>
        </p:txBody>
      </p:sp>
      <p:sp>
        <p:nvSpPr>
          <p:cNvPr id="43" name="Lekerekített téglalap 42"/>
          <p:cNvSpPr/>
          <p:nvPr/>
        </p:nvSpPr>
        <p:spPr>
          <a:xfrm>
            <a:off x="5461988" y="5153309"/>
            <a:ext cx="1790496" cy="490143"/>
          </a:xfrm>
          <a:prstGeom prst="roundRect">
            <a:avLst/>
          </a:prstGeom>
          <a:solidFill>
            <a:srgbClr val="FFCC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22A4B"/>
                </a:solidFill>
              </a:rPr>
              <a:t>Modifying</a:t>
            </a:r>
          </a:p>
        </p:txBody>
      </p:sp>
      <p:sp>
        <p:nvSpPr>
          <p:cNvPr id="44" name="Lekerekített téglalap 43"/>
          <p:cNvSpPr/>
          <p:nvPr/>
        </p:nvSpPr>
        <p:spPr>
          <a:xfrm>
            <a:off x="5353601" y="5789238"/>
            <a:ext cx="2007270" cy="490143"/>
          </a:xfrm>
          <a:prstGeom prst="roundRect">
            <a:avLst/>
          </a:prstGeom>
          <a:solidFill>
            <a:srgbClr val="FF7C80"/>
          </a:solidFill>
          <a:ln>
            <a:solidFill>
              <a:srgbClr val="FF7C8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022A4B"/>
                </a:solidFill>
              </a:rPr>
              <a:t>Creating</a:t>
            </a:r>
            <a:endParaRPr lang="en-US" dirty="0">
              <a:solidFill>
                <a:srgbClr val="022A4B"/>
              </a:solidFill>
            </a:endParaRPr>
          </a:p>
        </p:txBody>
      </p:sp>
      <p:sp>
        <p:nvSpPr>
          <p:cNvPr id="45" name="Szalagnyíl jobbra 44"/>
          <p:cNvSpPr/>
          <p:nvPr/>
        </p:nvSpPr>
        <p:spPr>
          <a:xfrm>
            <a:off x="5410987" y="4083783"/>
            <a:ext cx="163282" cy="571487"/>
          </a:xfrm>
          <a:prstGeom prst="curvedRightArrow">
            <a:avLst/>
          </a:prstGeom>
          <a:solidFill>
            <a:srgbClr val="FFFF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Szalagnyíl jobbra 45"/>
          <p:cNvSpPr/>
          <p:nvPr/>
        </p:nvSpPr>
        <p:spPr>
          <a:xfrm>
            <a:off x="5169258" y="4083783"/>
            <a:ext cx="285744" cy="1224615"/>
          </a:xfrm>
          <a:prstGeom prst="curvedRightArrow">
            <a:avLst/>
          </a:prstGeom>
          <a:solidFill>
            <a:srgbClr val="FFCC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7" name="Szalagnyíl jobbra 46"/>
          <p:cNvSpPr/>
          <p:nvPr/>
        </p:nvSpPr>
        <p:spPr>
          <a:xfrm>
            <a:off x="4940780" y="4083783"/>
            <a:ext cx="408205" cy="1959384"/>
          </a:xfrm>
          <a:prstGeom prst="curvedRightArrow">
            <a:avLst/>
          </a:prstGeom>
          <a:solidFill>
            <a:srgbClr val="FF7C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8" name="Szalagnyíl jobbra 47"/>
          <p:cNvSpPr/>
          <p:nvPr/>
        </p:nvSpPr>
        <p:spPr>
          <a:xfrm flipH="1" flipV="1">
            <a:off x="7143310" y="4044027"/>
            <a:ext cx="163282" cy="571487"/>
          </a:xfrm>
          <a:prstGeom prst="curvedRightArrow">
            <a:avLst/>
          </a:prstGeom>
          <a:solidFill>
            <a:srgbClr val="FFFF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Szalagnyíl jobbra 48"/>
          <p:cNvSpPr/>
          <p:nvPr/>
        </p:nvSpPr>
        <p:spPr>
          <a:xfrm flipH="1" flipV="1">
            <a:off x="7262578" y="4044027"/>
            <a:ext cx="285744" cy="1224615"/>
          </a:xfrm>
          <a:prstGeom prst="curvedRightArrow">
            <a:avLst/>
          </a:prstGeom>
          <a:solidFill>
            <a:srgbClr val="FFCC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Szalagnyíl jobbra 49"/>
          <p:cNvSpPr/>
          <p:nvPr/>
        </p:nvSpPr>
        <p:spPr>
          <a:xfrm flipH="1" flipV="1">
            <a:off x="7381846" y="4044027"/>
            <a:ext cx="408205" cy="1959384"/>
          </a:xfrm>
          <a:prstGeom prst="curvedRightArrow">
            <a:avLst/>
          </a:prstGeom>
          <a:solidFill>
            <a:srgbClr val="FF7C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Szövegdoboz 51"/>
          <p:cNvSpPr txBox="1"/>
          <p:nvPr/>
        </p:nvSpPr>
        <p:spPr>
          <a:xfrm>
            <a:off x="1717800" y="2000550"/>
            <a:ext cx="2041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>
                <a:latin typeface="+mn-lt"/>
              </a:rPr>
              <a:t>1. </a:t>
            </a:r>
            <a:r>
              <a:rPr lang="en-US" sz="2000" b="1" dirty="0">
                <a:latin typeface="+mn-lt"/>
              </a:rPr>
              <a:t>Initial learning</a:t>
            </a:r>
          </a:p>
        </p:txBody>
      </p:sp>
      <p:sp>
        <p:nvSpPr>
          <p:cNvPr id="53" name="Szövegdoboz 52"/>
          <p:cNvSpPr txBox="1"/>
          <p:nvPr/>
        </p:nvSpPr>
        <p:spPr>
          <a:xfrm>
            <a:off x="1717800" y="2369792"/>
            <a:ext cx="11700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000" b="1">
                <a:latin typeface="+mn-lt"/>
              </a:defRPr>
            </a:lvl1pPr>
          </a:lstStyle>
          <a:p>
            <a:r>
              <a:rPr lang="hu-HU" dirty="0"/>
              <a:t>2. </a:t>
            </a:r>
            <a:r>
              <a:rPr lang="en-US" dirty="0"/>
              <a:t>Trying</a:t>
            </a:r>
          </a:p>
        </p:txBody>
      </p:sp>
      <p:sp>
        <p:nvSpPr>
          <p:cNvPr id="54" name="Szövegdoboz 53"/>
          <p:cNvSpPr txBox="1"/>
          <p:nvPr/>
        </p:nvSpPr>
        <p:spPr>
          <a:xfrm>
            <a:off x="1720073" y="2742361"/>
            <a:ext cx="20778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000" b="1">
                <a:latin typeface="+mn-lt"/>
              </a:defRPr>
            </a:lvl1pPr>
          </a:lstStyle>
          <a:p>
            <a:r>
              <a:rPr lang="hu-HU" dirty="0"/>
              <a:t>3. </a:t>
            </a:r>
            <a:r>
              <a:rPr lang="en-US" dirty="0"/>
              <a:t>Experimenting</a:t>
            </a:r>
          </a:p>
        </p:txBody>
      </p:sp>
      <p:sp>
        <p:nvSpPr>
          <p:cNvPr id="55" name="Szövegdoboz 54"/>
          <p:cNvSpPr txBox="1"/>
          <p:nvPr/>
        </p:nvSpPr>
        <p:spPr>
          <a:xfrm>
            <a:off x="1720073" y="3440760"/>
            <a:ext cx="10784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000" b="1">
                <a:latin typeface="+mn-lt"/>
              </a:defRPr>
            </a:lvl1pPr>
          </a:lstStyle>
          <a:p>
            <a:r>
              <a:rPr lang="hu-HU" dirty="0"/>
              <a:t>4. </a:t>
            </a:r>
            <a:r>
              <a:rPr lang="en-US" dirty="0"/>
              <a:t>Pause</a:t>
            </a:r>
          </a:p>
        </p:txBody>
      </p:sp>
      <p:sp>
        <p:nvSpPr>
          <p:cNvPr id="56" name="Szövegdoboz 55"/>
          <p:cNvSpPr txBox="1"/>
          <p:nvPr/>
        </p:nvSpPr>
        <p:spPr>
          <a:xfrm>
            <a:off x="1720073" y="5014490"/>
            <a:ext cx="10919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2000" b="1">
                <a:latin typeface="+mn-lt"/>
              </a:defRPr>
            </a:lvl1pPr>
          </a:lstStyle>
          <a:p>
            <a:r>
              <a:rPr lang="hu-HU" dirty="0"/>
              <a:t>5. </a:t>
            </a:r>
            <a:r>
              <a:rPr lang="en-US" dirty="0"/>
              <a:t>Using</a:t>
            </a:r>
          </a:p>
        </p:txBody>
      </p:sp>
      <p:sp>
        <p:nvSpPr>
          <p:cNvPr id="35" name="Élőláb helye 4"/>
          <p:cNvSpPr>
            <a:spLocks noGrp="1"/>
          </p:cNvSpPr>
          <p:nvPr>
            <p:ph type="ftr" sz="quarter" idx="11"/>
          </p:nvPr>
        </p:nvSpPr>
        <p:spPr>
          <a:xfrm flipH="1">
            <a:off x="6444000" y="6519896"/>
            <a:ext cx="2700000" cy="338104"/>
          </a:xfrm>
        </p:spPr>
        <p:txBody>
          <a:bodyPr/>
          <a:lstStyle/>
          <a:p>
            <a:pPr>
              <a:defRPr/>
            </a:pPr>
            <a:r>
              <a:rPr lang="hu-HU" dirty="0" err="1"/>
              <a:t>DiDMatTech</a:t>
            </a:r>
            <a:r>
              <a:rPr lang="hu-HU" dirty="0"/>
              <a:t>, </a:t>
            </a:r>
            <a:r>
              <a:rPr lang="hu-HU" dirty="0" err="1"/>
              <a:t>Trnava</a:t>
            </a:r>
            <a:r>
              <a:rPr lang="hu-HU" dirty="0"/>
              <a:t> 2017</a:t>
            </a:r>
            <a:endParaRPr lang="en-US" dirty="0"/>
          </a:p>
        </p:txBody>
      </p:sp>
      <p:sp>
        <p:nvSpPr>
          <p:cNvPr id="36" name="Jobbra nyílbuborék 35"/>
          <p:cNvSpPr/>
          <p:nvPr/>
        </p:nvSpPr>
        <p:spPr>
          <a:xfrm rot="5400000">
            <a:off x="6105827" y="-220480"/>
            <a:ext cx="540000" cy="5093704"/>
          </a:xfrm>
          <a:prstGeom prst="rightArrowCallout">
            <a:avLst/>
          </a:prstGeom>
          <a:solidFill>
            <a:srgbClr val="CC99FF">
              <a:alpha val="89804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u-HU" b="1" dirty="0" err="1">
                <a:solidFill>
                  <a:schemeClr val="tx1"/>
                </a:solidFill>
              </a:rPr>
              <a:t>Active</a:t>
            </a:r>
            <a:r>
              <a:rPr lang="hu-HU" b="1" dirty="0">
                <a:solidFill>
                  <a:schemeClr val="tx1"/>
                </a:solidFill>
              </a:rPr>
              <a:t> </a:t>
            </a:r>
            <a:r>
              <a:rPr lang="hu-HU" b="1" dirty="0" err="1">
                <a:solidFill>
                  <a:schemeClr val="tx1"/>
                </a:solidFill>
              </a:rPr>
              <a:t>Moderated</a:t>
            </a:r>
            <a:r>
              <a:rPr lang="hu-HU" b="1" dirty="0">
                <a:solidFill>
                  <a:schemeClr val="tx1"/>
                </a:solidFill>
              </a:rPr>
              <a:t> </a:t>
            </a:r>
            <a:r>
              <a:rPr lang="hu-HU" b="1" dirty="0" err="1">
                <a:solidFill>
                  <a:schemeClr val="tx1"/>
                </a:solidFill>
              </a:rPr>
              <a:t>Passive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2120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6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0" grpId="0" animBg="1"/>
      <p:bldP spid="23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3" grpId="0"/>
      <p:bldP spid="54" grpId="0"/>
      <p:bldP spid="55" grpId="0"/>
      <p:bldP spid="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églalap 18"/>
          <p:cNvSpPr/>
          <p:nvPr/>
        </p:nvSpPr>
        <p:spPr>
          <a:xfrm>
            <a:off x="2999596" y="4388197"/>
            <a:ext cx="612000" cy="180000"/>
          </a:xfrm>
          <a:prstGeom prst="rect">
            <a:avLst/>
          </a:prstGeom>
          <a:noFill/>
          <a:ln>
            <a:solidFill>
              <a:srgbClr val="E8E8E8"/>
            </a:solidFill>
            <a:prstDash val="sys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églalap 21"/>
          <p:cNvSpPr/>
          <p:nvPr/>
        </p:nvSpPr>
        <p:spPr>
          <a:xfrm>
            <a:off x="4684841" y="4051819"/>
            <a:ext cx="612000" cy="180000"/>
          </a:xfrm>
          <a:prstGeom prst="rect">
            <a:avLst/>
          </a:prstGeom>
          <a:noFill/>
          <a:ln>
            <a:solidFill>
              <a:srgbClr val="E8E8E8"/>
            </a:solidFill>
            <a:prstDash val="sys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églalap 23"/>
          <p:cNvSpPr/>
          <p:nvPr/>
        </p:nvSpPr>
        <p:spPr>
          <a:xfrm>
            <a:off x="5603209" y="4381746"/>
            <a:ext cx="612000" cy="180000"/>
          </a:xfrm>
          <a:prstGeom prst="rect">
            <a:avLst/>
          </a:prstGeom>
          <a:noFill/>
          <a:ln>
            <a:solidFill>
              <a:srgbClr val="E8E8E8"/>
            </a:solidFill>
            <a:prstDash val="sys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églalap 25"/>
          <p:cNvSpPr/>
          <p:nvPr/>
        </p:nvSpPr>
        <p:spPr>
          <a:xfrm>
            <a:off x="6294587" y="4726301"/>
            <a:ext cx="612000" cy="180000"/>
          </a:xfrm>
          <a:prstGeom prst="rect">
            <a:avLst/>
          </a:prstGeom>
          <a:noFill/>
          <a:ln>
            <a:solidFill>
              <a:srgbClr val="E8E8E8"/>
            </a:solidFill>
            <a:prstDash val="sys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églalap 27"/>
          <p:cNvSpPr/>
          <p:nvPr/>
        </p:nvSpPr>
        <p:spPr>
          <a:xfrm>
            <a:off x="6850733" y="4365611"/>
            <a:ext cx="612000" cy="180000"/>
          </a:xfrm>
          <a:prstGeom prst="rect">
            <a:avLst/>
          </a:prstGeom>
          <a:noFill/>
          <a:ln>
            <a:solidFill>
              <a:srgbClr val="E8E8E8"/>
            </a:solidFill>
            <a:prstDash val="sysDot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ím 2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dirty="0"/>
              <a:t>The Base of Programming</a:t>
            </a:r>
          </a:p>
        </p:txBody>
      </p:sp>
      <p:pic>
        <p:nvPicPr>
          <p:cNvPr id="17" name="Kép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778" y="1541200"/>
            <a:ext cx="6846480" cy="3802012"/>
          </a:xfrm>
          <a:prstGeom prst="rect">
            <a:avLst/>
          </a:prstGeom>
        </p:spPr>
      </p:pic>
      <p:sp>
        <p:nvSpPr>
          <p:cNvPr id="35" name="Élőláb helye 4"/>
          <p:cNvSpPr>
            <a:spLocks noGrp="1"/>
          </p:cNvSpPr>
          <p:nvPr>
            <p:ph type="ftr" sz="quarter" idx="11"/>
          </p:nvPr>
        </p:nvSpPr>
        <p:spPr>
          <a:xfrm flipH="1">
            <a:off x="6444000" y="6519896"/>
            <a:ext cx="2700000" cy="338104"/>
          </a:xfrm>
        </p:spPr>
        <p:txBody>
          <a:bodyPr/>
          <a:lstStyle/>
          <a:p>
            <a:pPr>
              <a:defRPr/>
            </a:pPr>
            <a:r>
              <a:rPr lang="hu-HU" dirty="0" err="1"/>
              <a:t>DiDMatTech</a:t>
            </a:r>
            <a:r>
              <a:rPr lang="hu-HU" dirty="0"/>
              <a:t>, </a:t>
            </a:r>
            <a:r>
              <a:rPr lang="hu-HU" dirty="0" err="1"/>
              <a:t>Trnava</a:t>
            </a:r>
            <a:r>
              <a:rPr lang="hu-HU" dirty="0"/>
              <a:t> 2017</a:t>
            </a:r>
            <a:endParaRPr lang="en-US" dirty="0"/>
          </a:p>
        </p:txBody>
      </p:sp>
      <p:sp>
        <p:nvSpPr>
          <p:cNvPr id="2" name="Szövegdoboz 1"/>
          <p:cNvSpPr txBox="1"/>
          <p:nvPr/>
        </p:nvSpPr>
        <p:spPr>
          <a:xfrm>
            <a:off x="6274776" y="5587864"/>
            <a:ext cx="864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Typing</a:t>
            </a:r>
          </a:p>
        </p:txBody>
      </p:sp>
      <p:sp>
        <p:nvSpPr>
          <p:cNvPr id="6" name="Szövegdoboz 5"/>
          <p:cNvSpPr txBox="1"/>
          <p:nvPr/>
        </p:nvSpPr>
        <p:spPr>
          <a:xfrm>
            <a:off x="3157993" y="5589057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English</a:t>
            </a:r>
            <a:endParaRPr lang="en-US" dirty="0"/>
          </a:p>
        </p:txBody>
      </p:sp>
      <p:sp>
        <p:nvSpPr>
          <p:cNvPr id="7" name="Szövegdoboz 6"/>
          <p:cNvSpPr txBox="1"/>
          <p:nvPr/>
        </p:nvSpPr>
        <p:spPr>
          <a:xfrm>
            <a:off x="1824022" y="5591643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Abstraction</a:t>
            </a:r>
          </a:p>
        </p:txBody>
      </p:sp>
      <p:sp>
        <p:nvSpPr>
          <p:cNvPr id="8" name="Szövegdoboz 7"/>
          <p:cNvSpPr txBox="1"/>
          <p:nvPr/>
        </p:nvSpPr>
        <p:spPr>
          <a:xfrm>
            <a:off x="7134325" y="5585386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Logic decision</a:t>
            </a:r>
          </a:p>
        </p:txBody>
      </p:sp>
      <p:sp>
        <p:nvSpPr>
          <p:cNvPr id="9" name="Szövegdoboz 8"/>
          <p:cNvSpPr txBox="1"/>
          <p:nvPr/>
        </p:nvSpPr>
        <p:spPr>
          <a:xfrm>
            <a:off x="4094419" y="5587864"/>
            <a:ext cx="2185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Algorithmic thinking</a:t>
            </a:r>
          </a:p>
        </p:txBody>
      </p:sp>
      <p:cxnSp>
        <p:nvCxnSpPr>
          <p:cNvPr id="5" name="Görbe összekötő 4"/>
          <p:cNvCxnSpPr>
            <a:stCxn id="7" idx="0"/>
            <a:endCxn id="19" idx="2"/>
          </p:cNvCxnSpPr>
          <p:nvPr/>
        </p:nvCxnSpPr>
        <p:spPr>
          <a:xfrm rot="5400000" flipH="1" flipV="1">
            <a:off x="2387793" y="4673840"/>
            <a:ext cx="1023446" cy="812160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Görbe összekötő 10"/>
          <p:cNvCxnSpPr>
            <a:stCxn id="6" idx="0"/>
            <a:endCxn id="22" idx="2"/>
          </p:cNvCxnSpPr>
          <p:nvPr/>
        </p:nvCxnSpPr>
        <p:spPr>
          <a:xfrm rot="5400000" flipH="1" flipV="1">
            <a:off x="3631119" y="4229335"/>
            <a:ext cx="1357238" cy="1362206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Görbe összekötő 12"/>
          <p:cNvCxnSpPr>
            <a:stCxn id="9" idx="0"/>
            <a:endCxn id="24" idx="2"/>
          </p:cNvCxnSpPr>
          <p:nvPr/>
        </p:nvCxnSpPr>
        <p:spPr>
          <a:xfrm rot="5400000" flipH="1" flipV="1">
            <a:off x="5035058" y="4713714"/>
            <a:ext cx="1026118" cy="722183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örbe összekötő 14"/>
          <p:cNvCxnSpPr>
            <a:stCxn id="2" idx="0"/>
            <a:endCxn id="26" idx="2"/>
          </p:cNvCxnSpPr>
          <p:nvPr/>
        </p:nvCxnSpPr>
        <p:spPr>
          <a:xfrm rot="16200000" flipV="1">
            <a:off x="6313002" y="5193887"/>
            <a:ext cx="681563" cy="106391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Görbe összekötő 17"/>
          <p:cNvCxnSpPr>
            <a:stCxn id="8" idx="0"/>
            <a:endCxn id="28" idx="2"/>
          </p:cNvCxnSpPr>
          <p:nvPr/>
        </p:nvCxnSpPr>
        <p:spPr>
          <a:xfrm rot="16200000" flipV="1">
            <a:off x="7037294" y="4665051"/>
            <a:ext cx="1039775" cy="800895"/>
          </a:xfrm>
          <a:prstGeom prst="curved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7740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Correlations on BME</a:t>
            </a: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hu-HU" dirty="0" err="1"/>
              <a:t>DiDMatTech</a:t>
            </a:r>
            <a:r>
              <a:rPr lang="hu-HU" dirty="0"/>
              <a:t>, </a:t>
            </a:r>
            <a:r>
              <a:rPr lang="hu-HU" dirty="0" err="1"/>
              <a:t>Trnava</a:t>
            </a:r>
            <a:r>
              <a:rPr lang="hu-HU" dirty="0"/>
              <a:t> 2017</a:t>
            </a:r>
            <a:endParaRPr lang="en-US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28D95B-28C8-4FC8-9A5F-9BEE327AB81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6" name="Dátum helye 5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6/22/2017</a:t>
            </a:r>
            <a:endParaRPr lang="en-US" dirty="0"/>
          </a:p>
        </p:txBody>
      </p:sp>
      <p:sp>
        <p:nvSpPr>
          <p:cNvPr id="10" name="Tartalom helye 9"/>
          <p:cNvSpPr>
            <a:spLocks noGrp="1"/>
          </p:cNvSpPr>
          <p:nvPr>
            <p:ph idx="1"/>
          </p:nvPr>
        </p:nvSpPr>
        <p:spPr>
          <a:xfrm>
            <a:off x="1695450" y="1292163"/>
            <a:ext cx="7200000" cy="5112311"/>
          </a:xfrm>
          <a:solidFill>
            <a:srgbClr val="EDEDED"/>
          </a:solidFill>
        </p:spPr>
        <p:txBody>
          <a:bodyPr/>
          <a:lstStyle/>
          <a:p>
            <a:pPr marL="0" indent="0">
              <a:buNone/>
            </a:pPr>
            <a:r>
              <a:rPr lang="hu-HU" dirty="0"/>
              <a:t> </a:t>
            </a:r>
            <a:endParaRPr lang="en-GB" dirty="0"/>
          </a:p>
        </p:txBody>
      </p:sp>
      <p:graphicFrame>
        <p:nvGraphicFramePr>
          <p:cNvPr id="12" name="Táblázat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039366"/>
              </p:ext>
            </p:extLst>
          </p:nvPr>
        </p:nvGraphicFramePr>
        <p:xfrm>
          <a:off x="1828802" y="1419499"/>
          <a:ext cx="6948000" cy="4869382"/>
        </p:xfrm>
        <a:graphic>
          <a:graphicData uri="http://schemas.openxmlformats.org/drawingml/2006/table">
            <a:tbl>
              <a:tblPr/>
              <a:tblGrid>
                <a:gridCol w="288000">
                  <a:extLst>
                    <a:ext uri="{9D8B030D-6E8A-4147-A177-3AD203B41FA5}">
                      <a16:colId xmlns:a16="http://schemas.microsoft.com/office/drawing/2014/main" val="482308984"/>
                    </a:ext>
                  </a:extLst>
                </a:gridCol>
                <a:gridCol w="3600000">
                  <a:extLst>
                    <a:ext uri="{9D8B030D-6E8A-4147-A177-3AD203B41FA5}">
                      <a16:colId xmlns:a16="http://schemas.microsoft.com/office/drawing/2014/main" val="715808934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513707004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1638828597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4215545262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4124556010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4244043833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113938653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1415885695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996297194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670072394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3562174435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227433299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1402617285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410290888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92385936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151186847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4138847896"/>
                    </a:ext>
                  </a:extLst>
                </a:gridCol>
                <a:gridCol w="180000">
                  <a:extLst>
                    <a:ext uri="{9D8B030D-6E8A-4147-A177-3AD203B41FA5}">
                      <a16:colId xmlns:a16="http://schemas.microsoft.com/office/drawing/2014/main" val="2859815127"/>
                    </a:ext>
                  </a:extLst>
                </a:gridCol>
              </a:tblGrid>
              <a:tr h="2916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049" marR="4049" marT="4049" marB="24297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Topic of the Questions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Paper 1&amp;2</a:t>
                      </a:r>
                    </a:p>
                  </a:txBody>
                  <a:tcPr marL="4049" marR="4049" marT="4049" marB="24297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Exam 1 (w)</a:t>
                      </a:r>
                    </a:p>
                  </a:txBody>
                  <a:tcPr marL="4049" marR="4049" marT="4049" marB="24297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Paper 3&amp;4</a:t>
                      </a:r>
                    </a:p>
                  </a:txBody>
                  <a:tcPr marL="4049" marR="4049" marT="4049" marB="24297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Paper 5&amp;6</a:t>
                      </a:r>
                    </a:p>
                  </a:txBody>
                  <a:tcPr marL="4049" marR="4049" marT="4049" marB="24297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Exam 2 (w)</a:t>
                      </a:r>
                    </a:p>
                  </a:txBody>
                  <a:tcPr marL="4049" marR="4049" marT="4049" marB="24297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Project</a:t>
                      </a:r>
                    </a:p>
                  </a:txBody>
                  <a:tcPr marL="4049" marR="4049" marT="4049" marB="24297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Sum</a:t>
                      </a:r>
                    </a:p>
                  </a:txBody>
                  <a:tcPr marL="4049" marR="4049" marT="4049" marB="24297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Mark</a:t>
                      </a:r>
                    </a:p>
                  </a:txBody>
                  <a:tcPr marL="4049" marR="4049" marT="4049" marB="24297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Paper 1&amp;2</a:t>
                      </a:r>
                    </a:p>
                  </a:txBody>
                  <a:tcPr marL="4049" marR="4049" marT="4049" marB="24297" vert="vert27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Exam 1 (w)</a:t>
                      </a:r>
                    </a:p>
                  </a:txBody>
                  <a:tcPr marL="4049" marR="4049" marT="4049" marB="24297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Paper 3&amp;4</a:t>
                      </a:r>
                    </a:p>
                  </a:txBody>
                  <a:tcPr marL="4049" marR="4049" marT="4049" marB="24297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Paper 5&amp;6</a:t>
                      </a:r>
                    </a:p>
                  </a:txBody>
                  <a:tcPr marL="4049" marR="4049" marT="4049" marB="24297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Exam 2 (w)</a:t>
                      </a:r>
                    </a:p>
                  </a:txBody>
                  <a:tcPr marL="4049" marR="4049" marT="4049" marB="24297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Project</a:t>
                      </a:r>
                    </a:p>
                  </a:txBody>
                  <a:tcPr marL="4049" marR="4049" marT="4049" marB="24297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Sum</a:t>
                      </a:r>
                    </a:p>
                  </a:txBody>
                  <a:tcPr marL="4049" marR="4049" marT="4049" marB="24297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Mark</a:t>
                      </a:r>
                    </a:p>
                  </a:txBody>
                  <a:tcPr marL="4049" marR="4049" marT="4049" marB="24297" vert="vert27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7811429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Level of (Hungarian) grammar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-0,09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F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8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1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8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8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8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8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06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7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9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588144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Foreign language knowledge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5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8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C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9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4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9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7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87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240711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Speed of typing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-0,09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26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6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E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B6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-0,11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A6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D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67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F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3322082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Install C::B (learning environment) 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2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A0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3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B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B6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6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A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9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9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2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F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C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3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2103193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English Language knowledge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C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B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4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4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A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5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6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F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E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3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1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8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F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D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6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0254146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Maths knowledge level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CB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3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5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CF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1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4C8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E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9575734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Level of using Excel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F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4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C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B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9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1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8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E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9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8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2637920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Level of (Hungarian) spelling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-0,04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9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26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5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1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B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D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8E7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6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F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A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2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3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C6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3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E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288635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Practice in binary number representation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5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9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5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9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5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9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2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8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8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E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F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3332001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Level of blind typing practice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8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C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D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47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-0,13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A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7E6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766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-0,06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06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B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16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3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D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6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67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81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2253337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Practice in mathematical logic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F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2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7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0,21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E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681739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Level of using Databases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D5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A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E2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FDE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F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2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3202071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Relevance of the learned programming language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8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3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9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9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E8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3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8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7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483324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Known data structures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6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CD8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CE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0,30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8CE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CB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CE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BCA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D5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9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ACE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2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0989314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Relevance of prog. algorithms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3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D4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EE2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A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0,28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3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A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1D9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4488402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Level of programming knowledge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0D0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EC6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C3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CC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CC6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0,30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C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CCA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ECB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0D0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D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B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76093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Use of development environments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0,21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C3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D3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EC6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3CC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E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0,30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6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8C9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D8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6C8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D8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F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1D5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616572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Learning programming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D4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E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A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DF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A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D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E8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A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5325736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19.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Physics knowledge level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4C8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1CC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FC6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D6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CCA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7C9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7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BD8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9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1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C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3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203762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Structogram</a:t>
                      </a: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- knowledge of the concept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B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1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D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77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D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4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B2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57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4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1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A5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B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3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767236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Learning of programming algorithms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0,07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8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9C5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D1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6C8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7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3C8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0,22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7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E9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6262192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Practice in using implication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97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5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7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5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1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8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0,12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5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D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9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F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0,19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07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E9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8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2290340"/>
                  </a:ext>
                </a:extLst>
              </a:tr>
              <a:tr h="198000"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23.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80000"/>
                        </a:lnSpc>
                      </a:pPr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Number of used algorithm modelling tools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7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0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0,10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4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E7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-0,04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95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E6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B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049" marR="4049" marT="4049" marB="24297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</a:t>
                      </a:r>
                    </a:p>
                  </a:txBody>
                  <a:tcPr marL="4049" marR="4049" marT="4049" marB="24297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5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38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0,17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B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C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0,05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B8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0,13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A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0,08</a:t>
                      </a:r>
                    </a:p>
                  </a:txBody>
                  <a:tcPr marL="4049" marR="4049" marT="4049" marB="24297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7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34726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8424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4851</TotalTime>
  <Words>2208</Words>
  <Application>Microsoft Office PowerPoint</Application>
  <PresentationFormat>Diavetítés a képernyőre (4:3 oldalarány)</PresentationFormat>
  <Paragraphs>1426</Paragraphs>
  <Slides>14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19" baseType="lpstr">
      <vt:lpstr>Arial</vt:lpstr>
      <vt:lpstr>Calibri</vt:lpstr>
      <vt:lpstr>Garamond</vt:lpstr>
      <vt:lpstr>Times New Roman</vt:lpstr>
      <vt:lpstr>Office Theme</vt:lpstr>
      <vt:lpstr>PowerPoint-bemutató</vt:lpstr>
      <vt:lpstr>Where do I go?</vt:lpstr>
      <vt:lpstr>Programming Teaching Methods</vt:lpstr>
      <vt:lpstr>The difficulties</vt:lpstr>
      <vt:lpstr>Questionnaire of Prior Knowledge</vt:lpstr>
      <vt:lpstr>Questions</vt:lpstr>
      <vt:lpstr>Learning Activity Unit a Quick Analysis Tool</vt:lpstr>
      <vt:lpstr>The Base of Programming</vt:lpstr>
      <vt:lpstr>Correlations on BME</vt:lpstr>
      <vt:lpstr>Correlations on ELTE</vt:lpstr>
      <vt:lpstr>Comparison ELTE’16 and BME’16</vt:lpstr>
      <vt:lpstr>Suggestion for Students</vt:lpstr>
      <vt:lpstr>Suggestion for Educators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sztzs</dc:creator>
  <cp:lastModifiedBy>Szalayné Zsuzsa</cp:lastModifiedBy>
  <cp:revision>290</cp:revision>
  <dcterms:created xsi:type="dcterms:W3CDTF">2011-03-29T08:32:47Z</dcterms:created>
  <dcterms:modified xsi:type="dcterms:W3CDTF">2017-06-22T12:57:05Z</dcterms:modified>
</cp:coreProperties>
</file>