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78" r:id="rId3"/>
    <p:sldId id="275" r:id="rId4"/>
    <p:sldId id="287" r:id="rId5"/>
    <p:sldId id="277" r:id="rId6"/>
    <p:sldId id="281" r:id="rId7"/>
    <p:sldId id="282" r:id="rId8"/>
    <p:sldId id="280" r:id="rId9"/>
    <p:sldId id="284" r:id="rId10"/>
    <p:sldId id="283" r:id="rId11"/>
    <p:sldId id="279" r:id="rId12"/>
    <p:sldId id="28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DD9"/>
    <a:srgbClr val="FFFFCC"/>
    <a:srgbClr val="FFCC99"/>
    <a:srgbClr val="CC99FF"/>
    <a:srgbClr val="CC99E1"/>
    <a:srgbClr val="FF8080"/>
    <a:srgbClr val="99CCFF"/>
    <a:srgbClr val="99FFCC"/>
    <a:srgbClr val="CCC1D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31" autoAdjust="0"/>
  </p:normalViewPr>
  <p:slideViewPr>
    <p:cSldViewPr snapToGrid="0" snapToObjects="1">
      <p:cViewPr varScale="1">
        <p:scale>
          <a:sx n="86" d="100"/>
          <a:sy n="86" d="100"/>
        </p:scale>
        <p:origin x="10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NC2007 min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63500">
              <a:noFill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Literature</c:v>
                </c:pt>
                <c:pt idx="1">
                  <c:v>Languages</c:v>
                </c:pt>
                <c:pt idx="2">
                  <c:v>Maths</c:v>
                </c:pt>
                <c:pt idx="3">
                  <c:v>Society</c:v>
                </c:pt>
                <c:pt idx="4">
                  <c:v>Nature</c:v>
                </c:pt>
                <c:pt idx="5">
                  <c:v>Geography</c:v>
                </c:pt>
                <c:pt idx="6">
                  <c:v>Arts</c:v>
                </c:pt>
                <c:pt idx="7">
                  <c:v>Informatics </c:v>
                </c:pt>
                <c:pt idx="8">
                  <c:v>Life Skills</c:v>
                </c:pt>
                <c:pt idx="9">
                  <c:v>PE</c:v>
                </c:pt>
              </c:strCache>
            </c:strRef>
          </c:cat>
          <c:val>
            <c:numRef>
              <c:f>Munka1!$B$2:$B$11</c:f>
              <c:numCache>
                <c:formatCode>0.00</c:formatCode>
                <c:ptCount val="10"/>
                <c:pt idx="0">
                  <c:v>18.5</c:v>
                </c:pt>
                <c:pt idx="1">
                  <c:v>8.8333333333333339</c:v>
                </c:pt>
                <c:pt idx="2">
                  <c:v>13.166666666666666</c:v>
                </c:pt>
                <c:pt idx="3">
                  <c:v>6.833333333333333</c:v>
                </c:pt>
                <c:pt idx="4">
                  <c:v>9.1666666666666661</c:v>
                </c:pt>
                <c:pt idx="5">
                  <c:v>2</c:v>
                </c:pt>
                <c:pt idx="6">
                  <c:v>9</c:v>
                </c:pt>
                <c:pt idx="7">
                  <c:v>4.166666666666667</c:v>
                </c:pt>
                <c:pt idx="8">
                  <c:v>3.6666666666666665</c:v>
                </c:pt>
                <c:pt idx="9">
                  <c:v>11.333333333333334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NC2012 min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63500">
              <a:noFill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Literature</c:v>
                </c:pt>
                <c:pt idx="1">
                  <c:v>Languages</c:v>
                </c:pt>
                <c:pt idx="2">
                  <c:v>Maths</c:v>
                </c:pt>
                <c:pt idx="3">
                  <c:v>Society</c:v>
                </c:pt>
                <c:pt idx="4">
                  <c:v>Nature</c:v>
                </c:pt>
                <c:pt idx="5">
                  <c:v>Geography</c:v>
                </c:pt>
                <c:pt idx="6">
                  <c:v>Arts</c:v>
                </c:pt>
                <c:pt idx="7">
                  <c:v>Informatics </c:v>
                </c:pt>
                <c:pt idx="8">
                  <c:v>Life Skills</c:v>
                </c:pt>
                <c:pt idx="9">
                  <c:v>PE</c:v>
                </c:pt>
              </c:strCache>
            </c:strRef>
          </c:cat>
          <c:val>
            <c:numRef>
              <c:f>Munka1!$C$2:$C$11</c:f>
              <c:numCache>
                <c:formatCode>0.00</c:formatCode>
                <c:ptCount val="10"/>
                <c:pt idx="0">
                  <c:v>16.5</c:v>
                </c:pt>
                <c:pt idx="1">
                  <c:v>8.1666666666666661</c:v>
                </c:pt>
                <c:pt idx="2">
                  <c:v>11.5</c:v>
                </c:pt>
                <c:pt idx="3">
                  <c:v>7</c:v>
                </c:pt>
                <c:pt idx="4">
                  <c:v>9</c:v>
                </c:pt>
                <c:pt idx="5">
                  <c:v>1.8333333333333333</c:v>
                </c:pt>
                <c:pt idx="6">
                  <c:v>10</c:v>
                </c:pt>
                <c:pt idx="7">
                  <c:v>3.3333333333333335</c:v>
                </c:pt>
                <c:pt idx="8">
                  <c:v>3.3333333333333335</c:v>
                </c:pt>
                <c:pt idx="9">
                  <c:v>17.333333333333332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Syllabus 2012</c:v>
                </c:pt>
              </c:strCache>
            </c:strRef>
          </c:tx>
          <c:spPr>
            <a:solidFill>
              <a:srgbClr val="C00000">
                <a:alpha val="75000"/>
              </a:srgbClr>
            </a:solidFill>
            <a:ln w="63500">
              <a:solidFill>
                <a:srgbClr val="C00000">
                  <a:alpha val="75000"/>
                </a:srgbClr>
              </a:solidFill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Literature</c:v>
                </c:pt>
                <c:pt idx="1">
                  <c:v>Languages</c:v>
                </c:pt>
                <c:pt idx="2">
                  <c:v>Maths</c:v>
                </c:pt>
                <c:pt idx="3">
                  <c:v>Society</c:v>
                </c:pt>
                <c:pt idx="4">
                  <c:v>Nature</c:v>
                </c:pt>
                <c:pt idx="5">
                  <c:v>Geography</c:v>
                </c:pt>
                <c:pt idx="6">
                  <c:v>Arts</c:v>
                </c:pt>
                <c:pt idx="7">
                  <c:v>Informatics </c:v>
                </c:pt>
                <c:pt idx="8">
                  <c:v>Life Skills</c:v>
                </c:pt>
                <c:pt idx="9">
                  <c:v>PE</c:v>
                </c:pt>
              </c:strCache>
            </c:strRef>
          </c:cat>
          <c:val>
            <c:numRef>
              <c:f>Munka1!$D$2:$D$11</c:f>
              <c:numCache>
                <c:formatCode>0.00</c:formatCode>
                <c:ptCount val="10"/>
                <c:pt idx="0">
                  <c:v>18.387096774193548</c:v>
                </c:pt>
                <c:pt idx="1">
                  <c:v>12.258064516129032</c:v>
                </c:pt>
                <c:pt idx="2">
                  <c:v>13.225806451612904</c:v>
                </c:pt>
                <c:pt idx="3">
                  <c:v>8.7096774193548381</c:v>
                </c:pt>
                <c:pt idx="4">
                  <c:v>10.64516129032258</c:v>
                </c:pt>
                <c:pt idx="5">
                  <c:v>2.258064516129032</c:v>
                </c:pt>
                <c:pt idx="6">
                  <c:v>10.967741935483872</c:v>
                </c:pt>
                <c:pt idx="7">
                  <c:v>1.6129032258064515</c:v>
                </c:pt>
                <c:pt idx="8">
                  <c:v>2.5806451612903225</c:v>
                </c:pt>
                <c:pt idx="9">
                  <c:v>19.35483870967742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NC2007 max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63500">
              <a:noFill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Literature</c:v>
                </c:pt>
                <c:pt idx="1">
                  <c:v>Languages</c:v>
                </c:pt>
                <c:pt idx="2">
                  <c:v>Maths</c:v>
                </c:pt>
                <c:pt idx="3">
                  <c:v>Society</c:v>
                </c:pt>
                <c:pt idx="4">
                  <c:v>Nature</c:v>
                </c:pt>
                <c:pt idx="5">
                  <c:v>Geography</c:v>
                </c:pt>
                <c:pt idx="6">
                  <c:v>Arts</c:v>
                </c:pt>
                <c:pt idx="7">
                  <c:v>Informatics </c:v>
                </c:pt>
                <c:pt idx="8">
                  <c:v>Life Skills</c:v>
                </c:pt>
                <c:pt idx="9">
                  <c:v>PE</c:v>
                </c:pt>
              </c:strCache>
            </c:strRef>
          </c:cat>
          <c:val>
            <c:numRef>
              <c:f>Munka1!$E$2:$E$11</c:f>
              <c:numCache>
                <c:formatCode>0.00</c:formatCode>
                <c:ptCount val="10"/>
                <c:pt idx="0">
                  <c:v>24.666666666666668</c:v>
                </c:pt>
                <c:pt idx="1">
                  <c:v>14.166666666666666</c:v>
                </c:pt>
                <c:pt idx="2">
                  <c:v>17.666666666666668</c:v>
                </c:pt>
                <c:pt idx="3">
                  <c:v>10.5</c:v>
                </c:pt>
                <c:pt idx="4">
                  <c:v>12.833333333333334</c:v>
                </c:pt>
                <c:pt idx="5">
                  <c:v>4</c:v>
                </c:pt>
                <c:pt idx="6">
                  <c:v>14.5</c:v>
                </c:pt>
                <c:pt idx="7">
                  <c:v>7.166666666666667</c:v>
                </c:pt>
                <c:pt idx="8">
                  <c:v>7.5</c:v>
                </c:pt>
                <c:pt idx="9">
                  <c:v>15.5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NC2012 max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63500">
              <a:noFill/>
            </a:ln>
            <a:effectLst/>
          </c:spPr>
          <c:invertIfNegative val="0"/>
          <c:cat>
            <c:strRef>
              <c:f>Munka1!$A$2:$A$11</c:f>
              <c:strCache>
                <c:ptCount val="10"/>
                <c:pt idx="0">
                  <c:v>Literature</c:v>
                </c:pt>
                <c:pt idx="1">
                  <c:v>Languages</c:v>
                </c:pt>
                <c:pt idx="2">
                  <c:v>Maths</c:v>
                </c:pt>
                <c:pt idx="3">
                  <c:v>Society</c:v>
                </c:pt>
                <c:pt idx="4">
                  <c:v>Nature</c:v>
                </c:pt>
                <c:pt idx="5">
                  <c:v>Geography</c:v>
                </c:pt>
                <c:pt idx="6">
                  <c:v>Arts</c:v>
                </c:pt>
                <c:pt idx="7">
                  <c:v>Informatics </c:v>
                </c:pt>
                <c:pt idx="8">
                  <c:v>Life Skills</c:v>
                </c:pt>
                <c:pt idx="9">
                  <c:v>PE</c:v>
                </c:pt>
              </c:strCache>
            </c:strRef>
          </c:cat>
          <c:val>
            <c:numRef>
              <c:f>Munka1!$F$2:$F$11</c:f>
              <c:numCache>
                <c:formatCode>0.00</c:formatCode>
                <c:ptCount val="10"/>
                <c:pt idx="0">
                  <c:v>23.666666666666668</c:v>
                </c:pt>
                <c:pt idx="1">
                  <c:v>13</c:v>
                </c:pt>
                <c:pt idx="2">
                  <c:v>16.333333333333332</c:v>
                </c:pt>
                <c:pt idx="3">
                  <c:v>11</c:v>
                </c:pt>
                <c:pt idx="4">
                  <c:v>12.666666666666666</c:v>
                </c:pt>
                <c:pt idx="5">
                  <c:v>3.3333333333333335</c:v>
                </c:pt>
                <c:pt idx="6">
                  <c:v>15.333333333333334</c:v>
                </c:pt>
                <c:pt idx="7">
                  <c:v>6.333333333333333</c:v>
                </c:pt>
                <c:pt idx="8">
                  <c:v>7.333333333333333</c:v>
                </c:pt>
                <c:pt idx="9">
                  <c:v>21.666666666666668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-1590717392"/>
        <c:axId val="-1590706512"/>
      </c:barChart>
      <c:catAx>
        <c:axId val="-159071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90706512"/>
        <c:crosses val="autoZero"/>
        <c:auto val="1"/>
        <c:lblAlgn val="ctr"/>
        <c:lblOffset val="10"/>
        <c:tickLblSkip val="1"/>
        <c:noMultiLvlLbl val="0"/>
      </c:catAx>
      <c:valAx>
        <c:axId val="-159070651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907173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334816843547889E-4"/>
          <c:y val="0.86180916635102101"/>
          <c:w val="0.99835316101791627"/>
          <c:h val="0.12228855129581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B8234-8C70-4E0D-8CE7-AC779BD21237}" type="datetimeFigureOut">
              <a:rPr lang="hu-HU" smtClean="0"/>
              <a:t>2016.10.11.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42C8-21BB-4588-9C39-A7CEF9020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28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72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34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05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53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91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8639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58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99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268" y="2130425"/>
            <a:ext cx="6912000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987" y="3886200"/>
            <a:ext cx="3352365" cy="1728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0AFC-7DBB-4151-844D-3E44521BEDAC}" type="datetime1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</a:t>
            </a:r>
            <a:r>
              <a:rPr lang="hu-HU" dirty="0" smtClean="0"/>
              <a:t>, </a:t>
            </a:r>
            <a:r>
              <a:rPr lang="hu-HU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8A9A-D58F-4465-854F-6C40A3AA8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econd SubTitle"/>
          <p:cNvSpPr>
            <a:spLocks noGrp="1"/>
          </p:cNvSpPr>
          <p:nvPr>
            <p:ph type="body" sz="quarter" idx="13"/>
          </p:nvPr>
        </p:nvSpPr>
        <p:spPr>
          <a:xfrm>
            <a:off x="5394438" y="3886200"/>
            <a:ext cx="3352456" cy="1752600"/>
          </a:xfrm>
        </p:spPr>
        <p:txBody>
          <a:bodyPr/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24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5450" y="1292163"/>
            <a:ext cx="7200000" cy="4860000"/>
          </a:xfrm>
        </p:spPr>
        <p:txBody>
          <a:bodyPr vert="eaVert"/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  <a:p>
            <a:pPr lvl="1"/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2"/>
            <a:r>
              <a:rPr lang="hu-HU" dirty="0" err="1" smtClean="0"/>
              <a:t>Third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3"/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4"/>
            <a:r>
              <a:rPr lang="hu-HU" dirty="0" err="1" smtClean="0"/>
              <a:t>Fifth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E5AC-B1E2-4947-AA85-0326EF16A5CA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FD4A-2425-49F2-ADE8-E1D11CC3E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764" y="274638"/>
            <a:ext cx="2057400" cy="6025954"/>
          </a:xfrm>
        </p:spPr>
        <p:txBody>
          <a:bodyPr vert="eaVert"/>
          <a:lstStyle/>
          <a:p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6065" y="274638"/>
            <a:ext cx="4997885" cy="6025954"/>
          </a:xfrm>
        </p:spPr>
        <p:txBody>
          <a:bodyPr vert="eaVert"/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  <a:p>
            <a:pPr lvl="1"/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2"/>
            <a:r>
              <a:rPr lang="hu-HU" dirty="0" err="1" smtClean="0"/>
              <a:t>Third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3"/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4"/>
            <a:r>
              <a:rPr lang="hu-HU" dirty="0" err="1" smtClean="0"/>
              <a:t>Fifth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FD63-1D6D-4161-9F47-F03B408C4269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D166-6F76-4388-8A38-09D908FC0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402915"/>
            <a:ext cx="7200000" cy="5001559"/>
          </a:xfrm>
        </p:spPr>
        <p:txBody>
          <a:bodyPr/>
          <a:lstStyle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95AA-B71F-412F-BD84-76199718120C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D95B-28C8-4FC8-9A5F-9BEE327AB812}" type="slidenum">
              <a:rPr lang="en-US" smtClean="0"/>
              <a:pPr>
                <a:defRPr/>
              </a:pPr>
              <a:t>‹#›</a:t>
            </a:fld>
            <a:r>
              <a:rPr lang="hu-HU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341" y="4406900"/>
            <a:ext cx="720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341" y="2906713"/>
            <a:ext cx="720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C9F3-6FD0-4D7C-9C88-D9529FEF979D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8C8-B39D-4B1A-B349-CD4920DCF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326" y="1415442"/>
            <a:ext cx="3492000" cy="4910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2182" y="1415442"/>
            <a:ext cx="3492000" cy="4910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  <a:p>
            <a:pPr lvl="1"/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2"/>
            <a:r>
              <a:rPr lang="hu-HU" dirty="0" err="1" smtClean="0"/>
              <a:t>Third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3"/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4"/>
            <a:r>
              <a:rPr lang="hu-HU" dirty="0" err="1" smtClean="0"/>
              <a:t>Fifth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BBCA-7498-456F-9AC3-E84A30CF1912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107C-BE54-4923-B19E-B4C10EB5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4852" y="1372275"/>
            <a:ext cx="349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4852" y="2092148"/>
            <a:ext cx="3492000" cy="4220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  <a:p>
            <a:pPr lvl="1"/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2"/>
            <a:r>
              <a:rPr lang="hu-HU" dirty="0" err="1" smtClean="0"/>
              <a:t>Third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3"/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4"/>
            <a:r>
              <a:rPr lang="hu-HU" dirty="0" err="1" smtClean="0"/>
              <a:t>Fifth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9007" y="1372275"/>
            <a:ext cx="349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9007" y="2092148"/>
            <a:ext cx="3492000" cy="4220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93F7-34D4-400C-9D36-A1C245EF3252}" type="datetime1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4C07-D1C8-43E2-B196-FF09E885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2DB0-F4A5-4C44-BEE8-5C714F9767FA}" type="datetime1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73DFE-6AB9-4A57-9130-485E91EA4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AD4D-35B7-4A0C-B9E3-114E1020EA7F}" type="datetime1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586E-713E-48F1-BAD8-2A3BE610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01" y="273050"/>
            <a:ext cx="2808000" cy="1008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320000" cy="60400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9801" y="1435100"/>
            <a:ext cx="2808000" cy="484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80D3-D906-4560-8236-2AE67314496A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02C7-1937-40BF-8BAA-47E1A2F8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84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384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384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36EB-A184-4DE6-A402-952F73FD4FBB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FD68-C7C4-46C5-88F0-2DDF3E4BD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C1C6C8"/>
            </a:gs>
            <a:gs pos="67000">
              <a:srgbClr val="F0E8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Frame"/>
          <p:cNvSpPr/>
          <p:nvPr userDrawn="1"/>
        </p:nvSpPr>
        <p:spPr>
          <a:xfrm>
            <a:off x="162000" y="140474"/>
            <a:ext cx="8820000" cy="6552000"/>
          </a:xfrm>
          <a:prstGeom prst="roundRect">
            <a:avLst>
              <a:gd name="adj" fmla="val 127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TE-Gray"/>
          <p:cNvSpPr/>
          <p:nvPr userDrawn="1"/>
        </p:nvSpPr>
        <p:spPr>
          <a:xfrm>
            <a:off x="197370" y="271462"/>
            <a:ext cx="1368000" cy="3096000"/>
          </a:xfrm>
          <a:prstGeom prst="rect">
            <a:avLst/>
          </a:prstGeom>
          <a:gradFill>
            <a:gsLst>
              <a:gs pos="10000">
                <a:srgbClr val="C1C6C8"/>
              </a:gs>
              <a:gs pos="9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BME-Cream"/>
          <p:cNvSpPr/>
          <p:nvPr userDrawn="1"/>
        </p:nvSpPr>
        <p:spPr>
          <a:xfrm>
            <a:off x="197370" y="3337702"/>
            <a:ext cx="1368000" cy="3109249"/>
          </a:xfrm>
          <a:prstGeom prst="rect">
            <a:avLst/>
          </a:prstGeom>
          <a:gradFill>
            <a:gsLst>
              <a:gs pos="10000">
                <a:schemeClr val="bg1"/>
              </a:gs>
              <a:gs pos="90000">
                <a:srgbClr val="F0E8D9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ranszparens"/>
          <p:cNvSpPr/>
          <p:nvPr userDrawn="1"/>
        </p:nvSpPr>
        <p:spPr>
          <a:xfrm>
            <a:off x="197370" y="1474943"/>
            <a:ext cx="1368000" cy="3772694"/>
          </a:xfrm>
          <a:prstGeom prst="rect">
            <a:avLst/>
          </a:prstGeom>
          <a:gradFill>
            <a:gsLst>
              <a:gs pos="35000">
                <a:schemeClr val="bg1">
                  <a:alpha val="0"/>
                </a:schemeClr>
              </a:gs>
              <a:gs pos="50000">
                <a:srgbClr val="FFFFFF">
                  <a:alpha val="95000"/>
                </a:srgbClr>
              </a:gs>
              <a:gs pos="65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Frame"/>
          <p:cNvSpPr/>
          <p:nvPr userDrawn="1"/>
        </p:nvSpPr>
        <p:spPr>
          <a:xfrm>
            <a:off x="1657688" y="242144"/>
            <a:ext cx="7272000" cy="6156000"/>
          </a:xfrm>
          <a:prstGeom prst="roundRect">
            <a:avLst>
              <a:gd name="adj" fmla="val 848"/>
            </a:avLst>
          </a:prstGeom>
          <a:solidFill>
            <a:schemeClr val="bg1"/>
          </a:solidFill>
          <a:ln w="9525">
            <a:gradFill>
              <a:gsLst>
                <a:gs pos="33000">
                  <a:srgbClr val="C1C6C8"/>
                </a:gs>
                <a:gs pos="67000">
                  <a:srgbClr val="F0EDD9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TE-Logo-block"/>
          <p:cNvSpPr/>
          <p:nvPr userDrawn="1"/>
        </p:nvSpPr>
        <p:spPr>
          <a:xfrm>
            <a:off x="290351" y="269788"/>
            <a:ext cx="1188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Bordo"/>
          <p:cNvSpPr/>
          <p:nvPr userDrawn="1"/>
        </p:nvSpPr>
        <p:spPr>
          <a:xfrm>
            <a:off x="293370" y="270510"/>
            <a:ext cx="1188720" cy="281940"/>
          </a:xfrm>
          <a:prstGeom prst="rect">
            <a:avLst/>
          </a:prstGeom>
          <a:solidFill>
            <a:srgbClr val="8A27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BME-Logo-block" hidden="1"/>
          <p:cNvSpPr/>
          <p:nvPr userDrawn="1"/>
        </p:nvSpPr>
        <p:spPr>
          <a:xfrm>
            <a:off x="207852" y="4275290"/>
            <a:ext cx="1404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Kék"/>
          <p:cNvSpPr/>
          <p:nvPr userDrawn="1"/>
        </p:nvSpPr>
        <p:spPr>
          <a:xfrm>
            <a:off x="292650" y="4286951"/>
            <a:ext cx="118872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TE-kor"/>
          <p:cNvSpPr/>
          <p:nvPr userDrawn="1"/>
        </p:nvSpPr>
        <p:spPr>
          <a:xfrm>
            <a:off x="291724" y="1779864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BME-kor"/>
          <p:cNvSpPr/>
          <p:nvPr userDrawn="1"/>
        </p:nvSpPr>
        <p:spPr>
          <a:xfrm>
            <a:off x="292893" y="3717107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7008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052A4B"/>
                </a:solidFill>
                <a:latin typeface="+mn-lt"/>
              </a:defRPr>
            </a:lvl1pPr>
          </a:lstStyle>
          <a:p>
            <a:pPr>
              <a:defRPr/>
            </a:pPr>
            <a:fld id="{53231B3D-FAAE-459E-8339-925C4DD50B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6444000" y="6519896"/>
            <a:ext cx="2700000" cy="338104"/>
          </a:xfrm>
          <a:prstGeom prst="round1Rect">
            <a:avLst>
              <a:gd name="adj" fmla="val 24411"/>
            </a:avLst>
          </a:prstGeom>
          <a:solidFill>
            <a:srgbClr val="8A2734"/>
          </a:solidFill>
          <a:ln w="12700" cap="sq">
            <a:noFill/>
            <a:miter lim="800000"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 dirty="0" smtClean="0"/>
              <a:t>ISSEP, </a:t>
            </a:r>
            <a:r>
              <a:rPr lang="hu-HU" dirty="0" err="1" smtClean="0"/>
              <a:t>Münster</a:t>
            </a:r>
            <a:r>
              <a:rPr lang="hu-HU" dirty="0" smtClean="0"/>
              <a:t>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052A4B"/>
                </a:solidFill>
                <a:latin typeface="+mn-lt"/>
              </a:defRPr>
            </a:lvl1pPr>
          </a:lstStyle>
          <a:p>
            <a:pPr>
              <a:defRPr/>
            </a:pPr>
            <a:fld id="{8E061B6A-01B6-43B8-9792-64D1CDE2E6BF}" type="datetime1">
              <a:rPr lang="en-US" smtClean="0"/>
              <a:t>10/11/2016</a:t>
            </a:fld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95450" y="1499992"/>
            <a:ext cx="720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87018" y="284163"/>
            <a:ext cx="720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3" y="555452"/>
            <a:ext cx="1188000" cy="118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85" y="1802765"/>
            <a:ext cx="1044000" cy="1039833"/>
          </a:xfrm>
          <a:prstGeom prst="rect">
            <a:avLst/>
          </a:prstGeom>
        </p:spPr>
      </p:pic>
      <p:cxnSp>
        <p:nvCxnSpPr>
          <p:cNvPr id="26" name="Egyenes összekötő 25"/>
          <p:cNvCxnSpPr/>
          <p:nvPr userDrawn="1"/>
        </p:nvCxnSpPr>
        <p:spPr>
          <a:xfrm>
            <a:off x="293370" y="6519896"/>
            <a:ext cx="6098249" cy="0"/>
          </a:xfrm>
          <a:prstGeom prst="line">
            <a:avLst/>
          </a:prstGeom>
          <a:ln w="15875">
            <a:gradFill>
              <a:gsLst>
                <a:gs pos="0">
                  <a:srgbClr val="052A4B"/>
                </a:gs>
                <a:gs pos="100000">
                  <a:srgbClr val="8A2734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Kék"/>
          <p:cNvSpPr/>
          <p:nvPr userDrawn="1"/>
        </p:nvSpPr>
        <p:spPr>
          <a:xfrm>
            <a:off x="293370" y="6154256"/>
            <a:ext cx="1188720" cy="281940"/>
          </a:xfrm>
          <a:prstGeom prst="rect">
            <a:avLst/>
          </a:prstGeom>
          <a:solidFill>
            <a:srgbClr val="022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7" name="Kép 2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1606" r="1486" b="2127"/>
          <a:stretch/>
        </p:blipFill>
        <p:spPr>
          <a:xfrm>
            <a:off x="362985" y="5015544"/>
            <a:ext cx="1044000" cy="1038216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5" y="3850679"/>
            <a:ext cx="1044000" cy="1038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ts val="6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457200" rtl="0" fontAlgn="base">
        <a:spcBef>
          <a:spcPts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842268" y="1550505"/>
            <a:ext cx="6912000" cy="2049946"/>
          </a:xfrm>
        </p:spPr>
        <p:txBody>
          <a:bodyPr/>
          <a:lstStyle/>
          <a:p>
            <a:r>
              <a:rPr lang="en-US" sz="3200" dirty="0"/>
              <a:t>“Why Can’t I Learn Programming</a:t>
            </a:r>
            <a:r>
              <a:rPr lang="en-US" sz="3200" dirty="0" smtClean="0"/>
              <a:t>?”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Learning and Teaching Environment of Programming</a:t>
            </a:r>
            <a:endParaRPr lang="hu-HU" sz="3200" dirty="0"/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Zsuzsanna Szalayné Tahy</a:t>
            </a:r>
          </a:p>
          <a:p>
            <a:r>
              <a:rPr lang="hu-HU" dirty="0" smtClean="0"/>
              <a:t>ELTE IK</a:t>
            </a:r>
          </a:p>
          <a:p>
            <a:r>
              <a:rPr lang="hu-HU" dirty="0" err="1" smtClean="0"/>
              <a:t>sztzs</a:t>
            </a:r>
            <a:r>
              <a:rPr lang="hu-HU" dirty="0" smtClean="0"/>
              <a:t>@</a:t>
            </a:r>
            <a:r>
              <a:rPr lang="hu-HU" dirty="0" err="1" smtClean="0"/>
              <a:t>caesar.elte.hu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59ADB-3D15-4E27-B84D-9BEAA7EE8F07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ISSEP, </a:t>
            </a:r>
            <a:r>
              <a:rPr lang="hu-HU" dirty="0" err="1" smtClean="0"/>
              <a:t>Münster</a:t>
            </a:r>
            <a:r>
              <a:rPr lang="hu-HU" dirty="0" smtClean="0"/>
              <a:t> </a:t>
            </a:r>
            <a:r>
              <a:rPr lang="hu-HU" dirty="0"/>
              <a:t>2016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8D95B-28C8-4FC8-9A5F-9BEE327AB8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Zoltán </a:t>
            </a:r>
            <a:r>
              <a:rPr lang="hu-HU" dirty="0" err="1" smtClean="0"/>
              <a:t>Czirkos</a:t>
            </a:r>
            <a:endParaRPr lang="hu-HU" dirty="0" smtClean="0"/>
          </a:p>
          <a:p>
            <a:r>
              <a:rPr lang="hu-HU" dirty="0" smtClean="0"/>
              <a:t>BME VIK</a:t>
            </a:r>
          </a:p>
          <a:p>
            <a:r>
              <a:rPr lang="hu-HU" dirty="0" err="1" smtClean="0"/>
              <a:t>czirkos</a:t>
            </a:r>
            <a:r>
              <a:rPr lang="hu-HU" dirty="0" smtClean="0"/>
              <a:t>@</a:t>
            </a:r>
            <a:r>
              <a:rPr lang="hu-HU" dirty="0" err="1" smtClean="0"/>
              <a:t>eet.bme.hu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78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Code Week…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smtClean="0"/>
              <a:t>(15.10-23.10)</a:t>
            </a:r>
            <a:endParaRPr lang="en-US" sz="2000" dirty="0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1722326" y="1872632"/>
            <a:ext cx="4094274" cy="2013558"/>
          </a:xfrm>
        </p:spPr>
        <p:txBody>
          <a:bodyPr/>
          <a:lstStyle/>
          <a:p>
            <a:r>
              <a:rPr lang="en-US" dirty="0" smtClean="0"/>
              <a:t>Scratch activity</a:t>
            </a:r>
            <a:r>
              <a:rPr lang="hu-HU" dirty="0" smtClean="0"/>
              <a:t> </a:t>
            </a:r>
            <a:r>
              <a:rPr lang="en-US" dirty="0" smtClean="0"/>
              <a:t>(example) </a:t>
            </a:r>
          </a:p>
          <a:p>
            <a:pPr lvl="1"/>
            <a:r>
              <a:rPr lang="hu-HU" dirty="0" smtClean="0"/>
              <a:t>2014</a:t>
            </a:r>
          </a:p>
          <a:p>
            <a:pPr lvl="1"/>
            <a:r>
              <a:rPr lang="hu-HU" dirty="0" smtClean="0"/>
              <a:t>2015</a:t>
            </a:r>
          </a:p>
          <a:p>
            <a:pPr lvl="1"/>
            <a:r>
              <a:rPr lang="hu-HU" dirty="0" smtClean="0"/>
              <a:t>2016</a:t>
            </a:r>
            <a:endParaRPr lang="en-US" dirty="0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5889552" y="1872632"/>
            <a:ext cx="2964630" cy="2013558"/>
          </a:xfrm>
        </p:spPr>
        <p:txBody>
          <a:bodyPr/>
          <a:lstStyle/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Very interesting</a:t>
            </a:r>
          </a:p>
          <a:p>
            <a:pPr lvl="1"/>
            <a:r>
              <a:rPr lang="en-US" dirty="0" smtClean="0"/>
              <a:t>Interesting</a:t>
            </a:r>
          </a:p>
          <a:p>
            <a:pPr lvl="1"/>
            <a:r>
              <a:rPr lang="en-US" dirty="0" smtClean="0"/>
              <a:t>Boring</a:t>
            </a:r>
            <a:endParaRPr lang="en-US" dirty="0"/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ISSEP, </a:t>
            </a:r>
            <a:r>
              <a:rPr lang="hu-HU" dirty="0" err="1"/>
              <a:t>Münster</a:t>
            </a:r>
            <a:r>
              <a:rPr lang="hu-HU" dirty="0"/>
              <a:t> 2016</a:t>
            </a:r>
            <a:endParaRPr lang="en-US" dirty="0"/>
          </a:p>
        </p:txBody>
      </p:sp>
      <p:sp>
        <p:nvSpPr>
          <p:cNvPr id="107" name="Tartalom helye 10"/>
          <p:cNvSpPr txBox="1">
            <a:spLocks/>
          </p:cNvSpPr>
          <p:nvPr/>
        </p:nvSpPr>
        <p:spPr bwMode="auto">
          <a:xfrm>
            <a:off x="1810646" y="5204291"/>
            <a:ext cx="3917634" cy="5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Company’s teaching action</a:t>
            </a:r>
          </a:p>
        </p:txBody>
      </p:sp>
      <p:sp>
        <p:nvSpPr>
          <p:cNvPr id="108" name="Tartalom helye 10"/>
          <p:cNvSpPr txBox="1">
            <a:spLocks/>
          </p:cNvSpPr>
          <p:nvPr/>
        </p:nvSpPr>
        <p:spPr bwMode="auto">
          <a:xfrm>
            <a:off x="5889552" y="5762651"/>
            <a:ext cx="2015444" cy="5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Coding Girls</a:t>
            </a:r>
          </a:p>
        </p:txBody>
      </p:sp>
      <p:sp>
        <p:nvSpPr>
          <p:cNvPr id="109" name="Tartalom helye 10"/>
          <p:cNvSpPr txBox="1">
            <a:spLocks/>
          </p:cNvSpPr>
          <p:nvPr/>
        </p:nvSpPr>
        <p:spPr bwMode="auto">
          <a:xfrm>
            <a:off x="5889552" y="5204290"/>
            <a:ext cx="2283572" cy="5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Hour of Code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3252690" y="2382892"/>
            <a:ext cx="1633054" cy="1999090"/>
            <a:chOff x="2651799" y="2041687"/>
            <a:chExt cx="1633054" cy="1999090"/>
          </a:xfrm>
        </p:grpSpPr>
        <p:sp>
          <p:nvSpPr>
            <p:cNvPr id="52" name="Téglalap 51"/>
            <p:cNvSpPr/>
            <p:nvPr/>
          </p:nvSpPr>
          <p:spPr>
            <a:xfrm>
              <a:off x="2664853" y="2041687"/>
              <a:ext cx="1620000" cy="199909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elhő 53"/>
            <p:cNvSpPr/>
            <p:nvPr/>
          </p:nvSpPr>
          <p:spPr>
            <a:xfrm>
              <a:off x="2972896" y="3382437"/>
              <a:ext cx="1003915" cy="537053"/>
            </a:xfrm>
            <a:prstGeom prst="cloud">
              <a:avLst/>
            </a:prstGeom>
            <a:gradFill>
              <a:gsLst>
                <a:gs pos="0">
                  <a:srgbClr val="D7DADB"/>
                </a:gs>
                <a:gs pos="100000">
                  <a:srgbClr val="E8E8E8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Jobbra nyílbuborék 54"/>
            <p:cNvSpPr/>
            <p:nvPr/>
          </p:nvSpPr>
          <p:spPr>
            <a:xfrm rot="5400000">
              <a:off x="3204853" y="2740738"/>
              <a:ext cx="540000" cy="1010690"/>
            </a:xfrm>
            <a:prstGeom prst="rightArrowCallout">
              <a:avLst/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Jobbra nyílbuborék 55"/>
            <p:cNvSpPr/>
            <p:nvPr/>
          </p:nvSpPr>
          <p:spPr>
            <a:xfrm rot="5400000">
              <a:off x="3204853" y="2380012"/>
              <a:ext cx="540000" cy="1010690"/>
            </a:xfrm>
            <a:prstGeom prst="rightArrowCallout">
              <a:avLst/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Jobbra nyílbuborék 60"/>
            <p:cNvSpPr/>
            <p:nvPr/>
          </p:nvSpPr>
          <p:spPr>
            <a:xfrm rot="5400000">
              <a:off x="3205308" y="2011310"/>
              <a:ext cx="540000" cy="1011600"/>
            </a:xfrm>
            <a:prstGeom prst="rightArrowCallout">
              <a:avLst/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hu-HU" b="1" dirty="0" smtClean="0">
                  <a:solidFill>
                    <a:schemeClr val="tx1"/>
                  </a:solidFill>
                </a:rPr>
                <a:t>AMP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2651799" y="2227784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b="1" dirty="0" smtClean="0">
                  <a:latin typeface="+mn-lt"/>
                </a:rPr>
                <a:t>1. </a:t>
              </a:r>
              <a:r>
                <a:rPr lang="en-US" sz="2000" b="1" dirty="0" err="1" smtClean="0">
                  <a:latin typeface="+mn-lt"/>
                </a:rPr>
                <a:t>Init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63" name="Szövegdoboz 62"/>
            <p:cNvSpPr txBox="1"/>
            <p:nvPr/>
          </p:nvSpPr>
          <p:spPr>
            <a:xfrm>
              <a:off x="2651799" y="2592201"/>
              <a:ext cx="817403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2. </a:t>
              </a:r>
              <a:r>
                <a:rPr lang="en-US" dirty="0" smtClean="0"/>
                <a:t>Try</a:t>
              </a:r>
              <a:endParaRPr lang="en-US" dirty="0"/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2651799" y="2940584"/>
              <a:ext cx="886781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3. </a:t>
              </a:r>
              <a:r>
                <a:rPr lang="en-US" dirty="0" err="1" smtClean="0"/>
                <a:t>Exp</a:t>
              </a:r>
              <a:endParaRPr lang="en-US" dirty="0"/>
            </a:p>
          </p:txBody>
        </p:sp>
        <p:sp>
          <p:nvSpPr>
            <p:cNvPr id="65" name="Szövegdoboz 64"/>
            <p:cNvSpPr txBox="1"/>
            <p:nvPr/>
          </p:nvSpPr>
          <p:spPr>
            <a:xfrm>
              <a:off x="2651799" y="3461243"/>
              <a:ext cx="1078437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4. </a:t>
              </a:r>
              <a:r>
                <a:rPr lang="en-US" dirty="0"/>
                <a:t>Pause</a:t>
              </a:r>
            </a:p>
          </p:txBody>
        </p:sp>
      </p:grpSp>
      <p:grpSp>
        <p:nvGrpSpPr>
          <p:cNvPr id="111" name="Csoportba foglalás 110"/>
          <p:cNvGrpSpPr/>
          <p:nvPr/>
        </p:nvGrpSpPr>
        <p:grpSpPr>
          <a:xfrm>
            <a:off x="3645613" y="2699085"/>
            <a:ext cx="1633054" cy="1999090"/>
            <a:chOff x="2651799" y="2041687"/>
            <a:chExt cx="1633054" cy="1999090"/>
          </a:xfrm>
        </p:grpSpPr>
        <p:sp>
          <p:nvSpPr>
            <p:cNvPr id="112" name="Téglalap 111"/>
            <p:cNvSpPr/>
            <p:nvPr/>
          </p:nvSpPr>
          <p:spPr>
            <a:xfrm>
              <a:off x="2664853" y="2041687"/>
              <a:ext cx="1620000" cy="199909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elhő 112"/>
            <p:cNvSpPr/>
            <p:nvPr/>
          </p:nvSpPr>
          <p:spPr>
            <a:xfrm>
              <a:off x="2972896" y="3382437"/>
              <a:ext cx="1003915" cy="537053"/>
            </a:xfrm>
            <a:prstGeom prst="cloud">
              <a:avLst/>
            </a:prstGeom>
            <a:gradFill>
              <a:gsLst>
                <a:gs pos="0">
                  <a:srgbClr val="D7DADB"/>
                </a:gs>
                <a:gs pos="100000">
                  <a:srgbClr val="E8E8E8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Jobbra nyílbuborék 113"/>
            <p:cNvSpPr/>
            <p:nvPr/>
          </p:nvSpPr>
          <p:spPr>
            <a:xfrm rot="5400000">
              <a:off x="3204853" y="2740738"/>
              <a:ext cx="540000" cy="1010690"/>
            </a:xfrm>
            <a:prstGeom prst="rightArrowCallout">
              <a:avLst/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Jobbra nyílbuborék 114"/>
            <p:cNvSpPr/>
            <p:nvPr/>
          </p:nvSpPr>
          <p:spPr>
            <a:xfrm rot="5400000">
              <a:off x="3204853" y="2380012"/>
              <a:ext cx="540000" cy="1010690"/>
            </a:xfrm>
            <a:prstGeom prst="rightArrowCallout">
              <a:avLst/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Jobbra nyílbuborék 115"/>
            <p:cNvSpPr/>
            <p:nvPr/>
          </p:nvSpPr>
          <p:spPr>
            <a:xfrm rot="5400000">
              <a:off x="3205308" y="2011310"/>
              <a:ext cx="540000" cy="1011600"/>
            </a:xfrm>
            <a:prstGeom prst="rightArrowCallout">
              <a:avLst/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hu-HU" b="1" dirty="0" smtClean="0">
                  <a:solidFill>
                    <a:schemeClr val="tx1"/>
                  </a:solidFill>
                </a:rPr>
                <a:t>AMP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Szövegdoboz 116"/>
            <p:cNvSpPr txBox="1"/>
            <p:nvPr/>
          </p:nvSpPr>
          <p:spPr>
            <a:xfrm>
              <a:off x="2651799" y="2227784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b="1" dirty="0" smtClean="0">
                  <a:latin typeface="+mn-lt"/>
                </a:rPr>
                <a:t>1. </a:t>
              </a:r>
              <a:r>
                <a:rPr lang="en-US" sz="2000" b="1" dirty="0" err="1" smtClean="0">
                  <a:latin typeface="+mn-lt"/>
                </a:rPr>
                <a:t>Init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18" name="Szövegdoboz 117"/>
            <p:cNvSpPr txBox="1"/>
            <p:nvPr/>
          </p:nvSpPr>
          <p:spPr>
            <a:xfrm>
              <a:off x="2651799" y="2592201"/>
              <a:ext cx="817403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2. </a:t>
              </a:r>
              <a:r>
                <a:rPr lang="en-US" dirty="0" smtClean="0"/>
                <a:t>Try</a:t>
              </a:r>
              <a:endParaRPr lang="en-US" dirty="0"/>
            </a:p>
          </p:txBody>
        </p:sp>
        <p:sp>
          <p:nvSpPr>
            <p:cNvPr id="119" name="Szövegdoboz 118"/>
            <p:cNvSpPr txBox="1"/>
            <p:nvPr/>
          </p:nvSpPr>
          <p:spPr>
            <a:xfrm>
              <a:off x="2651799" y="2940584"/>
              <a:ext cx="886781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3. </a:t>
              </a:r>
              <a:r>
                <a:rPr lang="en-US" dirty="0" err="1" smtClean="0"/>
                <a:t>Exp</a:t>
              </a:r>
              <a:endParaRPr lang="en-US" dirty="0"/>
            </a:p>
          </p:txBody>
        </p:sp>
        <p:sp>
          <p:nvSpPr>
            <p:cNvPr id="120" name="Szövegdoboz 119"/>
            <p:cNvSpPr txBox="1"/>
            <p:nvPr/>
          </p:nvSpPr>
          <p:spPr>
            <a:xfrm>
              <a:off x="2651799" y="3461243"/>
              <a:ext cx="1078437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4. </a:t>
              </a:r>
              <a:r>
                <a:rPr lang="en-US" dirty="0"/>
                <a:t>Pause</a:t>
              </a:r>
            </a:p>
          </p:txBody>
        </p:sp>
      </p:grpSp>
      <p:grpSp>
        <p:nvGrpSpPr>
          <p:cNvPr id="121" name="Csoportba foglalás 120"/>
          <p:cNvGrpSpPr/>
          <p:nvPr/>
        </p:nvGrpSpPr>
        <p:grpSpPr>
          <a:xfrm>
            <a:off x="4109508" y="3110568"/>
            <a:ext cx="1633054" cy="1999090"/>
            <a:chOff x="2651799" y="2041687"/>
            <a:chExt cx="1633054" cy="1999090"/>
          </a:xfrm>
        </p:grpSpPr>
        <p:sp>
          <p:nvSpPr>
            <p:cNvPr id="122" name="Téglalap 121"/>
            <p:cNvSpPr/>
            <p:nvPr/>
          </p:nvSpPr>
          <p:spPr>
            <a:xfrm>
              <a:off x="2664853" y="2041687"/>
              <a:ext cx="1620000" cy="199909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elhő 122"/>
            <p:cNvSpPr/>
            <p:nvPr/>
          </p:nvSpPr>
          <p:spPr>
            <a:xfrm>
              <a:off x="2972896" y="3382437"/>
              <a:ext cx="1003915" cy="537053"/>
            </a:xfrm>
            <a:prstGeom prst="cloud">
              <a:avLst/>
            </a:prstGeom>
            <a:gradFill>
              <a:gsLst>
                <a:gs pos="0">
                  <a:srgbClr val="D7DADB"/>
                </a:gs>
                <a:gs pos="100000">
                  <a:srgbClr val="E8E8E8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Jobbra nyílbuborék 123"/>
            <p:cNvSpPr/>
            <p:nvPr/>
          </p:nvSpPr>
          <p:spPr>
            <a:xfrm rot="5400000">
              <a:off x="3204853" y="2740738"/>
              <a:ext cx="540000" cy="1010690"/>
            </a:xfrm>
            <a:prstGeom prst="rightArrowCallout">
              <a:avLst/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Jobbra nyílbuborék 124"/>
            <p:cNvSpPr/>
            <p:nvPr/>
          </p:nvSpPr>
          <p:spPr>
            <a:xfrm rot="5400000">
              <a:off x="3204853" y="2380012"/>
              <a:ext cx="540000" cy="1010690"/>
            </a:xfrm>
            <a:prstGeom prst="rightArrowCallout">
              <a:avLst/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Jobbra nyílbuborék 125"/>
            <p:cNvSpPr/>
            <p:nvPr/>
          </p:nvSpPr>
          <p:spPr>
            <a:xfrm rot="5400000">
              <a:off x="3205308" y="2011310"/>
              <a:ext cx="540000" cy="1011600"/>
            </a:xfrm>
            <a:prstGeom prst="rightArrowCallout">
              <a:avLst/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hu-HU" b="1" dirty="0" smtClean="0">
                  <a:solidFill>
                    <a:schemeClr val="tx1"/>
                  </a:solidFill>
                </a:rPr>
                <a:t>AMP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7" name="Szövegdoboz 126"/>
            <p:cNvSpPr txBox="1"/>
            <p:nvPr/>
          </p:nvSpPr>
          <p:spPr>
            <a:xfrm>
              <a:off x="2651799" y="2227784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b="1" dirty="0" smtClean="0">
                  <a:latin typeface="+mn-lt"/>
                </a:rPr>
                <a:t>1. </a:t>
              </a:r>
              <a:r>
                <a:rPr lang="en-US" sz="2000" b="1" dirty="0" err="1" smtClean="0">
                  <a:latin typeface="+mn-lt"/>
                </a:rPr>
                <a:t>Init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28" name="Szövegdoboz 127"/>
            <p:cNvSpPr txBox="1"/>
            <p:nvPr/>
          </p:nvSpPr>
          <p:spPr>
            <a:xfrm>
              <a:off x="2651799" y="2592201"/>
              <a:ext cx="817403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2. </a:t>
              </a:r>
              <a:r>
                <a:rPr lang="en-US" dirty="0" smtClean="0"/>
                <a:t>Try</a:t>
              </a:r>
              <a:endParaRPr lang="en-US" dirty="0"/>
            </a:p>
          </p:txBody>
        </p:sp>
        <p:sp>
          <p:nvSpPr>
            <p:cNvPr id="129" name="Szövegdoboz 128"/>
            <p:cNvSpPr txBox="1"/>
            <p:nvPr/>
          </p:nvSpPr>
          <p:spPr>
            <a:xfrm>
              <a:off x="2651799" y="2940584"/>
              <a:ext cx="886781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3. </a:t>
              </a:r>
              <a:r>
                <a:rPr lang="en-US" dirty="0" err="1" smtClean="0"/>
                <a:t>Exp</a:t>
              </a:r>
              <a:endParaRPr lang="en-US" dirty="0"/>
            </a:p>
          </p:txBody>
        </p:sp>
        <p:sp>
          <p:nvSpPr>
            <p:cNvPr id="130" name="Szövegdoboz 129"/>
            <p:cNvSpPr txBox="1"/>
            <p:nvPr/>
          </p:nvSpPr>
          <p:spPr>
            <a:xfrm>
              <a:off x="2651799" y="3461243"/>
              <a:ext cx="1078437" cy="36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4. </a:t>
              </a:r>
              <a:r>
                <a:rPr lang="en-US" dirty="0"/>
                <a:t>Pause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90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2999596" y="4388197"/>
            <a:ext cx="612000" cy="180000"/>
          </a:xfrm>
          <a:prstGeom prst="rect">
            <a:avLst/>
          </a:prstGeom>
          <a:noFill/>
          <a:ln>
            <a:solidFill>
              <a:srgbClr val="E8E8E8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églalap 21"/>
          <p:cNvSpPr/>
          <p:nvPr/>
        </p:nvSpPr>
        <p:spPr>
          <a:xfrm>
            <a:off x="4684841" y="4051819"/>
            <a:ext cx="612000" cy="180000"/>
          </a:xfrm>
          <a:prstGeom prst="rect">
            <a:avLst/>
          </a:prstGeom>
          <a:noFill/>
          <a:ln>
            <a:solidFill>
              <a:srgbClr val="E8E8E8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églalap 23"/>
          <p:cNvSpPr/>
          <p:nvPr/>
        </p:nvSpPr>
        <p:spPr>
          <a:xfrm>
            <a:off x="5603209" y="4381746"/>
            <a:ext cx="612000" cy="180000"/>
          </a:xfrm>
          <a:prstGeom prst="rect">
            <a:avLst/>
          </a:prstGeom>
          <a:noFill/>
          <a:ln>
            <a:solidFill>
              <a:srgbClr val="E8E8E8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églalap 25"/>
          <p:cNvSpPr/>
          <p:nvPr/>
        </p:nvSpPr>
        <p:spPr>
          <a:xfrm>
            <a:off x="6294587" y="4726301"/>
            <a:ext cx="612000" cy="180000"/>
          </a:xfrm>
          <a:prstGeom prst="rect">
            <a:avLst/>
          </a:prstGeom>
          <a:noFill/>
          <a:ln>
            <a:solidFill>
              <a:srgbClr val="E8E8E8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églalap 27"/>
          <p:cNvSpPr/>
          <p:nvPr/>
        </p:nvSpPr>
        <p:spPr>
          <a:xfrm>
            <a:off x="6850733" y="4365611"/>
            <a:ext cx="612000" cy="180000"/>
          </a:xfrm>
          <a:prstGeom prst="rect">
            <a:avLst/>
          </a:prstGeom>
          <a:noFill/>
          <a:ln>
            <a:solidFill>
              <a:srgbClr val="E8E8E8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Base of Programming</a:t>
            </a:r>
            <a:endParaRPr lang="en-US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78" y="1541200"/>
            <a:ext cx="6846480" cy="3802012"/>
          </a:xfrm>
          <a:prstGeom prst="rect">
            <a:avLst/>
          </a:prstGeom>
        </p:spPr>
      </p:pic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>
          <a:xfrm flipH="1">
            <a:off x="6444000" y="6519896"/>
            <a:ext cx="2700000" cy="338104"/>
          </a:xfrm>
        </p:spPr>
        <p:txBody>
          <a:bodyPr/>
          <a:lstStyle/>
          <a:p>
            <a:pPr>
              <a:defRPr/>
            </a:pPr>
            <a:r>
              <a:rPr lang="hu-HU" dirty="0"/>
              <a:t>ISSEP, </a:t>
            </a:r>
            <a:r>
              <a:rPr lang="hu-HU" dirty="0" err="1"/>
              <a:t>Münster</a:t>
            </a:r>
            <a:r>
              <a:rPr lang="hu-HU" dirty="0"/>
              <a:t> 2016</a:t>
            </a:r>
            <a:endParaRPr lang="en-US" dirty="0"/>
          </a:p>
        </p:txBody>
      </p:sp>
      <p:sp>
        <p:nvSpPr>
          <p:cNvPr id="2" name="Szövegdoboz 1"/>
          <p:cNvSpPr txBox="1"/>
          <p:nvPr/>
        </p:nvSpPr>
        <p:spPr>
          <a:xfrm>
            <a:off x="6274776" y="5587864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Typing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3157993" y="558905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English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24022" y="559164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7134325" y="558538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 decision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4094419" y="558786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Algorithmic thinking</a:t>
            </a:r>
            <a:endParaRPr lang="en-US" dirty="0"/>
          </a:p>
        </p:txBody>
      </p:sp>
      <p:cxnSp>
        <p:nvCxnSpPr>
          <p:cNvPr id="5" name="Görbe összekötő 4"/>
          <p:cNvCxnSpPr>
            <a:stCxn id="7" idx="0"/>
            <a:endCxn id="19" idx="2"/>
          </p:cNvCxnSpPr>
          <p:nvPr/>
        </p:nvCxnSpPr>
        <p:spPr>
          <a:xfrm rot="5400000" flipH="1" flipV="1">
            <a:off x="2387793" y="4673840"/>
            <a:ext cx="1023446" cy="8121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örbe összekötő 10"/>
          <p:cNvCxnSpPr>
            <a:stCxn id="6" idx="0"/>
            <a:endCxn id="22" idx="2"/>
          </p:cNvCxnSpPr>
          <p:nvPr/>
        </p:nvCxnSpPr>
        <p:spPr>
          <a:xfrm rot="5400000" flipH="1" flipV="1">
            <a:off x="3631119" y="4229335"/>
            <a:ext cx="1357238" cy="136220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örbe összekötő 12"/>
          <p:cNvCxnSpPr>
            <a:stCxn id="9" idx="0"/>
            <a:endCxn id="24" idx="2"/>
          </p:cNvCxnSpPr>
          <p:nvPr/>
        </p:nvCxnSpPr>
        <p:spPr>
          <a:xfrm rot="5400000" flipH="1" flipV="1">
            <a:off x="5035058" y="4713714"/>
            <a:ext cx="1026118" cy="72218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örbe összekötő 14"/>
          <p:cNvCxnSpPr>
            <a:stCxn id="2" idx="0"/>
            <a:endCxn id="26" idx="2"/>
          </p:cNvCxnSpPr>
          <p:nvPr/>
        </p:nvCxnSpPr>
        <p:spPr>
          <a:xfrm rot="16200000" flipV="1">
            <a:off x="6313002" y="5193887"/>
            <a:ext cx="681563" cy="10639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örbe összekötő 17"/>
          <p:cNvCxnSpPr>
            <a:stCxn id="8" idx="0"/>
            <a:endCxn id="28" idx="2"/>
          </p:cNvCxnSpPr>
          <p:nvPr/>
        </p:nvCxnSpPr>
        <p:spPr>
          <a:xfrm rot="16200000" flipV="1">
            <a:off x="7037294" y="4665051"/>
            <a:ext cx="1039775" cy="80089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programming</a:t>
            </a:r>
            <a:endParaRPr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term</a:t>
            </a:r>
          </a:p>
          <a:p>
            <a:r>
              <a:rPr lang="en-US" dirty="0" smtClean="0"/>
              <a:t>Customization</a:t>
            </a:r>
          </a:p>
          <a:p>
            <a:pPr lvl="1"/>
            <a:r>
              <a:rPr lang="en-US" dirty="0" smtClean="0"/>
              <a:t>Custom methods</a:t>
            </a:r>
          </a:p>
          <a:p>
            <a:pPr lvl="1"/>
            <a:r>
              <a:rPr lang="en-US" dirty="0" smtClean="0"/>
              <a:t>Custom learning path</a:t>
            </a:r>
            <a:r>
              <a:rPr lang="hu-HU" dirty="0" smtClean="0"/>
              <a:t>s</a:t>
            </a:r>
            <a:endParaRPr lang="en-US" dirty="0" smtClean="0"/>
          </a:p>
          <a:p>
            <a:r>
              <a:rPr lang="en-US" dirty="0" smtClean="0"/>
              <a:t>Improve thinking process, creativity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D2DB0-F4A5-4C44-BEE8-5C714F9767FA}" type="datetime1">
              <a:rPr lang="en-US" smtClean="0"/>
              <a:t>10/11/2016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ISSEP, Münster 2016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73DFE-6AB9-4A57-9130-485E91EA4E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2167008" y="4129950"/>
            <a:ext cx="1828571" cy="2104768"/>
            <a:chOff x="2167008" y="3997236"/>
            <a:chExt cx="1828571" cy="2104768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008" y="4730575"/>
              <a:ext cx="1828571" cy="1371429"/>
            </a:xfrm>
            <a:prstGeom prst="rect">
              <a:avLst/>
            </a:prstGeom>
          </p:spPr>
        </p:pic>
        <p:sp>
          <p:nvSpPr>
            <p:cNvPr id="19" name="Kocka 18"/>
            <p:cNvSpPr/>
            <p:nvPr/>
          </p:nvSpPr>
          <p:spPr>
            <a:xfrm>
              <a:off x="2222305" y="3997236"/>
              <a:ext cx="1717977" cy="1897666"/>
            </a:xfrm>
            <a:prstGeom prst="cube">
              <a:avLst>
                <a:gd name="adj" fmla="val 12478"/>
              </a:avLst>
            </a:prstGeom>
            <a:gradFill flip="none" rotWithShape="1">
              <a:gsLst>
                <a:gs pos="10000">
                  <a:srgbClr val="CC99FF">
                    <a:alpha val="50000"/>
                  </a:srgbClr>
                </a:gs>
                <a:gs pos="23000">
                  <a:srgbClr val="00B0F0">
                    <a:alpha val="50000"/>
                  </a:srgbClr>
                </a:gs>
                <a:gs pos="75000">
                  <a:srgbClr val="FFCC99">
                    <a:alpha val="50000"/>
                  </a:srgbClr>
                </a:gs>
                <a:gs pos="54000">
                  <a:srgbClr val="FFFFCC">
                    <a:alpha val="50000"/>
                  </a:srgbClr>
                </a:gs>
                <a:gs pos="36000">
                  <a:srgbClr val="99FFCC">
                    <a:alpha val="50000"/>
                  </a:srgbClr>
                </a:gs>
                <a:gs pos="90000">
                  <a:srgbClr val="FF7C80">
                    <a:alpha val="50000"/>
                  </a:srgbClr>
                </a:gs>
              </a:gsLst>
              <a:lin ang="16200000" scaled="1"/>
              <a:tileRect/>
            </a:gradFill>
            <a:ln w="12700">
              <a:solidFill>
                <a:srgbClr val="F0E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4447490" y="4129588"/>
            <a:ext cx="1829055" cy="2105130"/>
            <a:chOff x="4265636" y="3997236"/>
            <a:chExt cx="1829055" cy="2105130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636" y="4730575"/>
              <a:ext cx="1829055" cy="1371791"/>
            </a:xfrm>
            <a:prstGeom prst="rect">
              <a:avLst/>
            </a:prstGeom>
          </p:spPr>
        </p:pic>
        <p:sp>
          <p:nvSpPr>
            <p:cNvPr id="20" name="Kocka 19"/>
            <p:cNvSpPr/>
            <p:nvPr/>
          </p:nvSpPr>
          <p:spPr>
            <a:xfrm>
              <a:off x="4321175" y="3997236"/>
              <a:ext cx="1717977" cy="1897666"/>
            </a:xfrm>
            <a:prstGeom prst="cube">
              <a:avLst>
                <a:gd name="adj" fmla="val 12478"/>
              </a:avLst>
            </a:prstGeom>
            <a:gradFill flip="none" rotWithShape="1">
              <a:gsLst>
                <a:gs pos="10000">
                  <a:srgbClr val="CC99FF">
                    <a:alpha val="50000"/>
                  </a:srgbClr>
                </a:gs>
                <a:gs pos="23000">
                  <a:srgbClr val="00B0F0">
                    <a:alpha val="50000"/>
                  </a:srgbClr>
                </a:gs>
                <a:gs pos="75000">
                  <a:srgbClr val="FFCC99">
                    <a:alpha val="50000"/>
                  </a:srgbClr>
                </a:gs>
                <a:gs pos="54000">
                  <a:srgbClr val="FFFFCC">
                    <a:alpha val="50000"/>
                  </a:srgbClr>
                </a:gs>
                <a:gs pos="36000">
                  <a:srgbClr val="99FFCC">
                    <a:alpha val="50000"/>
                  </a:srgbClr>
                </a:gs>
                <a:gs pos="90000">
                  <a:srgbClr val="FF7C80">
                    <a:alpha val="50000"/>
                  </a:srgbClr>
                </a:gs>
              </a:gsLst>
              <a:lin ang="16200000" scaled="1"/>
              <a:tileRect/>
            </a:gradFill>
            <a:ln w="12700">
              <a:solidFill>
                <a:srgbClr val="F0E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6728456" y="4129588"/>
            <a:ext cx="1829055" cy="2105130"/>
            <a:chOff x="6728456" y="3997236"/>
            <a:chExt cx="1829055" cy="2105130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456" y="4730575"/>
              <a:ext cx="1829055" cy="1371791"/>
            </a:xfrm>
            <a:prstGeom prst="rect">
              <a:avLst/>
            </a:prstGeom>
          </p:spPr>
        </p:pic>
        <p:sp>
          <p:nvSpPr>
            <p:cNvPr id="21" name="Kocka 20"/>
            <p:cNvSpPr/>
            <p:nvPr/>
          </p:nvSpPr>
          <p:spPr>
            <a:xfrm>
              <a:off x="6783995" y="3997236"/>
              <a:ext cx="1717977" cy="1897666"/>
            </a:xfrm>
            <a:prstGeom prst="cube">
              <a:avLst>
                <a:gd name="adj" fmla="val 12478"/>
              </a:avLst>
            </a:prstGeom>
            <a:gradFill flip="none" rotWithShape="1">
              <a:gsLst>
                <a:gs pos="10000">
                  <a:srgbClr val="CC99FF">
                    <a:alpha val="50000"/>
                  </a:srgbClr>
                </a:gs>
                <a:gs pos="23000">
                  <a:srgbClr val="00B0F0">
                    <a:alpha val="50000"/>
                  </a:srgbClr>
                </a:gs>
                <a:gs pos="75000">
                  <a:srgbClr val="FFCC99">
                    <a:alpha val="50000"/>
                  </a:srgbClr>
                </a:gs>
                <a:gs pos="54000">
                  <a:srgbClr val="FFFFCC">
                    <a:alpha val="50000"/>
                  </a:srgbClr>
                </a:gs>
                <a:gs pos="36000">
                  <a:srgbClr val="99FFCC">
                    <a:alpha val="50000"/>
                  </a:srgbClr>
                </a:gs>
                <a:gs pos="90000">
                  <a:srgbClr val="FF7C80">
                    <a:alpha val="50000"/>
                  </a:srgbClr>
                </a:gs>
              </a:gsLst>
              <a:lin ang="16200000" scaled="1"/>
              <a:tileRect/>
            </a:gradFill>
            <a:ln w="12700">
              <a:solidFill>
                <a:srgbClr val="F0ED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85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EAD4D-35B7-4A0C-B9E3-114E1020EA7F}" type="datetime1">
              <a:rPr lang="en-US" smtClean="0"/>
              <a:t>10/11/2016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ISSEP, </a:t>
            </a:r>
            <a:r>
              <a:rPr lang="en-US" dirty="0" err="1" smtClean="0"/>
              <a:t>Münster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6586E-713E-48F1-BAD8-2A3BE610CA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08" y="10668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9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Background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6AF4A-AEB0-45D4-9B50-8571861E397A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ISSEP, </a:t>
            </a:r>
            <a:r>
              <a:rPr lang="hu-HU" dirty="0" err="1"/>
              <a:t>Münster</a:t>
            </a:r>
            <a:r>
              <a:rPr lang="hu-HU" dirty="0"/>
              <a:t> 2016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8D95B-28C8-4FC8-9A5F-9BEE327AB8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6" t="18115" r="21515" b="9964"/>
          <a:stretch/>
        </p:blipFill>
        <p:spPr>
          <a:xfrm>
            <a:off x="2342277" y="1621950"/>
            <a:ext cx="2851452" cy="2466515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 t="18833" r="21476" b="9259"/>
          <a:stretch/>
        </p:blipFill>
        <p:spPr>
          <a:xfrm>
            <a:off x="5350397" y="1622395"/>
            <a:ext cx="2875549" cy="246607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462069" y="4187419"/>
            <a:ext cx="261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Bloom’s taxonomy</a:t>
            </a:r>
            <a:endParaRPr lang="en-US" sz="2400" b="1" dirty="0"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506506" y="4187418"/>
            <a:ext cx="256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Learning Pyramid</a:t>
            </a:r>
            <a:endParaRPr lang="en-US" sz="2400" b="1" dirty="0"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42277" y="4899373"/>
            <a:ext cx="276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+mn-lt"/>
              </a:rPr>
              <a:t>Curriculum </a:t>
            </a:r>
            <a:r>
              <a:rPr lang="en-US" sz="2400" b="1" dirty="0" smtClean="0">
                <a:latin typeface="+mn-lt"/>
              </a:rPr>
              <a:t>designs</a:t>
            </a:r>
            <a:endParaRPr lang="en-US" sz="2400" b="1" dirty="0"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506506" y="4899373"/>
            <a:ext cx="260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Teaching methods</a:t>
            </a:r>
            <a:endParaRPr lang="en-US" sz="2400" b="1" dirty="0">
              <a:latin typeface="+mn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946041" y="5611327"/>
            <a:ext cx="2681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Classroom practice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1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Activity Unit</a:t>
            </a:r>
            <a:br>
              <a:rPr lang="en-US" dirty="0"/>
            </a:br>
            <a:r>
              <a:rPr lang="en-US" sz="2800" dirty="0"/>
              <a:t>a Quick Analysis Tool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67499" y="1372275"/>
            <a:ext cx="2183507" cy="639762"/>
          </a:xfrm>
          <a:solidFill>
            <a:srgbClr val="CC99FF"/>
          </a:solidFill>
        </p:spPr>
        <p:txBody>
          <a:bodyPr/>
          <a:lstStyle/>
          <a:p>
            <a:r>
              <a:rPr lang="hu-HU" dirty="0" err="1" smtClean="0"/>
              <a:t>Initial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67499" y="2092148"/>
            <a:ext cx="2183507" cy="4220969"/>
          </a:xfrm>
          <a:solidFill>
            <a:srgbClr val="CC99FF"/>
          </a:solidFill>
        </p:spPr>
        <p:txBody>
          <a:bodyPr/>
          <a:lstStyle/>
          <a:p>
            <a:r>
              <a:rPr lang="hu-HU" dirty="0" err="1" smtClean="0"/>
              <a:t>Active</a:t>
            </a:r>
            <a:endParaRPr lang="hu-HU" dirty="0" smtClean="0"/>
          </a:p>
          <a:p>
            <a:r>
              <a:rPr lang="hu-HU" dirty="0" err="1" smtClean="0"/>
              <a:t>Moderated</a:t>
            </a:r>
            <a:endParaRPr lang="hu-HU" dirty="0" smtClean="0"/>
          </a:p>
          <a:p>
            <a:r>
              <a:rPr lang="hu-HU" dirty="0" err="1" smtClean="0"/>
              <a:t>Passive</a:t>
            </a:r>
            <a:endParaRPr lang="hu-HU" dirty="0" smtClean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593F7-34D4-400C-9D36-A1C245EF3252}" type="datetime1">
              <a:rPr lang="en-US" smtClean="0"/>
              <a:t>10/11/2016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ISSEP, Münster 2016</a:t>
            </a: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74C07-D1C8-43E2-B196-FF09E885B1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72" y="1435608"/>
            <a:ext cx="4782101" cy="494084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 rot="5400000">
            <a:off x="2220458" y="3283474"/>
            <a:ext cx="1179952" cy="12954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76" y="2919894"/>
            <a:ext cx="1008610" cy="9679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21" y="3278802"/>
            <a:ext cx="504000" cy="49693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95" y="3359883"/>
            <a:ext cx="504000" cy="49690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32" y="2301446"/>
            <a:ext cx="504000" cy="49919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8" y="2772240"/>
            <a:ext cx="504000" cy="49669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72" y="2934511"/>
            <a:ext cx="504000" cy="52810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63" y="2910980"/>
            <a:ext cx="504000" cy="538594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8" y="2415644"/>
            <a:ext cx="504000" cy="52811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161">
            <a:off x="3117757" y="2150678"/>
            <a:ext cx="432000" cy="425944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579">
            <a:off x="2819791" y="2260686"/>
            <a:ext cx="432000" cy="42591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5428">
            <a:off x="3214258" y="2436624"/>
            <a:ext cx="432000" cy="42788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76" y="1918439"/>
            <a:ext cx="432000" cy="45267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745">
            <a:off x="3320905" y="1876474"/>
            <a:ext cx="432000" cy="461647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58" y="4123700"/>
            <a:ext cx="504000" cy="496934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0211">
            <a:off x="3496826" y="1969208"/>
            <a:ext cx="504000" cy="496901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54" y="1692156"/>
            <a:ext cx="504000" cy="499199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60" y="2396998"/>
            <a:ext cx="394390" cy="388674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260">
            <a:off x="3349388" y="3857061"/>
            <a:ext cx="504000" cy="528114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9086">
            <a:off x="2091341" y="2620522"/>
            <a:ext cx="504000" cy="5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9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6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7" dur="248" ac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50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45">
                                          <p:stCondLst>
                                            <p:cond delay="250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913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56" tmFilter="0, 0; 0.125,0.2665; 0.25,0.4; 0.375,0.465; 0.5,0.5;  0.625,0.535; 0.75,0.6; 0.875,0.7335; 1,1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25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48" ac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36">
                                          <p:stCondLst>
                                            <p:cond delay="8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228" decel="50000">
                                          <p:stCondLst>
                                            <p:cond delay="8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6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6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Learning Activity Unit</a:t>
            </a:r>
            <a:br>
              <a:rPr lang="en-US" dirty="0"/>
            </a:br>
            <a:r>
              <a:rPr lang="en-US" sz="2800" dirty="0"/>
              <a:t>a Quick Analysis Tool</a:t>
            </a:r>
            <a:endParaRPr lang="en-US" dirty="0"/>
          </a:p>
        </p:txBody>
      </p:sp>
      <p:sp>
        <p:nvSpPr>
          <p:cNvPr id="51" name="Téglalap 50"/>
          <p:cNvSpPr/>
          <p:nvPr/>
        </p:nvSpPr>
        <p:spPr>
          <a:xfrm>
            <a:off x="1720073" y="1421234"/>
            <a:ext cx="2051963" cy="4860295"/>
          </a:xfrm>
          <a:prstGeom prst="rect">
            <a:avLst/>
          </a:prstGeom>
          <a:solidFill>
            <a:srgbClr val="F0ED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elhő 40"/>
          <p:cNvSpPr/>
          <p:nvPr/>
        </p:nvSpPr>
        <p:spPr>
          <a:xfrm>
            <a:off x="3827456" y="3186004"/>
            <a:ext cx="5059561" cy="1055924"/>
          </a:xfrm>
          <a:prstGeom prst="cloud">
            <a:avLst/>
          </a:prstGeom>
          <a:gradFill>
            <a:gsLst>
              <a:gs pos="0">
                <a:srgbClr val="D7DADB"/>
              </a:gs>
              <a:gs pos="100000">
                <a:srgbClr val="E8E8E8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-143" b="145"/>
          <a:stretch/>
        </p:blipFill>
        <p:spPr>
          <a:xfrm>
            <a:off x="2928730" y="3020931"/>
            <a:ext cx="4181760" cy="2854800"/>
          </a:xfrm>
          <a:prstGeom prst="rect">
            <a:avLst/>
          </a:prstGeom>
        </p:spPr>
      </p:pic>
      <p:sp>
        <p:nvSpPr>
          <p:cNvPr id="40" name="Jobbra nyílbuborék 39"/>
          <p:cNvSpPr/>
          <p:nvPr/>
        </p:nvSpPr>
        <p:spPr>
          <a:xfrm rot="5400000">
            <a:off x="6105827" y="502798"/>
            <a:ext cx="540000" cy="5093704"/>
          </a:xfrm>
          <a:prstGeom prst="rightArrowCallout">
            <a:avLst/>
          </a:prstGeom>
          <a:solidFill>
            <a:srgbClr val="99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Jobbra nyílbuborék 22"/>
          <p:cNvSpPr/>
          <p:nvPr/>
        </p:nvSpPr>
        <p:spPr>
          <a:xfrm rot="5400000">
            <a:off x="6105827" y="142072"/>
            <a:ext cx="540000" cy="5093704"/>
          </a:xfrm>
          <a:prstGeom prst="rightArrowCallout">
            <a:avLst/>
          </a:prstGeom>
          <a:solidFill>
            <a:srgbClr val="99CCFF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kerekített téglalap 41"/>
          <p:cNvSpPr/>
          <p:nvPr/>
        </p:nvSpPr>
        <p:spPr>
          <a:xfrm>
            <a:off x="5631036" y="4531204"/>
            <a:ext cx="1452400" cy="49014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22A4B"/>
                </a:solidFill>
              </a:rPr>
              <a:t>Repeating</a:t>
            </a:r>
            <a:endParaRPr lang="en-US" b="1" dirty="0">
              <a:solidFill>
                <a:srgbClr val="022A4B"/>
              </a:solidFill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5461988" y="5153309"/>
            <a:ext cx="1790496" cy="4901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22A4B"/>
                </a:solidFill>
              </a:rPr>
              <a:t>Modifying</a:t>
            </a:r>
            <a:endParaRPr lang="en-US" b="1" dirty="0">
              <a:solidFill>
                <a:srgbClr val="022A4B"/>
              </a:solidFill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5353601" y="5789238"/>
            <a:ext cx="2007270" cy="490143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22A4B"/>
                </a:solidFill>
              </a:rPr>
              <a:t>Creating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45" name="Szalagnyíl jobbra 44"/>
          <p:cNvSpPr/>
          <p:nvPr/>
        </p:nvSpPr>
        <p:spPr>
          <a:xfrm>
            <a:off x="5410987" y="4083783"/>
            <a:ext cx="163282" cy="571487"/>
          </a:xfrm>
          <a:prstGeom prst="curvedRightArrow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Szalagnyíl jobbra 45"/>
          <p:cNvSpPr/>
          <p:nvPr/>
        </p:nvSpPr>
        <p:spPr>
          <a:xfrm>
            <a:off x="5169258" y="4083783"/>
            <a:ext cx="285744" cy="1224615"/>
          </a:xfrm>
          <a:prstGeom prst="curvedRightArrow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Szalagnyíl jobbra 46"/>
          <p:cNvSpPr/>
          <p:nvPr/>
        </p:nvSpPr>
        <p:spPr>
          <a:xfrm>
            <a:off x="4940780" y="4083783"/>
            <a:ext cx="408205" cy="1959384"/>
          </a:xfrm>
          <a:prstGeom prst="curvedRightArrow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Szalagnyíl jobbra 47"/>
          <p:cNvSpPr/>
          <p:nvPr/>
        </p:nvSpPr>
        <p:spPr>
          <a:xfrm flipH="1" flipV="1">
            <a:off x="7143310" y="4044027"/>
            <a:ext cx="163282" cy="571487"/>
          </a:xfrm>
          <a:prstGeom prst="curvedRightArrow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Szalagnyíl jobbra 48"/>
          <p:cNvSpPr/>
          <p:nvPr/>
        </p:nvSpPr>
        <p:spPr>
          <a:xfrm flipH="1" flipV="1">
            <a:off x="7262578" y="4044027"/>
            <a:ext cx="285744" cy="1224615"/>
          </a:xfrm>
          <a:prstGeom prst="curvedRightArrow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Szalagnyíl jobbra 49"/>
          <p:cNvSpPr/>
          <p:nvPr/>
        </p:nvSpPr>
        <p:spPr>
          <a:xfrm flipH="1" flipV="1">
            <a:off x="7381846" y="4044027"/>
            <a:ext cx="408205" cy="1959384"/>
          </a:xfrm>
          <a:prstGeom prst="curvedRightArrow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1717800" y="2000550"/>
            <a:ext cx="204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+mn-lt"/>
              </a:rPr>
              <a:t>1. </a:t>
            </a:r>
            <a:r>
              <a:rPr lang="en-US" sz="2000" b="1" dirty="0">
                <a:latin typeface="+mn-lt"/>
              </a:rPr>
              <a:t>Initial learning</a:t>
            </a:r>
          </a:p>
        </p:txBody>
      </p:sp>
      <p:sp>
        <p:nvSpPr>
          <p:cNvPr id="53" name="Szövegdoboz 52"/>
          <p:cNvSpPr txBox="1"/>
          <p:nvPr/>
        </p:nvSpPr>
        <p:spPr>
          <a:xfrm>
            <a:off x="1717800" y="2369792"/>
            <a:ext cx="11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2. </a:t>
            </a:r>
            <a:r>
              <a:rPr lang="en-US" dirty="0"/>
              <a:t>Trying</a:t>
            </a:r>
          </a:p>
        </p:txBody>
      </p:sp>
      <p:sp>
        <p:nvSpPr>
          <p:cNvPr id="54" name="Szövegdoboz 53"/>
          <p:cNvSpPr txBox="1"/>
          <p:nvPr/>
        </p:nvSpPr>
        <p:spPr>
          <a:xfrm>
            <a:off x="1720073" y="2742361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3. </a:t>
            </a:r>
            <a:r>
              <a:rPr lang="en-US" dirty="0"/>
              <a:t>Experimenting</a:t>
            </a:r>
          </a:p>
        </p:txBody>
      </p:sp>
      <p:sp>
        <p:nvSpPr>
          <p:cNvPr id="55" name="Szövegdoboz 54"/>
          <p:cNvSpPr txBox="1"/>
          <p:nvPr/>
        </p:nvSpPr>
        <p:spPr>
          <a:xfrm>
            <a:off x="1720073" y="3440760"/>
            <a:ext cx="1078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4. </a:t>
            </a:r>
            <a:r>
              <a:rPr lang="en-US" dirty="0"/>
              <a:t>Pause</a:t>
            </a:r>
          </a:p>
        </p:txBody>
      </p:sp>
      <p:sp>
        <p:nvSpPr>
          <p:cNvPr id="56" name="Szövegdoboz 55"/>
          <p:cNvSpPr txBox="1"/>
          <p:nvPr/>
        </p:nvSpPr>
        <p:spPr>
          <a:xfrm>
            <a:off x="1720073" y="501449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5. </a:t>
            </a:r>
            <a:r>
              <a:rPr lang="en-US" dirty="0"/>
              <a:t>Using</a:t>
            </a:r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>
          <a:xfrm flipH="1">
            <a:off x="6444000" y="6519896"/>
            <a:ext cx="2700000" cy="338104"/>
          </a:xfrm>
        </p:spPr>
        <p:txBody>
          <a:bodyPr/>
          <a:lstStyle/>
          <a:p>
            <a:pPr>
              <a:defRPr/>
            </a:pPr>
            <a:r>
              <a:rPr lang="hu-HU" dirty="0"/>
              <a:t>ISSEP, </a:t>
            </a:r>
            <a:r>
              <a:rPr lang="hu-HU" dirty="0" err="1"/>
              <a:t>Münster</a:t>
            </a:r>
            <a:r>
              <a:rPr lang="hu-HU" dirty="0"/>
              <a:t> 2016</a:t>
            </a:r>
            <a:endParaRPr lang="en-US" dirty="0"/>
          </a:p>
        </p:txBody>
      </p:sp>
      <p:sp>
        <p:nvSpPr>
          <p:cNvPr id="36" name="Jobbra nyílbuborék 35"/>
          <p:cNvSpPr/>
          <p:nvPr/>
        </p:nvSpPr>
        <p:spPr>
          <a:xfrm rot="5400000">
            <a:off x="6105827" y="-220480"/>
            <a:ext cx="540000" cy="5093704"/>
          </a:xfrm>
          <a:prstGeom prst="rightArrowCallout">
            <a:avLst/>
          </a:prstGeom>
          <a:solidFill>
            <a:srgbClr val="CC99FF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b="1" dirty="0" err="1" smtClean="0">
                <a:solidFill>
                  <a:schemeClr val="tx1"/>
                </a:solidFill>
              </a:rPr>
              <a:t>Active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Moderated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Passive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1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Learning Activity Unit</a:t>
            </a:r>
            <a:br>
              <a:rPr lang="en-US" dirty="0"/>
            </a:br>
            <a:r>
              <a:rPr lang="en-US" sz="2800" dirty="0"/>
              <a:t>a Quick Analysis Tool</a:t>
            </a:r>
            <a:endParaRPr lang="en-US" dirty="0"/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>
          <a:xfrm flipH="1">
            <a:off x="6444000" y="6519896"/>
            <a:ext cx="2700000" cy="338104"/>
          </a:xfrm>
        </p:spPr>
        <p:txBody>
          <a:bodyPr/>
          <a:lstStyle/>
          <a:p>
            <a:pPr>
              <a:defRPr/>
            </a:pPr>
            <a:r>
              <a:rPr lang="hu-HU" dirty="0"/>
              <a:t>ISSEP, </a:t>
            </a:r>
            <a:r>
              <a:rPr lang="hu-HU" dirty="0" err="1"/>
              <a:t>Münster</a:t>
            </a:r>
            <a:r>
              <a:rPr lang="hu-HU" dirty="0"/>
              <a:t> 2016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55" y="2156483"/>
            <a:ext cx="836239" cy="864000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1967408" y="1807531"/>
            <a:ext cx="1633054" cy="3960000"/>
            <a:chOff x="1967408" y="1807531"/>
            <a:chExt cx="1633054" cy="3960000"/>
          </a:xfrm>
        </p:grpSpPr>
        <p:sp>
          <p:nvSpPr>
            <p:cNvPr id="51" name="Téglalap 50"/>
            <p:cNvSpPr/>
            <p:nvPr/>
          </p:nvSpPr>
          <p:spPr>
            <a:xfrm>
              <a:off x="1980462" y="1807531"/>
              <a:ext cx="1620000" cy="396000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1967408" y="1993628"/>
              <a:ext cx="1439308" cy="3587807"/>
              <a:chOff x="1967408" y="1993628"/>
              <a:chExt cx="1439308" cy="3587807"/>
            </a:xfrm>
          </p:grpSpPr>
          <p:grpSp>
            <p:nvGrpSpPr>
              <p:cNvPr id="9" name="Csoportba foglalás 8"/>
              <p:cNvGrpSpPr/>
              <p:nvPr/>
            </p:nvGrpSpPr>
            <p:grpSpPr>
              <a:xfrm>
                <a:off x="1967408" y="1993628"/>
                <a:ext cx="1439308" cy="3587807"/>
                <a:chOff x="1967408" y="2284151"/>
                <a:chExt cx="1439308" cy="3587807"/>
              </a:xfrm>
            </p:grpSpPr>
            <p:sp>
              <p:nvSpPr>
                <p:cNvPr id="41" name="Felhő 40"/>
                <p:cNvSpPr/>
                <p:nvPr/>
              </p:nvSpPr>
              <p:spPr>
                <a:xfrm>
                  <a:off x="2288505" y="3438804"/>
                  <a:ext cx="1003915" cy="537053"/>
                </a:xfrm>
                <a:prstGeom prst="cloud">
                  <a:avLst/>
                </a:prstGeom>
                <a:gradFill>
                  <a:gsLst>
                    <a:gs pos="0">
                      <a:srgbClr val="D7DADB"/>
                    </a:gs>
                    <a:gs pos="100000">
                      <a:srgbClr val="E8E8E8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Jobbra nyílbuborék 39"/>
                <p:cNvSpPr/>
                <p:nvPr/>
              </p:nvSpPr>
              <p:spPr>
                <a:xfrm rot="5400000">
                  <a:off x="2520462" y="2797105"/>
                  <a:ext cx="540000" cy="1010690"/>
                </a:xfrm>
                <a:prstGeom prst="rightArrowCallout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Jobbra nyílbuborék 22"/>
                <p:cNvSpPr/>
                <p:nvPr/>
              </p:nvSpPr>
              <p:spPr>
                <a:xfrm rot="5400000">
                  <a:off x="2520462" y="2436379"/>
                  <a:ext cx="540000" cy="1010690"/>
                </a:xfrm>
                <a:prstGeom prst="rightArrowCallout">
                  <a:avLst/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" name="Csoportba foglalás 4"/>
                <p:cNvGrpSpPr/>
                <p:nvPr/>
              </p:nvGrpSpPr>
              <p:grpSpPr>
                <a:xfrm>
                  <a:off x="2174208" y="3766747"/>
                  <a:ext cx="1232508" cy="2105211"/>
                  <a:chOff x="3960126" y="3513947"/>
                  <a:chExt cx="1232508" cy="2105211"/>
                </a:xfrm>
              </p:grpSpPr>
              <p:sp>
                <p:nvSpPr>
                  <p:cNvPr id="42" name="Lekerekített téglalap 41"/>
                  <p:cNvSpPr/>
                  <p:nvPr/>
                </p:nvSpPr>
                <p:spPr>
                  <a:xfrm>
                    <a:off x="4387682" y="4001124"/>
                    <a:ext cx="360000" cy="360000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b="1" dirty="0" smtClean="0">
                        <a:solidFill>
                          <a:srgbClr val="022A4B"/>
                        </a:solidFill>
                      </a:rPr>
                      <a:t>R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43" name="Lekerekített téglalap 42"/>
                  <p:cNvSpPr/>
                  <p:nvPr/>
                </p:nvSpPr>
                <p:spPr>
                  <a:xfrm>
                    <a:off x="4387682" y="4623229"/>
                    <a:ext cx="360000" cy="360000"/>
                  </a:xfrm>
                  <a:prstGeom prst="round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22A4B"/>
                        </a:solidFill>
                      </a:rPr>
                      <a:t>M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44" name="Lekerekített téglalap 43"/>
                  <p:cNvSpPr/>
                  <p:nvPr/>
                </p:nvSpPr>
                <p:spPr>
                  <a:xfrm>
                    <a:off x="4387682" y="5259158"/>
                    <a:ext cx="360000" cy="360000"/>
                  </a:xfrm>
                  <a:prstGeom prst="roundRect">
                    <a:avLst/>
                  </a:prstGeom>
                  <a:solidFill>
                    <a:srgbClr val="FF7C80"/>
                  </a:solidFill>
                  <a:ln>
                    <a:solidFill>
                      <a:srgbClr val="FF7C8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22A4B"/>
                        </a:solidFill>
                      </a:rPr>
                      <a:t>C</a:t>
                    </a:r>
                    <a:endParaRPr lang="en-US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45" name="Szalagnyíl jobbra 44"/>
                  <p:cNvSpPr/>
                  <p:nvPr/>
                </p:nvSpPr>
                <p:spPr>
                  <a:xfrm>
                    <a:off x="4205049" y="3553703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Szalagnyíl jobbra 45"/>
                  <p:cNvSpPr/>
                  <p:nvPr/>
                </p:nvSpPr>
                <p:spPr>
                  <a:xfrm>
                    <a:off x="4082587" y="3553703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Szalagnyíl jobbra 46"/>
                  <p:cNvSpPr/>
                  <p:nvPr/>
                </p:nvSpPr>
                <p:spPr>
                  <a:xfrm>
                    <a:off x="3960126" y="3553703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" name="Szalagnyíl jobbra 47"/>
                  <p:cNvSpPr/>
                  <p:nvPr/>
                </p:nvSpPr>
                <p:spPr>
                  <a:xfrm flipH="1" flipV="1">
                    <a:off x="4784429" y="3513947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Szalagnyíl jobbra 48"/>
                  <p:cNvSpPr/>
                  <p:nvPr/>
                </p:nvSpPr>
                <p:spPr>
                  <a:xfrm flipH="1" flipV="1">
                    <a:off x="4784429" y="3513947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Szalagnyíl jobbra 49"/>
                  <p:cNvSpPr/>
                  <p:nvPr/>
                </p:nvSpPr>
                <p:spPr>
                  <a:xfrm flipH="1" flipV="1">
                    <a:off x="4784429" y="3513947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" name="Jobbra nyílbuborék 31"/>
                <p:cNvSpPr/>
                <p:nvPr/>
              </p:nvSpPr>
              <p:spPr>
                <a:xfrm rot="5400000">
                  <a:off x="2520917" y="2067677"/>
                  <a:ext cx="540000" cy="1011600"/>
                </a:xfrm>
                <a:prstGeom prst="rightArrowCallout">
                  <a:avLst/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r"/>
                  <a:r>
                    <a:rPr lang="hu-HU" b="1" dirty="0" smtClean="0">
                      <a:solidFill>
                        <a:schemeClr val="tx1"/>
                      </a:solidFill>
                    </a:rPr>
                    <a:t>AMP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1967408" y="2284151"/>
                  <a:ext cx="8114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dirty="0" smtClean="0">
                      <a:latin typeface="+mn-lt"/>
                    </a:rPr>
                    <a:t>1. </a:t>
                  </a:r>
                  <a:r>
                    <a:rPr lang="en-US" sz="2000" b="1" dirty="0" err="1" smtClean="0">
                      <a:latin typeface="+mn-lt"/>
                    </a:rPr>
                    <a:t>Init</a:t>
                  </a:r>
                  <a:endParaRPr lang="en-US" sz="2000" b="1" dirty="0">
                    <a:latin typeface="+mn-lt"/>
                  </a:endParaRPr>
                </a:p>
              </p:txBody>
            </p:sp>
            <p:sp>
              <p:nvSpPr>
                <p:cNvPr id="53" name="Szövegdoboz 52"/>
                <p:cNvSpPr txBox="1"/>
                <p:nvPr/>
              </p:nvSpPr>
              <p:spPr>
                <a:xfrm>
                  <a:off x="1967408" y="2648568"/>
                  <a:ext cx="817403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2. </a:t>
                  </a:r>
                  <a:r>
                    <a:rPr lang="en-US" dirty="0" smtClean="0"/>
                    <a:t>Try</a:t>
                  </a:r>
                  <a:endParaRPr lang="en-US" dirty="0"/>
                </a:p>
              </p:txBody>
            </p:sp>
            <p:sp>
              <p:nvSpPr>
                <p:cNvPr id="54" name="Szövegdoboz 53"/>
                <p:cNvSpPr txBox="1"/>
                <p:nvPr/>
              </p:nvSpPr>
              <p:spPr>
                <a:xfrm>
                  <a:off x="1967408" y="2996951"/>
                  <a:ext cx="886781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3. </a:t>
                  </a:r>
                  <a:r>
                    <a:rPr lang="en-US" dirty="0" err="1" smtClean="0"/>
                    <a:t>Exp</a:t>
                  </a:r>
                  <a:endParaRPr lang="en-US" dirty="0"/>
                </a:p>
              </p:txBody>
            </p:sp>
            <p:sp>
              <p:nvSpPr>
                <p:cNvPr id="55" name="Szövegdoboz 54"/>
                <p:cNvSpPr txBox="1"/>
                <p:nvPr/>
              </p:nvSpPr>
              <p:spPr>
                <a:xfrm>
                  <a:off x="1967408" y="3517610"/>
                  <a:ext cx="1078437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4. </a:t>
                  </a:r>
                  <a:r>
                    <a:rPr lang="en-US" dirty="0"/>
                    <a:t>Pause</a:t>
                  </a:r>
                </a:p>
              </p:txBody>
            </p:sp>
          </p:grpSp>
          <p:sp>
            <p:nvSpPr>
              <p:cNvPr id="56" name="Szövegdoboz 55"/>
              <p:cNvSpPr txBox="1"/>
              <p:nvPr/>
            </p:nvSpPr>
            <p:spPr>
              <a:xfrm>
                <a:off x="1967408" y="3650566"/>
                <a:ext cx="859531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latin typeface="+mn-lt"/>
                  </a:defRPr>
                </a:lvl1pPr>
              </a:lstStyle>
              <a:p>
                <a:r>
                  <a:rPr lang="hu-HU" dirty="0"/>
                  <a:t>5. </a:t>
                </a:r>
                <a:r>
                  <a:rPr lang="en-US" dirty="0" smtClean="0"/>
                  <a:t>Us</a:t>
                </a:r>
                <a:r>
                  <a:rPr lang="hu-HU" dirty="0" smtClean="0"/>
                  <a:t>e</a:t>
                </a:r>
                <a:endParaRPr lang="en-US" dirty="0"/>
              </a:p>
            </p:txBody>
          </p:sp>
        </p:grpSp>
      </p:grp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12" y="1456363"/>
            <a:ext cx="2686154" cy="1512000"/>
          </a:xfrm>
          <a:prstGeom prst="rect">
            <a:avLst/>
          </a:prstGeom>
          <a:ln w="63500">
            <a:solidFill>
              <a:srgbClr val="CC99E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16" y="3105015"/>
            <a:ext cx="2691693" cy="1512000"/>
          </a:xfrm>
          <a:prstGeom prst="rect">
            <a:avLst/>
          </a:prstGeom>
          <a:ln w="63500">
            <a:solidFill>
              <a:srgbClr val="99FFCC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58" y="4753667"/>
            <a:ext cx="2691692" cy="1512000"/>
          </a:xfrm>
          <a:prstGeom prst="rect">
            <a:avLst/>
          </a:prstGeom>
          <a:ln w="63500">
            <a:solidFill>
              <a:srgbClr val="99CCFF"/>
            </a:solidFill>
          </a:ln>
        </p:spPr>
      </p:pic>
    </p:spTree>
    <p:extLst>
      <p:ext uri="{BB962C8B-B14F-4D97-AF65-F5344CB8AC3E}">
        <p14:creationId xmlns:p14="http://schemas.microsoft.com/office/powerpoint/2010/main" val="2036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5816 -2.96296E-6 C 0.08437 -2.96296E-6 0.11649 0.06621 0.11649 0.12037 L 0.11649 0.2407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27 -0.23773 L -0.11927 -0.11898 C -0.11927 -0.06574 -0.08646 -7.40741E-7 -0.05973 -7.40741E-7 L 3.61111E-6 -7.40741E-7 " pathEditMode="relative" rAng="0" ptsTypes="AA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Learning Activity Unit</a:t>
            </a:r>
            <a:br>
              <a:rPr lang="en-US" dirty="0"/>
            </a:br>
            <a:r>
              <a:rPr lang="en-US" sz="2800" dirty="0"/>
              <a:t>a Quick Analysis Tool</a:t>
            </a:r>
            <a:endParaRPr lang="en-US" dirty="0"/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>
          <a:xfrm flipH="1">
            <a:off x="6444000" y="6519896"/>
            <a:ext cx="2700000" cy="338104"/>
          </a:xfrm>
        </p:spPr>
        <p:txBody>
          <a:bodyPr/>
          <a:lstStyle/>
          <a:p>
            <a:pPr>
              <a:defRPr/>
            </a:pPr>
            <a:r>
              <a:rPr lang="hu-HU" dirty="0"/>
              <a:t>ISSEP, </a:t>
            </a:r>
            <a:r>
              <a:rPr lang="hu-HU" dirty="0" err="1"/>
              <a:t>Münster</a:t>
            </a:r>
            <a:r>
              <a:rPr lang="hu-HU" dirty="0"/>
              <a:t> 2016</a:t>
            </a:r>
            <a:endParaRPr lang="en-US" dirty="0"/>
          </a:p>
        </p:txBody>
      </p:sp>
      <p:sp>
        <p:nvSpPr>
          <p:cNvPr id="33" name="Szövegdoboz 32">
            <a:hlinkClick r:id="" action="ppaction://noaction" highlightClick="1"/>
          </p:cNvPr>
          <p:cNvSpPr txBox="1"/>
          <p:nvPr/>
        </p:nvSpPr>
        <p:spPr>
          <a:xfrm>
            <a:off x="3869350" y="3264455"/>
            <a:ext cx="3600000" cy="2880000"/>
          </a:xfrm>
          <a:prstGeom prst="triangle">
            <a:avLst/>
          </a:prstGeom>
          <a:gradFill flip="none" rotWithShape="1">
            <a:gsLst>
              <a:gs pos="40000">
                <a:srgbClr val="FF8080"/>
              </a:gs>
              <a:gs pos="70000">
                <a:srgbClr val="FFFFCC"/>
              </a:gs>
              <a:gs pos="55000">
                <a:srgbClr val="FFCC99"/>
              </a:gs>
            </a:gsLst>
            <a:path path="circle">
              <a:fillToRect r="100000" b="100000"/>
            </a:path>
            <a:tileRect l="-100000" t="-100000"/>
          </a:gradFill>
          <a:ln w="381000">
            <a:gradFill flip="none" rotWithShape="1">
              <a:gsLst>
                <a:gs pos="70000">
                  <a:srgbClr val="FFFFCC"/>
                </a:gs>
                <a:gs pos="55000">
                  <a:srgbClr val="FFCC99"/>
                </a:gs>
                <a:gs pos="40000">
                  <a:srgbClr val="FF8080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12" y="1456363"/>
            <a:ext cx="2686154" cy="1512000"/>
          </a:xfrm>
          <a:prstGeom prst="rect">
            <a:avLst/>
          </a:prstGeom>
          <a:ln w="63500">
            <a:solidFill>
              <a:srgbClr val="CC99E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34" y="4745809"/>
            <a:ext cx="2691693" cy="1512000"/>
          </a:xfrm>
          <a:prstGeom prst="rect">
            <a:avLst/>
          </a:prstGeom>
          <a:ln w="63500">
            <a:solidFill>
              <a:srgbClr val="99FFCC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54" y="3101086"/>
            <a:ext cx="2691692" cy="1512000"/>
          </a:xfrm>
          <a:prstGeom prst="rect">
            <a:avLst/>
          </a:prstGeom>
          <a:ln w="63500">
            <a:solidFill>
              <a:srgbClr val="99CCFF"/>
            </a:solidFill>
          </a:ln>
        </p:spPr>
      </p:pic>
      <p:sp>
        <p:nvSpPr>
          <p:cNvPr id="9" name="Szövegdoboz 8">
            <a:hlinkClick r:id="" action="ppaction://noaction" highlightClick="1"/>
          </p:cNvPr>
          <p:cNvSpPr txBox="1"/>
          <p:nvPr/>
        </p:nvSpPr>
        <p:spPr>
          <a:xfrm>
            <a:off x="4281312" y="5334293"/>
            <a:ext cx="1080000" cy="923330"/>
          </a:xfrm>
          <a:prstGeom prst="actionButtonHome">
            <a:avLst/>
          </a:prstGeom>
          <a:gradFill flip="none" rotWithShape="1">
            <a:gsLst>
              <a:gs pos="90000">
                <a:srgbClr val="FF8080"/>
              </a:gs>
              <a:gs pos="20000">
                <a:srgbClr val="FFFFCC"/>
              </a:gs>
              <a:gs pos="55000">
                <a:srgbClr val="FFCC99"/>
              </a:gs>
            </a:gsLst>
            <a:lin ang="13500000" scaled="1"/>
            <a:tileRect/>
          </a:gradFill>
          <a:ln w="127000">
            <a:gradFill flip="none" rotWithShape="1">
              <a:gsLst>
                <a:gs pos="20000">
                  <a:srgbClr val="FFFFCC"/>
                </a:gs>
                <a:gs pos="55000">
                  <a:srgbClr val="FFCC99"/>
                </a:gs>
                <a:gs pos="90000">
                  <a:srgbClr val="FF8080"/>
                </a:gs>
              </a:gsLst>
              <a:lin ang="135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Home </a:t>
            </a:r>
            <a:r>
              <a:rPr lang="hu-HU" dirty="0" err="1"/>
              <a:t>Work</a:t>
            </a:r>
            <a:endParaRPr lang="en-US" dirty="0"/>
          </a:p>
          <a:p>
            <a:endParaRPr lang="en-US" dirty="0"/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967408" y="1807531"/>
            <a:ext cx="1633054" cy="3960000"/>
            <a:chOff x="1967408" y="1807531"/>
            <a:chExt cx="1633054" cy="3960000"/>
          </a:xfrm>
        </p:grpSpPr>
        <p:sp>
          <p:nvSpPr>
            <p:cNvPr id="32" name="Téglalap 31"/>
            <p:cNvSpPr/>
            <p:nvPr/>
          </p:nvSpPr>
          <p:spPr>
            <a:xfrm>
              <a:off x="1980462" y="1807531"/>
              <a:ext cx="1620000" cy="396000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1967408" y="1993628"/>
              <a:ext cx="1439308" cy="3587807"/>
              <a:chOff x="1967408" y="1993628"/>
              <a:chExt cx="1439308" cy="3587807"/>
            </a:xfrm>
          </p:grpSpPr>
          <p:grpSp>
            <p:nvGrpSpPr>
              <p:cNvPr id="41" name="Csoportba foglalás 40"/>
              <p:cNvGrpSpPr/>
              <p:nvPr/>
            </p:nvGrpSpPr>
            <p:grpSpPr>
              <a:xfrm>
                <a:off x="1967408" y="1993628"/>
                <a:ext cx="1439308" cy="3587807"/>
                <a:chOff x="1967408" y="2284151"/>
                <a:chExt cx="1439308" cy="3587807"/>
              </a:xfrm>
            </p:grpSpPr>
            <p:sp>
              <p:nvSpPr>
                <p:cNvPr id="43" name="Felhő 42"/>
                <p:cNvSpPr/>
                <p:nvPr/>
              </p:nvSpPr>
              <p:spPr>
                <a:xfrm>
                  <a:off x="2288505" y="3438804"/>
                  <a:ext cx="1003915" cy="537053"/>
                </a:xfrm>
                <a:prstGeom prst="cloud">
                  <a:avLst/>
                </a:prstGeom>
                <a:gradFill>
                  <a:gsLst>
                    <a:gs pos="0">
                      <a:srgbClr val="D7DADB"/>
                    </a:gs>
                    <a:gs pos="100000">
                      <a:srgbClr val="E8E8E8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Jobbra nyílbuborék 43"/>
                <p:cNvSpPr/>
                <p:nvPr/>
              </p:nvSpPr>
              <p:spPr>
                <a:xfrm rot="5400000">
                  <a:off x="2520462" y="2797105"/>
                  <a:ext cx="540000" cy="1010690"/>
                </a:xfrm>
                <a:prstGeom prst="rightArrowCallout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Jobbra nyílbuborék 44"/>
                <p:cNvSpPr/>
                <p:nvPr/>
              </p:nvSpPr>
              <p:spPr>
                <a:xfrm rot="5400000">
                  <a:off x="2520462" y="2436379"/>
                  <a:ext cx="540000" cy="1010690"/>
                </a:xfrm>
                <a:prstGeom prst="rightArrowCallout">
                  <a:avLst/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6" name="Csoportba foglalás 45"/>
                <p:cNvGrpSpPr/>
                <p:nvPr/>
              </p:nvGrpSpPr>
              <p:grpSpPr>
                <a:xfrm>
                  <a:off x="2174208" y="3766747"/>
                  <a:ext cx="1232508" cy="2105211"/>
                  <a:chOff x="3960126" y="3513947"/>
                  <a:chExt cx="1232508" cy="2105211"/>
                </a:xfrm>
              </p:grpSpPr>
              <p:sp>
                <p:nvSpPr>
                  <p:cNvPr id="52" name="Lekerekített téglalap 51"/>
                  <p:cNvSpPr/>
                  <p:nvPr/>
                </p:nvSpPr>
                <p:spPr>
                  <a:xfrm>
                    <a:off x="4387682" y="4001124"/>
                    <a:ext cx="360000" cy="360000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b="1" dirty="0" smtClean="0">
                        <a:solidFill>
                          <a:srgbClr val="022A4B"/>
                        </a:solidFill>
                      </a:rPr>
                      <a:t>R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53" name="Lekerekített téglalap 52"/>
                  <p:cNvSpPr/>
                  <p:nvPr/>
                </p:nvSpPr>
                <p:spPr>
                  <a:xfrm>
                    <a:off x="4387682" y="4623229"/>
                    <a:ext cx="360000" cy="360000"/>
                  </a:xfrm>
                  <a:prstGeom prst="round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22A4B"/>
                        </a:solidFill>
                      </a:rPr>
                      <a:t>M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54" name="Lekerekített téglalap 53"/>
                  <p:cNvSpPr/>
                  <p:nvPr/>
                </p:nvSpPr>
                <p:spPr>
                  <a:xfrm>
                    <a:off x="4387682" y="5259158"/>
                    <a:ext cx="360000" cy="360000"/>
                  </a:xfrm>
                  <a:prstGeom prst="roundRect">
                    <a:avLst/>
                  </a:prstGeom>
                  <a:solidFill>
                    <a:srgbClr val="FF7C80"/>
                  </a:solidFill>
                  <a:ln>
                    <a:solidFill>
                      <a:srgbClr val="FF7C8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22A4B"/>
                        </a:solidFill>
                      </a:rPr>
                      <a:t>C</a:t>
                    </a:r>
                    <a:endParaRPr lang="en-US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55" name="Szalagnyíl jobbra 54"/>
                  <p:cNvSpPr/>
                  <p:nvPr/>
                </p:nvSpPr>
                <p:spPr>
                  <a:xfrm>
                    <a:off x="4205049" y="3553703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Szalagnyíl jobbra 55"/>
                  <p:cNvSpPr/>
                  <p:nvPr/>
                </p:nvSpPr>
                <p:spPr>
                  <a:xfrm>
                    <a:off x="4082587" y="3553703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Szalagnyíl jobbra 60"/>
                  <p:cNvSpPr/>
                  <p:nvPr/>
                </p:nvSpPr>
                <p:spPr>
                  <a:xfrm>
                    <a:off x="3960126" y="3553703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Szalagnyíl jobbra 73"/>
                  <p:cNvSpPr/>
                  <p:nvPr/>
                </p:nvSpPr>
                <p:spPr>
                  <a:xfrm flipH="1" flipV="1">
                    <a:off x="4784429" y="3513947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Szalagnyíl jobbra 74"/>
                  <p:cNvSpPr/>
                  <p:nvPr/>
                </p:nvSpPr>
                <p:spPr>
                  <a:xfrm flipH="1" flipV="1">
                    <a:off x="4784429" y="3513947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Szalagnyíl jobbra 75"/>
                  <p:cNvSpPr/>
                  <p:nvPr/>
                </p:nvSpPr>
                <p:spPr>
                  <a:xfrm flipH="1" flipV="1">
                    <a:off x="4784429" y="3513947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7" name="Jobbra nyílbuborék 46"/>
                <p:cNvSpPr/>
                <p:nvPr/>
              </p:nvSpPr>
              <p:spPr>
                <a:xfrm rot="5400000">
                  <a:off x="2520917" y="2067677"/>
                  <a:ext cx="540000" cy="1011600"/>
                </a:xfrm>
                <a:prstGeom prst="rightArrowCallout">
                  <a:avLst/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r"/>
                  <a:r>
                    <a:rPr lang="hu-HU" b="1" dirty="0" smtClean="0">
                      <a:solidFill>
                        <a:schemeClr val="tx1"/>
                      </a:solidFill>
                    </a:rPr>
                    <a:t>AMP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1967408" y="2284151"/>
                  <a:ext cx="8114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dirty="0" smtClean="0">
                      <a:latin typeface="+mn-lt"/>
                    </a:rPr>
                    <a:t>1. </a:t>
                  </a:r>
                  <a:r>
                    <a:rPr lang="en-US" sz="2000" b="1" dirty="0" err="1" smtClean="0">
                      <a:latin typeface="+mn-lt"/>
                    </a:rPr>
                    <a:t>Init</a:t>
                  </a:r>
                  <a:endParaRPr lang="en-US" sz="2000" b="1" dirty="0">
                    <a:latin typeface="+mn-lt"/>
                  </a:endParaRP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1967408" y="2648568"/>
                  <a:ext cx="817403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2. </a:t>
                  </a:r>
                  <a:r>
                    <a:rPr lang="en-US" dirty="0" smtClean="0"/>
                    <a:t>Try</a:t>
                  </a:r>
                  <a:endParaRPr lang="en-US" dirty="0"/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1967408" y="2996951"/>
                  <a:ext cx="886781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3. </a:t>
                  </a:r>
                  <a:r>
                    <a:rPr lang="en-US" dirty="0" err="1" smtClean="0"/>
                    <a:t>Exp</a:t>
                  </a:r>
                  <a:endParaRPr lang="en-US" dirty="0"/>
                </a:p>
              </p:txBody>
            </p:sp>
            <p:sp>
              <p:nvSpPr>
                <p:cNvPr id="51" name="Szövegdoboz 50"/>
                <p:cNvSpPr txBox="1"/>
                <p:nvPr/>
              </p:nvSpPr>
              <p:spPr>
                <a:xfrm>
                  <a:off x="1967408" y="3517610"/>
                  <a:ext cx="1078437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4. </a:t>
                  </a:r>
                  <a:r>
                    <a:rPr lang="en-US" dirty="0"/>
                    <a:t>Pause</a:t>
                  </a:r>
                </a:p>
              </p:txBody>
            </p:sp>
          </p:grpSp>
          <p:sp>
            <p:nvSpPr>
              <p:cNvPr id="42" name="Szövegdoboz 41"/>
              <p:cNvSpPr txBox="1"/>
              <p:nvPr/>
            </p:nvSpPr>
            <p:spPr>
              <a:xfrm>
                <a:off x="1967408" y="3650566"/>
                <a:ext cx="859531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latin typeface="+mn-lt"/>
                  </a:defRPr>
                </a:lvl1pPr>
              </a:lstStyle>
              <a:p>
                <a:r>
                  <a:rPr lang="hu-HU" dirty="0"/>
                  <a:t>5. </a:t>
                </a:r>
                <a:r>
                  <a:rPr lang="en-US" dirty="0" smtClean="0"/>
                  <a:t>Us</a:t>
                </a:r>
                <a:r>
                  <a:rPr lang="hu-HU" dirty="0" smtClean="0"/>
                  <a:t>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59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Portion of Informatics in the Curriculum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D2DB0-F4A5-4C44-BEE8-5C714F9767FA}" type="datetime1">
              <a:rPr lang="en-US" smtClean="0"/>
              <a:t>10/11/2016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ISSEP, Münster 2016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73DFE-6AB9-4A57-9130-485E91EA4E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64207038"/>
              </p:ext>
            </p:extLst>
          </p:nvPr>
        </p:nvGraphicFramePr>
        <p:xfrm>
          <a:off x="1781818" y="1292163"/>
          <a:ext cx="7010400" cy="508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églalap 11"/>
          <p:cNvSpPr/>
          <p:nvPr/>
        </p:nvSpPr>
        <p:spPr>
          <a:xfrm>
            <a:off x="6725023" y="3113957"/>
            <a:ext cx="1301376" cy="1620000"/>
          </a:xfrm>
          <a:prstGeom prst="rect">
            <a:avLst/>
          </a:prstGeom>
          <a:noFill/>
          <a:ln w="38100">
            <a:solidFill>
              <a:srgbClr val="FFFF00">
                <a:alpha val="7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dirty="0" err="1" smtClean="0"/>
              <a:t>Learning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1722326" y="1415442"/>
            <a:ext cx="3492000" cy="4910202"/>
          </a:xfrm>
        </p:spPr>
        <p:txBody>
          <a:bodyPr/>
          <a:lstStyle/>
          <a:p>
            <a:r>
              <a:rPr lang="en-US" dirty="0" smtClean="0"/>
              <a:t>National Curriculum</a:t>
            </a:r>
            <a:endParaRPr lang="en-US" dirty="0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5362182" y="1415442"/>
            <a:ext cx="3492000" cy="4910202"/>
          </a:xfrm>
        </p:spPr>
        <p:txBody>
          <a:bodyPr/>
          <a:lstStyle/>
          <a:p>
            <a:r>
              <a:rPr lang="en-US" dirty="0" smtClean="0"/>
              <a:t>Frame Syllabus</a:t>
            </a:r>
            <a:endParaRPr lang="en-US" dirty="0"/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ISSEP, </a:t>
            </a:r>
            <a:r>
              <a:rPr lang="hu-HU" dirty="0" err="1"/>
              <a:t>Münster</a:t>
            </a:r>
            <a:r>
              <a:rPr lang="hu-HU" dirty="0"/>
              <a:t> 2016</a:t>
            </a:r>
            <a:endParaRPr lang="en-US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6291655" y="2041687"/>
            <a:ext cx="1633054" cy="3960000"/>
            <a:chOff x="6764421" y="2041687"/>
            <a:chExt cx="1633054" cy="3960000"/>
          </a:xfrm>
        </p:grpSpPr>
        <p:grpSp>
          <p:nvGrpSpPr>
            <p:cNvPr id="90" name="Csoportba foglalás 89"/>
            <p:cNvGrpSpPr/>
            <p:nvPr/>
          </p:nvGrpSpPr>
          <p:grpSpPr>
            <a:xfrm>
              <a:off x="6764421" y="2041687"/>
              <a:ext cx="1633054" cy="3960000"/>
              <a:chOff x="1967408" y="1892595"/>
              <a:chExt cx="1633054" cy="3960000"/>
            </a:xfrm>
          </p:grpSpPr>
          <p:sp>
            <p:nvSpPr>
              <p:cNvPr id="91" name="Téglalap 90"/>
              <p:cNvSpPr/>
              <p:nvPr/>
            </p:nvSpPr>
            <p:spPr>
              <a:xfrm>
                <a:off x="1980462" y="1892595"/>
                <a:ext cx="1620000" cy="3960000"/>
              </a:xfrm>
              <a:prstGeom prst="rect">
                <a:avLst/>
              </a:prstGeom>
              <a:solidFill>
                <a:srgbClr val="F0EDD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2" name="Csoportba foglalás 91"/>
              <p:cNvGrpSpPr/>
              <p:nvPr/>
            </p:nvGrpSpPr>
            <p:grpSpPr>
              <a:xfrm>
                <a:off x="1967408" y="2078692"/>
                <a:ext cx="1439308" cy="3587807"/>
                <a:chOff x="1967408" y="2284151"/>
                <a:chExt cx="1439308" cy="3587807"/>
              </a:xfrm>
            </p:grpSpPr>
            <p:sp>
              <p:nvSpPr>
                <p:cNvPr id="93" name="Felhő 92"/>
                <p:cNvSpPr/>
                <p:nvPr/>
              </p:nvSpPr>
              <p:spPr>
                <a:xfrm>
                  <a:off x="2288505" y="3438804"/>
                  <a:ext cx="1003915" cy="537053"/>
                </a:xfrm>
                <a:prstGeom prst="cloud">
                  <a:avLst/>
                </a:prstGeom>
                <a:gradFill>
                  <a:gsLst>
                    <a:gs pos="0">
                      <a:srgbClr val="D7DADB"/>
                    </a:gs>
                    <a:gs pos="100000">
                      <a:srgbClr val="E8E8E8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Jobbra nyílbuborék 93"/>
                <p:cNvSpPr/>
                <p:nvPr/>
              </p:nvSpPr>
              <p:spPr>
                <a:xfrm rot="5400000">
                  <a:off x="2520462" y="2797105"/>
                  <a:ext cx="540000" cy="1010690"/>
                </a:xfrm>
                <a:prstGeom prst="rightArrowCallout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Jobbra nyílbuborék 94"/>
                <p:cNvSpPr/>
                <p:nvPr/>
              </p:nvSpPr>
              <p:spPr>
                <a:xfrm rot="5400000">
                  <a:off x="2520462" y="2436379"/>
                  <a:ext cx="540000" cy="1010690"/>
                </a:xfrm>
                <a:prstGeom prst="rightArrowCallout">
                  <a:avLst/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6" name="Csoportba foglalás 95"/>
                <p:cNvGrpSpPr/>
                <p:nvPr/>
              </p:nvGrpSpPr>
              <p:grpSpPr>
                <a:xfrm>
                  <a:off x="2174208" y="3766747"/>
                  <a:ext cx="1232508" cy="2105211"/>
                  <a:chOff x="3960126" y="3513947"/>
                  <a:chExt cx="1232508" cy="2105211"/>
                </a:xfrm>
              </p:grpSpPr>
              <p:sp>
                <p:nvSpPr>
                  <p:cNvPr id="102" name="Lekerekített téglalap 101"/>
                  <p:cNvSpPr/>
                  <p:nvPr/>
                </p:nvSpPr>
                <p:spPr>
                  <a:xfrm>
                    <a:off x="4387682" y="4001124"/>
                    <a:ext cx="360000" cy="360000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b="1" dirty="0" smtClean="0">
                        <a:solidFill>
                          <a:srgbClr val="022A4B"/>
                        </a:solidFill>
                      </a:rPr>
                      <a:t>R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03" name="Lekerekített téglalap 102"/>
                  <p:cNvSpPr/>
                  <p:nvPr/>
                </p:nvSpPr>
                <p:spPr>
                  <a:xfrm>
                    <a:off x="4387682" y="4623229"/>
                    <a:ext cx="360000" cy="360000"/>
                  </a:xfrm>
                  <a:prstGeom prst="round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22A4B"/>
                        </a:solidFill>
                      </a:rPr>
                      <a:t>M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04" name="Lekerekített téglalap 103"/>
                  <p:cNvSpPr/>
                  <p:nvPr/>
                </p:nvSpPr>
                <p:spPr>
                  <a:xfrm>
                    <a:off x="4387682" y="5259158"/>
                    <a:ext cx="360000" cy="360000"/>
                  </a:xfrm>
                  <a:prstGeom prst="roundRect">
                    <a:avLst/>
                  </a:prstGeom>
                  <a:solidFill>
                    <a:srgbClr val="FF7C80"/>
                  </a:solidFill>
                  <a:ln>
                    <a:solidFill>
                      <a:srgbClr val="FF7C8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22A4B"/>
                        </a:solidFill>
                      </a:rPr>
                      <a:t>C</a:t>
                    </a:r>
                    <a:endParaRPr lang="en-US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05" name="Szalagnyíl jobbra 104"/>
                  <p:cNvSpPr/>
                  <p:nvPr/>
                </p:nvSpPr>
                <p:spPr>
                  <a:xfrm>
                    <a:off x="4205049" y="3553703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Szalagnyíl jobbra 105"/>
                  <p:cNvSpPr/>
                  <p:nvPr/>
                </p:nvSpPr>
                <p:spPr>
                  <a:xfrm>
                    <a:off x="4082587" y="3553703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Szalagnyíl jobbra 106"/>
                  <p:cNvSpPr/>
                  <p:nvPr/>
                </p:nvSpPr>
                <p:spPr>
                  <a:xfrm>
                    <a:off x="3960126" y="3553703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Szalagnyíl jobbra 107"/>
                  <p:cNvSpPr/>
                  <p:nvPr/>
                </p:nvSpPr>
                <p:spPr>
                  <a:xfrm flipH="1" flipV="1">
                    <a:off x="4784429" y="3513947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Szalagnyíl jobbra 108"/>
                  <p:cNvSpPr/>
                  <p:nvPr/>
                </p:nvSpPr>
                <p:spPr>
                  <a:xfrm flipH="1" flipV="1">
                    <a:off x="4784429" y="3513947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Szalagnyíl jobbra 109"/>
                  <p:cNvSpPr/>
                  <p:nvPr/>
                </p:nvSpPr>
                <p:spPr>
                  <a:xfrm flipH="1" flipV="1">
                    <a:off x="4784429" y="3513947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7" name="Jobbra nyílbuborék 96"/>
                <p:cNvSpPr/>
                <p:nvPr/>
              </p:nvSpPr>
              <p:spPr>
                <a:xfrm rot="5400000">
                  <a:off x="2520917" y="2067677"/>
                  <a:ext cx="540000" cy="1011600"/>
                </a:xfrm>
                <a:prstGeom prst="rightArrowCallout">
                  <a:avLst/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r"/>
                  <a:r>
                    <a:rPr lang="hu-HU" b="1" dirty="0" smtClean="0">
                      <a:solidFill>
                        <a:schemeClr val="tx1"/>
                      </a:solidFill>
                    </a:rPr>
                    <a:t>AMP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Szövegdoboz 97"/>
                <p:cNvSpPr txBox="1"/>
                <p:nvPr/>
              </p:nvSpPr>
              <p:spPr>
                <a:xfrm>
                  <a:off x="1967408" y="2284151"/>
                  <a:ext cx="8114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dirty="0" smtClean="0">
                      <a:latin typeface="+mn-lt"/>
                    </a:rPr>
                    <a:t>1. </a:t>
                  </a:r>
                  <a:r>
                    <a:rPr lang="en-US" sz="2000" b="1" dirty="0" err="1" smtClean="0">
                      <a:latin typeface="+mn-lt"/>
                    </a:rPr>
                    <a:t>Init</a:t>
                  </a:r>
                  <a:endParaRPr lang="en-US" sz="2000" b="1" dirty="0">
                    <a:latin typeface="+mn-lt"/>
                  </a:endParaRPr>
                </a:p>
              </p:txBody>
            </p:sp>
            <p:sp>
              <p:nvSpPr>
                <p:cNvPr id="99" name="Szövegdoboz 98"/>
                <p:cNvSpPr txBox="1"/>
                <p:nvPr/>
              </p:nvSpPr>
              <p:spPr>
                <a:xfrm>
                  <a:off x="1967408" y="2648568"/>
                  <a:ext cx="817403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2. </a:t>
                  </a:r>
                  <a:r>
                    <a:rPr lang="en-US" dirty="0" smtClean="0"/>
                    <a:t>Try</a:t>
                  </a:r>
                  <a:endParaRPr lang="en-US" dirty="0"/>
                </a:p>
              </p:txBody>
            </p:sp>
            <p:sp>
              <p:nvSpPr>
                <p:cNvPr id="100" name="Szövegdoboz 99"/>
                <p:cNvSpPr txBox="1"/>
                <p:nvPr/>
              </p:nvSpPr>
              <p:spPr>
                <a:xfrm>
                  <a:off x="1967408" y="2996951"/>
                  <a:ext cx="886781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3. </a:t>
                  </a:r>
                  <a:r>
                    <a:rPr lang="en-US" dirty="0" err="1" smtClean="0"/>
                    <a:t>Exp</a:t>
                  </a:r>
                  <a:endParaRPr lang="en-US" dirty="0"/>
                </a:p>
              </p:txBody>
            </p:sp>
            <p:sp>
              <p:nvSpPr>
                <p:cNvPr id="101" name="Szövegdoboz 100"/>
                <p:cNvSpPr txBox="1"/>
                <p:nvPr/>
              </p:nvSpPr>
              <p:spPr>
                <a:xfrm>
                  <a:off x="1967408" y="3517610"/>
                  <a:ext cx="1078437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4. </a:t>
                  </a:r>
                  <a:r>
                    <a:rPr lang="en-US" dirty="0"/>
                    <a:t>Pause</a:t>
                  </a:r>
                </a:p>
              </p:txBody>
            </p:sp>
          </p:grpSp>
        </p:grpSp>
        <p:grpSp>
          <p:nvGrpSpPr>
            <p:cNvPr id="6" name="Csoportba foglalás 5"/>
            <p:cNvGrpSpPr/>
            <p:nvPr/>
          </p:nvGrpSpPr>
          <p:grpSpPr>
            <a:xfrm>
              <a:off x="6957475" y="2060890"/>
              <a:ext cx="1440000" cy="3921594"/>
              <a:chOff x="6480005" y="2086939"/>
              <a:chExt cx="1440000" cy="3921594"/>
            </a:xfrm>
          </p:grpSpPr>
          <p:sp>
            <p:nvSpPr>
              <p:cNvPr id="78" name="Derékszögű háromszög 77"/>
              <p:cNvSpPr/>
              <p:nvPr/>
            </p:nvSpPr>
            <p:spPr>
              <a:xfrm flipH="1">
                <a:off x="6480005" y="2086939"/>
                <a:ext cx="1440000" cy="1769050"/>
              </a:xfrm>
              <a:prstGeom prst="rtTriangle">
                <a:avLst/>
              </a:prstGeom>
              <a:solidFill>
                <a:srgbClr val="F0ED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Téglalap 3"/>
              <p:cNvSpPr/>
              <p:nvPr/>
            </p:nvSpPr>
            <p:spPr>
              <a:xfrm>
                <a:off x="6480005" y="3848533"/>
                <a:ext cx="1440000" cy="2160000"/>
              </a:xfrm>
              <a:prstGeom prst="rect">
                <a:avLst/>
              </a:prstGeom>
              <a:solidFill>
                <a:srgbClr val="F0ED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354" y="3451412"/>
            <a:ext cx="1447800" cy="1771650"/>
          </a:xfrm>
          <a:prstGeom prst="rect">
            <a:avLst/>
          </a:prstGeom>
        </p:spPr>
      </p:pic>
      <p:sp>
        <p:nvSpPr>
          <p:cNvPr id="17" name="Kanyar jobbra 16"/>
          <p:cNvSpPr/>
          <p:nvPr/>
        </p:nvSpPr>
        <p:spPr>
          <a:xfrm flipV="1">
            <a:off x="5573483" y="5109844"/>
            <a:ext cx="635728" cy="232529"/>
          </a:xfrm>
          <a:prstGeom prst="ben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Kanyar jobbra 110"/>
          <p:cNvSpPr/>
          <p:nvPr/>
        </p:nvSpPr>
        <p:spPr>
          <a:xfrm flipV="1">
            <a:off x="4890622" y="5118553"/>
            <a:ext cx="1318589" cy="446701"/>
          </a:xfrm>
          <a:prstGeom prst="bentArrow">
            <a:avLst>
              <a:gd name="adj1" fmla="val 13303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2655207" y="3893491"/>
            <a:ext cx="859531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5. </a:t>
            </a:r>
            <a:r>
              <a:rPr lang="en-US" dirty="0" smtClean="0"/>
              <a:t>Us</a:t>
            </a:r>
            <a:r>
              <a:rPr lang="hu-HU" dirty="0" smtClean="0"/>
              <a:t>e</a:t>
            </a:r>
            <a:endParaRPr lang="en-US" dirty="0"/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2647042" y="2041687"/>
            <a:ext cx="1633054" cy="3960000"/>
            <a:chOff x="1967408" y="1807531"/>
            <a:chExt cx="1633054" cy="3960000"/>
          </a:xfrm>
        </p:grpSpPr>
        <p:sp>
          <p:nvSpPr>
            <p:cNvPr id="58" name="Téglalap 57"/>
            <p:cNvSpPr/>
            <p:nvPr/>
          </p:nvSpPr>
          <p:spPr>
            <a:xfrm>
              <a:off x="1980462" y="1807531"/>
              <a:ext cx="1620000" cy="396000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Csoportba foglalás 58"/>
            <p:cNvGrpSpPr/>
            <p:nvPr/>
          </p:nvGrpSpPr>
          <p:grpSpPr>
            <a:xfrm>
              <a:off x="1967408" y="1993628"/>
              <a:ext cx="1439308" cy="3587807"/>
              <a:chOff x="1967408" y="1993628"/>
              <a:chExt cx="1439308" cy="3587807"/>
            </a:xfrm>
          </p:grpSpPr>
          <p:grpSp>
            <p:nvGrpSpPr>
              <p:cNvPr id="60" name="Csoportba foglalás 59"/>
              <p:cNvGrpSpPr/>
              <p:nvPr/>
            </p:nvGrpSpPr>
            <p:grpSpPr>
              <a:xfrm>
                <a:off x="1967408" y="1993628"/>
                <a:ext cx="1439308" cy="3587807"/>
                <a:chOff x="1967408" y="2284151"/>
                <a:chExt cx="1439308" cy="3587807"/>
              </a:xfrm>
            </p:grpSpPr>
            <p:sp>
              <p:nvSpPr>
                <p:cNvPr id="62" name="Felhő 61"/>
                <p:cNvSpPr/>
                <p:nvPr/>
              </p:nvSpPr>
              <p:spPr>
                <a:xfrm>
                  <a:off x="2288505" y="3438804"/>
                  <a:ext cx="1003915" cy="537053"/>
                </a:xfrm>
                <a:prstGeom prst="cloud">
                  <a:avLst/>
                </a:prstGeom>
                <a:gradFill>
                  <a:gsLst>
                    <a:gs pos="0">
                      <a:srgbClr val="D7DADB"/>
                    </a:gs>
                    <a:gs pos="100000">
                      <a:srgbClr val="E8E8E8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Jobbra nyílbuborék 62"/>
                <p:cNvSpPr/>
                <p:nvPr/>
              </p:nvSpPr>
              <p:spPr>
                <a:xfrm rot="5400000">
                  <a:off x="2520462" y="2797105"/>
                  <a:ext cx="540000" cy="1010690"/>
                </a:xfrm>
                <a:prstGeom prst="rightArrowCallout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Jobbra nyílbuborék 72"/>
                <p:cNvSpPr/>
                <p:nvPr/>
              </p:nvSpPr>
              <p:spPr>
                <a:xfrm rot="5400000">
                  <a:off x="2520462" y="2436379"/>
                  <a:ext cx="540000" cy="1010690"/>
                </a:xfrm>
                <a:prstGeom prst="rightArrowCallout">
                  <a:avLst/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4" name="Csoportba foglalás 73"/>
                <p:cNvGrpSpPr/>
                <p:nvPr/>
              </p:nvGrpSpPr>
              <p:grpSpPr>
                <a:xfrm>
                  <a:off x="2174208" y="3766747"/>
                  <a:ext cx="1232508" cy="2105211"/>
                  <a:chOff x="3960126" y="3513947"/>
                  <a:chExt cx="1232508" cy="2105211"/>
                </a:xfrm>
              </p:grpSpPr>
              <p:sp>
                <p:nvSpPr>
                  <p:cNvPr id="114" name="Lekerekített téglalap 113"/>
                  <p:cNvSpPr/>
                  <p:nvPr/>
                </p:nvSpPr>
                <p:spPr>
                  <a:xfrm>
                    <a:off x="4387682" y="4001124"/>
                    <a:ext cx="360000" cy="360000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b="1" dirty="0" smtClean="0">
                        <a:solidFill>
                          <a:srgbClr val="022A4B"/>
                        </a:solidFill>
                      </a:rPr>
                      <a:t>R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15" name="Lekerekített téglalap 114"/>
                  <p:cNvSpPr/>
                  <p:nvPr/>
                </p:nvSpPr>
                <p:spPr>
                  <a:xfrm>
                    <a:off x="4387682" y="4623229"/>
                    <a:ext cx="360000" cy="360000"/>
                  </a:xfrm>
                  <a:prstGeom prst="round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22A4B"/>
                        </a:solidFill>
                      </a:rPr>
                      <a:t>M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16" name="Lekerekített téglalap 115"/>
                  <p:cNvSpPr/>
                  <p:nvPr/>
                </p:nvSpPr>
                <p:spPr>
                  <a:xfrm>
                    <a:off x="4387682" y="5259158"/>
                    <a:ext cx="360000" cy="360000"/>
                  </a:xfrm>
                  <a:prstGeom prst="roundRect">
                    <a:avLst/>
                  </a:prstGeom>
                  <a:solidFill>
                    <a:srgbClr val="FF7C80"/>
                  </a:solidFill>
                  <a:ln>
                    <a:solidFill>
                      <a:srgbClr val="FF7C8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22A4B"/>
                        </a:solidFill>
                      </a:rPr>
                      <a:t>C</a:t>
                    </a:r>
                    <a:endParaRPr lang="en-US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17" name="Szalagnyíl jobbra 116"/>
                  <p:cNvSpPr/>
                  <p:nvPr/>
                </p:nvSpPr>
                <p:spPr>
                  <a:xfrm>
                    <a:off x="4205049" y="3553703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Szalagnyíl jobbra 117"/>
                  <p:cNvSpPr/>
                  <p:nvPr/>
                </p:nvSpPr>
                <p:spPr>
                  <a:xfrm>
                    <a:off x="4082587" y="3553703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Szalagnyíl jobbra 118"/>
                  <p:cNvSpPr/>
                  <p:nvPr/>
                </p:nvSpPr>
                <p:spPr>
                  <a:xfrm>
                    <a:off x="3960126" y="3553703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Szalagnyíl jobbra 119"/>
                  <p:cNvSpPr/>
                  <p:nvPr/>
                </p:nvSpPr>
                <p:spPr>
                  <a:xfrm flipH="1" flipV="1">
                    <a:off x="4784429" y="3513947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Szalagnyíl jobbra 120"/>
                  <p:cNvSpPr/>
                  <p:nvPr/>
                </p:nvSpPr>
                <p:spPr>
                  <a:xfrm flipH="1" flipV="1">
                    <a:off x="4784429" y="3513947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Szalagnyíl jobbra 121"/>
                  <p:cNvSpPr/>
                  <p:nvPr/>
                </p:nvSpPr>
                <p:spPr>
                  <a:xfrm flipH="1" flipV="1">
                    <a:off x="4784429" y="3513947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5" name="Jobbra nyílbuborék 74"/>
                <p:cNvSpPr/>
                <p:nvPr/>
              </p:nvSpPr>
              <p:spPr>
                <a:xfrm rot="5400000">
                  <a:off x="2520917" y="2067677"/>
                  <a:ext cx="540000" cy="1011600"/>
                </a:xfrm>
                <a:prstGeom prst="rightArrowCallout">
                  <a:avLst/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r"/>
                  <a:r>
                    <a:rPr lang="hu-HU" b="1" dirty="0" smtClean="0">
                      <a:solidFill>
                        <a:schemeClr val="tx1"/>
                      </a:solidFill>
                    </a:rPr>
                    <a:t>AMP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Szövegdoboz 75"/>
                <p:cNvSpPr txBox="1"/>
                <p:nvPr/>
              </p:nvSpPr>
              <p:spPr>
                <a:xfrm>
                  <a:off x="1967408" y="2284151"/>
                  <a:ext cx="8114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dirty="0" smtClean="0">
                      <a:latin typeface="+mn-lt"/>
                    </a:rPr>
                    <a:t>1. </a:t>
                  </a:r>
                  <a:r>
                    <a:rPr lang="en-US" sz="2000" b="1" dirty="0" err="1" smtClean="0">
                      <a:latin typeface="+mn-lt"/>
                    </a:rPr>
                    <a:t>Init</a:t>
                  </a:r>
                  <a:endParaRPr lang="en-US" sz="2000" b="1" dirty="0">
                    <a:latin typeface="+mn-lt"/>
                  </a:endParaRPr>
                </a:p>
              </p:txBody>
            </p:sp>
            <p:sp>
              <p:nvSpPr>
                <p:cNvPr id="77" name="Szövegdoboz 76"/>
                <p:cNvSpPr txBox="1"/>
                <p:nvPr/>
              </p:nvSpPr>
              <p:spPr>
                <a:xfrm>
                  <a:off x="1967408" y="2648568"/>
                  <a:ext cx="817403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2. </a:t>
                  </a:r>
                  <a:r>
                    <a:rPr lang="en-US" dirty="0" smtClean="0"/>
                    <a:t>Try</a:t>
                  </a:r>
                  <a:endParaRPr lang="en-US" dirty="0"/>
                </a:p>
              </p:txBody>
            </p:sp>
            <p:sp>
              <p:nvSpPr>
                <p:cNvPr id="112" name="Szövegdoboz 111"/>
                <p:cNvSpPr txBox="1"/>
                <p:nvPr/>
              </p:nvSpPr>
              <p:spPr>
                <a:xfrm>
                  <a:off x="1967408" y="2996951"/>
                  <a:ext cx="886781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3. </a:t>
                  </a:r>
                  <a:r>
                    <a:rPr lang="en-US" dirty="0" err="1" smtClean="0"/>
                    <a:t>Exp</a:t>
                  </a:r>
                  <a:endParaRPr lang="en-US" dirty="0"/>
                </a:p>
              </p:txBody>
            </p:sp>
            <p:sp>
              <p:nvSpPr>
                <p:cNvPr id="113" name="Szövegdoboz 112"/>
                <p:cNvSpPr txBox="1"/>
                <p:nvPr/>
              </p:nvSpPr>
              <p:spPr>
                <a:xfrm>
                  <a:off x="1967408" y="3517610"/>
                  <a:ext cx="1078437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4. </a:t>
                  </a:r>
                  <a:r>
                    <a:rPr lang="en-US" dirty="0"/>
                    <a:t>Pause</a:t>
                  </a:r>
                </a:p>
              </p:txBody>
            </p:sp>
          </p:grpSp>
          <p:sp>
            <p:nvSpPr>
              <p:cNvPr id="61" name="Szövegdoboz 60"/>
              <p:cNvSpPr txBox="1"/>
              <p:nvPr/>
            </p:nvSpPr>
            <p:spPr>
              <a:xfrm>
                <a:off x="1967408" y="3650566"/>
                <a:ext cx="859531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latin typeface="+mn-lt"/>
                  </a:defRPr>
                </a:lvl1pPr>
              </a:lstStyle>
              <a:p>
                <a:r>
                  <a:rPr lang="hu-HU" dirty="0"/>
                  <a:t>5. </a:t>
                </a:r>
                <a:r>
                  <a:rPr lang="en-US" dirty="0" smtClean="0"/>
                  <a:t>Us</a:t>
                </a:r>
                <a:r>
                  <a:rPr lang="hu-HU" dirty="0" smtClean="0"/>
                  <a:t>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76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322</Words>
  <Application>Microsoft Office PowerPoint</Application>
  <PresentationFormat>Diavetítés a képernyőre (4:3 oldalarány)</PresentationFormat>
  <Paragraphs>142</Paragraphs>
  <Slides>12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Office Theme</vt:lpstr>
      <vt:lpstr>“Why Can’t I Learn Programming?”  The Learning and Teaching Environment of Programming</vt:lpstr>
      <vt:lpstr>PowerPoint bemutató</vt:lpstr>
      <vt:lpstr>Pedagogical Background</vt:lpstr>
      <vt:lpstr>Learning Activity Unit a Quick Analysis Tool</vt:lpstr>
      <vt:lpstr>Learning Activity Unit a Quick Analysis Tool</vt:lpstr>
      <vt:lpstr>Learning Activity Unit a Quick Analysis Tool</vt:lpstr>
      <vt:lpstr>Learning Activity Unit a Quick Analysis Tool</vt:lpstr>
      <vt:lpstr>Portion of Informatics in the Curriculum</vt:lpstr>
      <vt:lpstr>Learning in School </vt:lpstr>
      <vt:lpstr>Code Week… (15.10-23.10)</vt:lpstr>
      <vt:lpstr>The Base of Programming</vt:lpstr>
      <vt:lpstr>Teaching programming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sztzs</dc:creator>
  <cp:lastModifiedBy>sztzs</cp:lastModifiedBy>
  <cp:revision>244</cp:revision>
  <dcterms:created xsi:type="dcterms:W3CDTF">2011-03-29T08:32:47Z</dcterms:created>
  <dcterms:modified xsi:type="dcterms:W3CDTF">2016-10-11T15:52:42Z</dcterms:modified>
</cp:coreProperties>
</file>