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134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968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7476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8710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9084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8137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0779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1963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5162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032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8835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14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0088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8060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7472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778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7274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02E4-EDE7-4B14-950C-E33253C489E5}" type="datetimeFigureOut">
              <a:rPr lang="hu-HU" smtClean="0"/>
              <a:t>2022.12.29.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8B1DBD-0C66-4C31-A719-BF802945C1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8228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42901" y="2404534"/>
            <a:ext cx="6614414" cy="1646302"/>
          </a:xfrm>
        </p:spPr>
        <p:txBody>
          <a:bodyPr>
            <a:normAutofit fontScale="90000"/>
          </a:bodyPr>
          <a:lstStyle/>
          <a:p>
            <a:r>
              <a:rPr lang="hu-HU" dirty="0"/>
              <a:t>Beágyazott</a:t>
            </a:r>
            <a:br>
              <a:rPr lang="hu-HU" dirty="0"/>
            </a:br>
            <a:r>
              <a:rPr lang="hu-HU" dirty="0"/>
              <a:t>programozás-oktatás </a:t>
            </a:r>
            <a:br>
              <a:rPr lang="hu-HU" dirty="0"/>
            </a:br>
            <a:r>
              <a:rPr lang="hu-HU" dirty="0"/>
              <a:t>Grafika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Szalayné Tahy Zsuzsanna</a:t>
            </a:r>
            <a:br>
              <a:rPr lang="hu-HU" dirty="0"/>
            </a:br>
            <a:r>
              <a:rPr lang="hu-HU" dirty="0" err="1"/>
              <a:t>sztzs</a:t>
            </a:r>
            <a:r>
              <a:rPr lang="hu-HU" dirty="0"/>
              <a:t>@</a:t>
            </a:r>
            <a:r>
              <a:rPr lang="hu-HU" dirty="0" err="1"/>
              <a:t>caesar.elte.hu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84206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Vektorgrafika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3088109" cy="3880772"/>
          </a:xfrm>
        </p:spPr>
        <p:txBody>
          <a:bodyPr>
            <a:normAutofit/>
          </a:bodyPr>
          <a:lstStyle/>
          <a:p>
            <a:r>
              <a:rPr lang="hu-HU" dirty="0"/>
              <a:t>Rajz (plusz)</a:t>
            </a:r>
          </a:p>
          <a:p>
            <a:pPr lvl="1"/>
            <a:r>
              <a:rPr lang="hu-HU" dirty="0"/>
              <a:t>SVG (és a többi)</a:t>
            </a:r>
          </a:p>
          <a:p>
            <a:pPr lvl="1"/>
            <a:r>
              <a:rPr lang="hu-HU" dirty="0"/>
              <a:t>Szöveges fájl</a:t>
            </a:r>
          </a:p>
          <a:p>
            <a:pPr lvl="1"/>
            <a:r>
              <a:rPr lang="hu-HU" dirty="0"/>
              <a:t>Rajzoljunk jegyzettömbben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014336" cy="4351338"/>
          </a:xfrm>
        </p:spPr>
        <p:txBody>
          <a:bodyPr>
            <a:normAutofit/>
          </a:bodyPr>
          <a:lstStyle/>
          <a:p>
            <a:r>
              <a:rPr lang="hu-HU" dirty="0"/>
              <a:t>Programozás</a:t>
            </a:r>
          </a:p>
          <a:p>
            <a:pPr lvl="1"/>
            <a:r>
              <a:rPr lang="hu-HU" dirty="0"/>
              <a:t>Adatformátum</a:t>
            </a:r>
          </a:p>
          <a:p>
            <a:pPr lvl="1"/>
            <a:r>
              <a:rPr lang="hu-HU" dirty="0"/>
              <a:t>Kódolás szabványa</a:t>
            </a:r>
          </a:p>
          <a:p>
            <a:pPr lvl="1"/>
            <a:r>
              <a:rPr lang="hu-HU" dirty="0"/>
              <a:t>Kódírás – mentés – futtatás – tesztelés</a:t>
            </a:r>
          </a:p>
          <a:p>
            <a:pPr lvl="1"/>
            <a:r>
              <a:rPr lang="hu-HU" dirty="0" err="1"/>
              <a:t>Compiler</a:t>
            </a:r>
            <a:r>
              <a:rPr lang="hu-HU" dirty="0"/>
              <a:t> (</a:t>
            </a:r>
            <a:r>
              <a:rPr lang="hu-HU" dirty="0" err="1"/>
              <a:t>interpreter</a:t>
            </a:r>
            <a:r>
              <a:rPr lang="hu-H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8609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Hekkerkedjünk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3153508" cy="3880772"/>
          </a:xfrm>
        </p:spPr>
        <p:txBody>
          <a:bodyPr>
            <a:normAutofit/>
          </a:bodyPr>
          <a:lstStyle/>
          <a:p>
            <a:r>
              <a:rPr lang="hu-HU" dirty="0"/>
              <a:t>Rajz</a:t>
            </a:r>
          </a:p>
          <a:p>
            <a:pPr lvl="1"/>
            <a:r>
              <a:rPr lang="hu-HU" dirty="0"/>
              <a:t>Nyúljunk bele a </a:t>
            </a:r>
            <a:r>
              <a:rPr lang="hu-HU" dirty="0" err="1"/>
              <a:t>bmp-be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014336" cy="4351338"/>
          </a:xfrm>
        </p:spPr>
        <p:txBody>
          <a:bodyPr>
            <a:normAutofit/>
          </a:bodyPr>
          <a:lstStyle/>
          <a:p>
            <a:r>
              <a:rPr lang="hu-HU" dirty="0"/>
              <a:t>Programozás</a:t>
            </a:r>
          </a:p>
          <a:p>
            <a:pPr lvl="1"/>
            <a:r>
              <a:rPr lang="hu-HU" dirty="0"/>
              <a:t>Keretprogram</a:t>
            </a:r>
          </a:p>
          <a:p>
            <a:pPr lvl="2"/>
            <a:r>
              <a:rPr lang="hu-HU" sz="1600" dirty="0"/>
              <a:t>Beolvasás</a:t>
            </a:r>
          </a:p>
          <a:p>
            <a:pPr lvl="2"/>
            <a:r>
              <a:rPr lang="hu-HU" sz="1600" dirty="0"/>
              <a:t>Másolás</a:t>
            </a:r>
          </a:p>
          <a:p>
            <a:pPr lvl="2"/>
            <a:r>
              <a:rPr lang="hu-HU" sz="1600" dirty="0"/>
              <a:t>Kiírás</a:t>
            </a:r>
          </a:p>
          <a:p>
            <a:pPr lvl="1"/>
            <a:r>
              <a:rPr lang="hu-HU" dirty="0"/>
              <a:t>Másolás módosítása</a:t>
            </a:r>
          </a:p>
          <a:p>
            <a:pPr lvl="2"/>
            <a:r>
              <a:rPr lang="hu-HU" sz="1600" dirty="0"/>
              <a:t>Átszínezés, kiegészítés</a:t>
            </a:r>
          </a:p>
          <a:p>
            <a:pPr lvl="2"/>
            <a:r>
              <a:rPr lang="hu-HU" sz="1600" dirty="0"/>
              <a:t>Tükrözés, forgatás, átméretezés</a:t>
            </a:r>
          </a:p>
          <a:p>
            <a:pPr lvl="1"/>
            <a:r>
              <a:rPr lang="hu-HU" dirty="0"/>
              <a:t>Ciklusok, tömb, indexelés</a:t>
            </a:r>
          </a:p>
        </p:txBody>
      </p:sp>
    </p:spTree>
    <p:extLst>
      <p:ext uri="{BB962C8B-B14F-4D97-AF65-F5344CB8AC3E}">
        <p14:creationId xmlns:p14="http://schemas.microsoft.com/office/powerpoint/2010/main" val="1786010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Programozás tovább…</a:t>
            </a:r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Programozási tételek</a:t>
            </a:r>
          </a:p>
          <a:p>
            <a:r>
              <a:rPr lang="hu-HU" dirty="0"/>
              <a:t>Matematika, titkosítás, </a:t>
            </a:r>
            <a:r>
              <a:rPr lang="hu-HU" dirty="0" err="1"/>
              <a:t>szteganográfia</a:t>
            </a:r>
            <a:endParaRPr lang="hu-HU" dirty="0"/>
          </a:p>
          <a:p>
            <a:r>
              <a:rPr lang="hu-HU" dirty="0"/>
              <a:t>Szövegfeldolgozás (színcsere, </a:t>
            </a:r>
            <a:r>
              <a:rPr lang="hu-HU" dirty="0" err="1"/>
              <a:t>vörösszem</a:t>
            </a:r>
            <a:r>
              <a:rPr lang="hu-HU" dirty="0"/>
              <a:t>…)</a:t>
            </a:r>
          </a:p>
          <a:p>
            <a:r>
              <a:rPr lang="hu-HU" dirty="0"/>
              <a:t>Objektumorientált programozás</a:t>
            </a:r>
          </a:p>
          <a:p>
            <a:r>
              <a:rPr lang="hu-HU" dirty="0"/>
              <a:t>Programozási nyelv megismerése</a:t>
            </a:r>
          </a:p>
          <a:p>
            <a:pPr lvl="2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53803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Szemlélet, módszer</a:t>
            </a:r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Többéves folyamat</a:t>
            </a:r>
          </a:p>
          <a:p>
            <a:r>
              <a:rPr lang="hu-HU" dirty="0"/>
              <a:t>Alkalmazói (amit használ) szoftverrel</a:t>
            </a:r>
          </a:p>
          <a:p>
            <a:endParaRPr lang="hu-HU" dirty="0"/>
          </a:p>
          <a:p>
            <a:r>
              <a:rPr lang="hu-HU" dirty="0"/>
              <a:t>A diák nem tudja, hogy programozást tanul</a:t>
            </a:r>
          </a:p>
          <a:p>
            <a:r>
              <a:rPr lang="hu-HU" dirty="0"/>
              <a:t>A tanár tudja, hogy programozást tanít</a:t>
            </a:r>
          </a:p>
          <a:p>
            <a:r>
              <a:rPr lang="hu-HU" dirty="0"/>
              <a:t>A diák kreativitására építve</a:t>
            </a:r>
          </a:p>
          <a:p>
            <a:r>
              <a:rPr lang="hu-HU" dirty="0"/>
              <a:t>A tanár tudja, hogy egy gondolkodásmódot ad át</a:t>
            </a:r>
          </a:p>
          <a:p>
            <a:r>
              <a:rPr lang="hu-HU" dirty="0"/>
              <a:t>A diák játszik</a:t>
            </a:r>
          </a:p>
          <a:p>
            <a:r>
              <a:rPr lang="hu-HU" dirty="0"/>
              <a:t>A tanár tudja, hogy informatikai műveltségre nevel</a:t>
            </a:r>
          </a:p>
          <a:p>
            <a:pPr lvl="2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80767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Köszönöm </a:t>
            </a:r>
            <a:r>
              <a:rPr lang="hu-HU"/>
              <a:t>a figyelmet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Szalayné Tahy Zsuzsanna</a:t>
            </a:r>
            <a:br>
              <a:rPr lang="hu-HU" dirty="0"/>
            </a:br>
            <a:r>
              <a:rPr lang="hu-HU" dirty="0" err="1"/>
              <a:t>sztzs</a:t>
            </a:r>
            <a:r>
              <a:rPr lang="hu-HU" dirty="0"/>
              <a:t>@</a:t>
            </a:r>
            <a:r>
              <a:rPr lang="hu-HU" dirty="0" err="1"/>
              <a:t>caesar.elte.hu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67846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Kiindulás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Informatika oktatás</a:t>
            </a:r>
          </a:p>
          <a:p>
            <a:pPr lvl="1"/>
            <a:r>
              <a:rPr lang="hu-HU" dirty="0"/>
              <a:t>Tanterve</a:t>
            </a:r>
          </a:p>
          <a:p>
            <a:pPr lvl="1"/>
            <a:r>
              <a:rPr lang="hu-HU" dirty="0"/>
              <a:t>Óraszáma</a:t>
            </a:r>
          </a:p>
          <a:p>
            <a:pPr lvl="1"/>
            <a:r>
              <a:rPr lang="hu-HU" dirty="0"/>
              <a:t>Hazai és nemzetközi viszonylatban</a:t>
            </a:r>
          </a:p>
          <a:p>
            <a:r>
              <a:rPr lang="hu-HU" dirty="0"/>
              <a:t>A programozás oktatásának sikeressége</a:t>
            </a:r>
          </a:p>
          <a:p>
            <a:pPr lvl="1"/>
            <a:r>
              <a:rPr lang="hu-HU" dirty="0"/>
              <a:t>Hazai és nemzetközi jellemzők</a:t>
            </a:r>
          </a:p>
          <a:p>
            <a:r>
              <a:rPr lang="hu-HU" dirty="0"/>
              <a:t>ICT eszközök és internet penetrációja</a:t>
            </a:r>
          </a:p>
          <a:p>
            <a:pPr lvl="1"/>
            <a:r>
              <a:rPr lang="hu-HU" dirty="0"/>
              <a:t>Már a ... is tudja</a:t>
            </a:r>
          </a:p>
          <a:p>
            <a:pPr lvl="1"/>
            <a:r>
              <a:rPr lang="hu-HU" dirty="0"/>
              <a:t>Használat és tudás (Dodzsem-sofőr)</a:t>
            </a:r>
          </a:p>
        </p:txBody>
      </p:sp>
    </p:spTree>
    <p:extLst>
      <p:ext uri="{BB962C8B-B14F-4D97-AF65-F5344CB8AC3E}">
        <p14:creationId xmlns:p14="http://schemas.microsoft.com/office/powerpoint/2010/main" val="182777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Cél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3083259"/>
          </a:xfrm>
        </p:spPr>
        <p:txBody>
          <a:bodyPr>
            <a:normAutofit/>
          </a:bodyPr>
          <a:lstStyle/>
          <a:p>
            <a:r>
              <a:rPr lang="hu-HU" dirty="0"/>
              <a:t>Informatikai kultúra fejlesztése</a:t>
            </a:r>
          </a:p>
          <a:p>
            <a:r>
              <a:rPr lang="hu-HU" dirty="0"/>
              <a:t>Informatikai műveltség fejlesztése</a:t>
            </a:r>
          </a:p>
          <a:p>
            <a:r>
              <a:rPr lang="hu-HU" dirty="0"/>
              <a:t>Digital </a:t>
            </a:r>
            <a:r>
              <a:rPr lang="hu-HU" dirty="0" err="1"/>
              <a:t>Literacy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3083259"/>
          </a:xfrm>
        </p:spPr>
        <p:txBody>
          <a:bodyPr>
            <a:normAutofit/>
          </a:bodyPr>
          <a:lstStyle/>
          <a:p>
            <a:r>
              <a:rPr lang="hu-HU" dirty="0"/>
              <a:t>Programozás oktatása, számítógépes gondolkodás fejlesztése</a:t>
            </a:r>
          </a:p>
          <a:p>
            <a:r>
              <a:rPr lang="hu-HU" dirty="0"/>
              <a:t>A </a:t>
            </a:r>
            <a:r>
              <a:rPr lang="hu-HU" dirty="0" err="1"/>
              <a:t>programozásoktatás</a:t>
            </a:r>
            <a:r>
              <a:rPr lang="hu-HU" dirty="0"/>
              <a:t>  hatékonyságának növelése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944" y="4580783"/>
            <a:ext cx="1804111" cy="1431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07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Alapok </a:t>
            </a:r>
            <a:r>
              <a:rPr lang="hu-HU" dirty="0" err="1"/>
              <a:t>Paintben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err="1"/>
              <a:t>Paint</a:t>
            </a:r>
            <a:endParaRPr lang="hu-HU" dirty="0"/>
          </a:p>
          <a:p>
            <a:pPr lvl="1"/>
            <a:r>
              <a:rPr lang="hu-HU" dirty="0"/>
              <a:t>Hogyan?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/>
              <a:t>Programozás</a:t>
            </a:r>
          </a:p>
          <a:p>
            <a:pPr lvl="1"/>
            <a:r>
              <a:rPr lang="hu-HU" dirty="0"/>
              <a:t>Miért?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142656" y="3030609"/>
            <a:ext cx="8125044" cy="2863655"/>
          </a:xfrm>
          <a:prstGeom prst="rect">
            <a:avLst/>
          </a:prstGeom>
          <a:noFill/>
        </p:spPr>
        <p:txBody>
          <a:bodyPr wrap="square" bIns="10800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Milyen objektumai vannak egy pixelgrafikus elven működő szoftvernek?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Hogyan adjuk meg egy pixel helyét?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Hányféle színt képes tárolni a szoftver?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Milyen kapcsolatban van a választott színkód és a tárolt érték?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Milyen színű a #FABABA? (#FACEDE)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Mit jelent színek megadásakor ez a 6 karakter?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Miért jó a 16-os számrendszer?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Mi a kapcsolat az így megadott és az eddigi színdefiniálási módszerek között?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Az egyik rendelkezésre álló tárhelyed szabad területe alapján, mekkora lehet az a 4:3 arányú, 24 bites színmélységű kép, ami még elfér a tárhelyen?</a:t>
            </a:r>
          </a:p>
          <a:p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4229513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Alapok </a:t>
            </a:r>
            <a:r>
              <a:rPr lang="hu-HU" dirty="0" err="1"/>
              <a:t>Paintben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512889"/>
            <a:ext cx="3088109" cy="3880772"/>
          </a:xfrm>
        </p:spPr>
        <p:txBody>
          <a:bodyPr>
            <a:normAutofit fontScale="25000" lnSpcReduction="20000"/>
          </a:bodyPr>
          <a:lstStyle/>
          <a:p>
            <a:r>
              <a:rPr lang="hu-HU" sz="10000" dirty="0" err="1"/>
              <a:t>Paint</a:t>
            </a:r>
            <a:r>
              <a:rPr lang="hu-HU" sz="10000" dirty="0"/>
              <a:t> - fogalmak</a:t>
            </a:r>
          </a:p>
          <a:p>
            <a:pPr lvl="1"/>
            <a:r>
              <a:rPr lang="hu-HU" sz="5600" dirty="0"/>
              <a:t>kép, pixel,</a:t>
            </a:r>
          </a:p>
          <a:p>
            <a:pPr lvl="1"/>
            <a:r>
              <a:rPr lang="hu-HU" sz="5600" dirty="0"/>
              <a:t>méret, színmélység,</a:t>
            </a:r>
          </a:p>
          <a:p>
            <a:pPr lvl="1"/>
            <a:r>
              <a:rPr lang="hu-HU" sz="5600" dirty="0"/>
              <a:t>formátum,</a:t>
            </a:r>
          </a:p>
          <a:p>
            <a:pPr lvl="1"/>
            <a:r>
              <a:rPr lang="hu-HU" sz="5600" dirty="0"/>
              <a:t>szín, átszínezés,</a:t>
            </a:r>
          </a:p>
          <a:p>
            <a:pPr lvl="1"/>
            <a:r>
              <a:rPr lang="hu-HU" sz="5600" dirty="0"/>
              <a:t>inch, cm,</a:t>
            </a:r>
          </a:p>
          <a:p>
            <a:pPr lvl="1"/>
            <a:r>
              <a:rPr lang="hu-HU" sz="5600" dirty="0"/>
              <a:t>RGB, HSL, CMYK,</a:t>
            </a:r>
          </a:p>
          <a:p>
            <a:pPr lvl="1"/>
            <a:r>
              <a:rPr lang="hu-HU" sz="5600" dirty="0"/>
              <a:t>színmélység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3869204" y="1512890"/>
            <a:ext cx="4500096" cy="5345110"/>
          </a:xfrm>
        </p:spPr>
        <p:txBody>
          <a:bodyPr>
            <a:normAutofit fontScale="25000" lnSpcReduction="20000"/>
          </a:bodyPr>
          <a:lstStyle/>
          <a:p>
            <a:r>
              <a:rPr lang="hu-HU" sz="10000" dirty="0"/>
              <a:t>Programozás - fogalmak</a:t>
            </a:r>
          </a:p>
          <a:p>
            <a:pPr lvl="1"/>
            <a:r>
              <a:rPr lang="hu-HU" sz="5600" dirty="0"/>
              <a:t>Létrehozás; törlés</a:t>
            </a:r>
          </a:p>
          <a:p>
            <a:pPr lvl="1"/>
            <a:r>
              <a:rPr lang="hu-HU" sz="5600" dirty="0"/>
              <a:t>objektum”; „tulajdonság”; „eljárás” 	</a:t>
            </a:r>
          </a:p>
          <a:p>
            <a:pPr lvl="1"/>
            <a:r>
              <a:rPr lang="hu-HU" sz="5600" dirty="0"/>
              <a:t>táblázatos elrendezés; sor; oszlop; tömb absztrakció; indexelés;</a:t>
            </a:r>
          </a:p>
          <a:p>
            <a:pPr lvl="1"/>
            <a:r>
              <a:rPr lang="hu-HU" sz="5600" dirty="0"/>
              <a:t>indexelés bázisa </a:t>
            </a:r>
            <a:br>
              <a:rPr lang="hu-HU" sz="5600" dirty="0"/>
            </a:br>
            <a:r>
              <a:rPr lang="hu-HU" sz="5600" dirty="0"/>
              <a:t>(0: [0; 0], [n–1; m–1] 1: [1; 1], [n; m]);</a:t>
            </a:r>
          </a:p>
          <a:p>
            <a:pPr lvl="1"/>
            <a:r>
              <a:rPr lang="hu-HU" sz="5600" dirty="0"/>
              <a:t>műveletek indexekkel; eltérés;</a:t>
            </a:r>
          </a:p>
          <a:p>
            <a:pPr lvl="1"/>
            <a:r>
              <a:rPr lang="hu-HU" sz="5600" dirty="0"/>
              <a:t>RGB; skála; kerekítés; digitális; </a:t>
            </a:r>
            <a:r>
              <a:rPr lang="hu-HU" sz="5600" dirty="0" err="1"/>
              <a:t>kvantáltság</a:t>
            </a:r>
            <a:r>
              <a:rPr lang="hu-HU" sz="5600" dirty="0"/>
              <a:t>;</a:t>
            </a:r>
          </a:p>
          <a:p>
            <a:pPr lvl="1"/>
            <a:r>
              <a:rPr lang="hu-HU" sz="5600" dirty="0"/>
              <a:t>bináris kód; inch; bájt; bit;</a:t>
            </a:r>
          </a:p>
          <a:p>
            <a:pPr lvl="1"/>
            <a:r>
              <a:rPr lang="hu-HU" sz="5600" dirty="0"/>
              <a:t>adattípus 	és ennek mérete;</a:t>
            </a:r>
          </a:p>
          <a:p>
            <a:pPr lvl="1"/>
            <a:r>
              <a:rPr lang="hu-HU" sz="5600" dirty="0"/>
              <a:t>bináris, decimális hexadecimális számrendszer;</a:t>
            </a:r>
          </a:p>
          <a:p>
            <a:pPr lvl="1"/>
            <a:r>
              <a:rPr lang="hu-HU" sz="5600" dirty="0"/>
              <a:t>adat (pozitív egész) ábrázolása;</a:t>
            </a:r>
          </a:p>
          <a:p>
            <a:pPr lvl="1"/>
            <a:r>
              <a:rPr lang="hu-HU" sz="5600" dirty="0"/>
              <a:t>képméret; fájlméret, veszteséges és veszteségmentes tömörítés,</a:t>
            </a:r>
          </a:p>
          <a:p>
            <a:pPr lvl="1"/>
            <a:r>
              <a:rPr lang="hu-HU" sz="5600" dirty="0"/>
              <a:t>optimális, képformátumok,</a:t>
            </a:r>
          </a:p>
          <a:p>
            <a:pPr lvl="1"/>
            <a:r>
              <a:rPr lang="hu-HU" sz="5600" dirty="0"/>
              <a:t>szabvány, tömörítési eljárások (algoritmusok)</a:t>
            </a:r>
          </a:p>
        </p:txBody>
      </p:sp>
    </p:spTree>
    <p:extLst>
      <p:ext uri="{BB962C8B-B14F-4D97-AF65-F5344CB8AC3E}">
        <p14:creationId xmlns:p14="http://schemas.microsoft.com/office/powerpoint/2010/main" val="3391481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Alapok </a:t>
            </a:r>
            <a:r>
              <a:rPr lang="hu-HU" dirty="0" err="1"/>
              <a:t>Paintben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825624"/>
            <a:ext cx="3088109" cy="4905375"/>
          </a:xfrm>
        </p:spPr>
        <p:txBody>
          <a:bodyPr>
            <a:normAutofit fontScale="55000" lnSpcReduction="20000"/>
          </a:bodyPr>
          <a:lstStyle/>
          <a:p>
            <a:r>
              <a:rPr lang="hu-HU" sz="4500" dirty="0" err="1"/>
              <a:t>Paint</a:t>
            </a:r>
            <a:r>
              <a:rPr lang="hu-HU" sz="4500" dirty="0"/>
              <a:t> - elvárások</a:t>
            </a:r>
          </a:p>
          <a:p>
            <a:pPr lvl="1"/>
            <a:r>
              <a:rPr lang="hu-HU" sz="2200" dirty="0"/>
              <a:t>Egy felvett vagy rajzolt kép csak a közlés szándékának megfelelő részt tartalmazza, a közlés szándékának megfelelő színmélységgel és értelmezhető méretben. </a:t>
            </a:r>
          </a:p>
          <a:p>
            <a:pPr lvl="1"/>
            <a:r>
              <a:rPr lang="hu-HU" sz="2200" dirty="0"/>
              <a:t>A céldokumentumba (pl. weblap) ágyazva a megfelelő képformátumot válasszuk, a megjelenítendő részletet, méretet külön képként készítsük el.</a:t>
            </a:r>
          </a:p>
          <a:p>
            <a:pPr lvl="1"/>
            <a:r>
              <a:rPr lang="hu-HU" sz="2200" dirty="0"/>
              <a:t>Veszteséges tömörítést utolsó lépésként alkalmazzunk.</a:t>
            </a:r>
          </a:p>
          <a:p>
            <a:pPr lvl="1"/>
            <a:r>
              <a:rPr lang="hu-HU" sz="2200" dirty="0"/>
              <a:t>Akárhány nyomozós filmben szerepel, akkor se higgyük el, hogy egy kép felnagyításával eredetileg nem tárolt adathoz – és ezzel információhoz – jutunk.</a:t>
            </a:r>
          </a:p>
          <a:p>
            <a:pPr lvl="1"/>
            <a:r>
              <a:rPr lang="hu-HU" sz="2200" dirty="0"/>
              <a:t>Magától értetődő legyen, hogy egy kicsinyítéssel információt veszítünk, amit nem tudunk nagyítással visszanyerni.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014336" cy="4351338"/>
          </a:xfrm>
        </p:spPr>
        <p:txBody>
          <a:bodyPr>
            <a:normAutofit fontScale="55000" lnSpcReduction="20000"/>
          </a:bodyPr>
          <a:lstStyle/>
          <a:p>
            <a:r>
              <a:rPr lang="hu-HU" sz="4500" dirty="0"/>
              <a:t>Programozás – elvárások</a:t>
            </a:r>
          </a:p>
          <a:p>
            <a:pPr lvl="1"/>
            <a:r>
              <a:rPr lang="hu-HU" sz="2200" dirty="0"/>
              <a:t>Találkozzon a programozás során szükséges fogalmakkal, gondolkodásmóddal</a:t>
            </a:r>
          </a:p>
          <a:p>
            <a:pPr lvl="1"/>
            <a:r>
              <a:rPr lang="hu-HU" sz="2200" dirty="0"/>
              <a:t>Igény az eszköz működésének megismerésére</a:t>
            </a:r>
          </a:p>
          <a:p>
            <a:pPr lvl="2"/>
            <a:r>
              <a:rPr lang="hu-HU" sz="2200" dirty="0"/>
              <a:t>Miért, hogyan?</a:t>
            </a:r>
          </a:p>
          <a:p>
            <a:pPr lvl="2"/>
            <a:r>
              <a:rPr lang="hu-HU" sz="2200" dirty="0"/>
              <a:t>Miért pont így?</a:t>
            </a:r>
          </a:p>
        </p:txBody>
      </p:sp>
    </p:spTree>
    <p:extLst>
      <p:ext uri="{BB962C8B-B14F-4D97-AF65-F5344CB8AC3E}">
        <p14:creationId xmlns:p14="http://schemas.microsoft.com/office/powerpoint/2010/main" val="1545522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Rajzoljunk - algoritmusok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3088109" cy="3880772"/>
          </a:xfrm>
        </p:spPr>
        <p:txBody>
          <a:bodyPr>
            <a:normAutofit/>
          </a:bodyPr>
          <a:lstStyle/>
          <a:p>
            <a:r>
              <a:rPr lang="hu-HU" dirty="0" err="1"/>
              <a:t>Paint</a:t>
            </a:r>
            <a:endParaRPr lang="hu-HU" dirty="0"/>
          </a:p>
          <a:p>
            <a:pPr lvl="1"/>
            <a:r>
              <a:rPr lang="hu-HU" dirty="0"/>
              <a:t>Színminta</a:t>
            </a:r>
          </a:p>
          <a:p>
            <a:pPr lvl="1"/>
            <a:r>
              <a:rPr lang="hu-HU" dirty="0"/>
              <a:t>Kitöltés</a:t>
            </a:r>
          </a:p>
          <a:p>
            <a:pPr lvl="1"/>
            <a:r>
              <a:rPr lang="hu-HU" dirty="0"/>
              <a:t>Vonal, alakzat</a:t>
            </a:r>
          </a:p>
          <a:p>
            <a:pPr lvl="1"/>
            <a:r>
              <a:rPr lang="hu-HU" dirty="0"/>
              <a:t>Másolás…</a:t>
            </a:r>
          </a:p>
          <a:p>
            <a:pPr lvl="1"/>
            <a:r>
              <a:rPr lang="hu-HU" dirty="0"/>
              <a:t>Torzítás…</a:t>
            </a:r>
          </a:p>
          <a:p>
            <a:pPr lvl="1"/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014336" cy="4351338"/>
          </a:xfrm>
        </p:spPr>
        <p:txBody>
          <a:bodyPr>
            <a:normAutofit/>
          </a:bodyPr>
          <a:lstStyle/>
          <a:p>
            <a:r>
              <a:rPr lang="hu-HU" dirty="0"/>
              <a:t>Programozás</a:t>
            </a:r>
          </a:p>
          <a:p>
            <a:pPr lvl="1"/>
            <a:r>
              <a:rPr lang="hu-HU" dirty="0"/>
              <a:t>Algoritmusok kitalálása</a:t>
            </a:r>
          </a:p>
          <a:p>
            <a:pPr lvl="1"/>
            <a:r>
              <a:rPr lang="hu-HU" dirty="0"/>
              <a:t>Megoldás algoritmusa</a:t>
            </a:r>
          </a:p>
          <a:p>
            <a:pPr lvl="2"/>
            <a:r>
              <a:rPr lang="hu-HU" sz="1600" dirty="0"/>
              <a:t>Rajzolási eszköz kiválasztása</a:t>
            </a:r>
          </a:p>
          <a:p>
            <a:pPr lvl="2"/>
            <a:r>
              <a:rPr lang="hu-HU" sz="1600" dirty="0"/>
              <a:t>Rajzolás lépéseinek sorrendje</a:t>
            </a:r>
          </a:p>
          <a:p>
            <a:pPr lvl="2"/>
            <a:r>
              <a:rPr lang="hu-HU" sz="1600" dirty="0"/>
              <a:t>Optimális: időtakarékos</a:t>
            </a:r>
          </a:p>
          <a:p>
            <a:pPr lvl="2"/>
            <a:r>
              <a:rPr lang="hu-HU" sz="1600" dirty="0"/>
              <a:t>Modularitás</a:t>
            </a:r>
          </a:p>
          <a:p>
            <a:pPr lvl="1"/>
            <a:r>
              <a:rPr lang="hu-HU" dirty="0"/>
              <a:t>Hogyan csinálja a gép?</a:t>
            </a:r>
          </a:p>
          <a:p>
            <a:pPr lvl="2"/>
            <a:r>
              <a:rPr lang="hu-HU" sz="1600" dirty="0"/>
              <a:t>Mit csinál a program?</a:t>
            </a:r>
          </a:p>
          <a:p>
            <a:pPr lvl="1"/>
            <a:r>
              <a:rPr lang="hu-HU" dirty="0"/>
              <a:t>Tesztelés, hipotézis</a:t>
            </a:r>
          </a:p>
        </p:txBody>
      </p:sp>
    </p:spTree>
    <p:extLst>
      <p:ext uri="{BB962C8B-B14F-4D97-AF65-F5344CB8AC3E}">
        <p14:creationId xmlns:p14="http://schemas.microsoft.com/office/powerpoint/2010/main" val="1599294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Alkotás - játék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3088109" cy="3880772"/>
          </a:xfrm>
        </p:spPr>
        <p:txBody>
          <a:bodyPr>
            <a:normAutofit/>
          </a:bodyPr>
          <a:lstStyle/>
          <a:p>
            <a:r>
              <a:rPr lang="hu-HU" dirty="0" err="1"/>
              <a:t>Paint</a:t>
            </a:r>
            <a:endParaRPr lang="hu-HU" dirty="0"/>
          </a:p>
          <a:p>
            <a:pPr lvl="1"/>
            <a:r>
              <a:rPr lang="hu-HU" dirty="0"/>
              <a:t>Gazdadokumentum szerepe</a:t>
            </a:r>
          </a:p>
          <a:p>
            <a:pPr lvl="1"/>
            <a:r>
              <a:rPr lang="hu-HU" dirty="0"/>
              <a:t>Beágyazás, csatolás</a:t>
            </a:r>
          </a:p>
          <a:p>
            <a:pPr lvl="1"/>
            <a:r>
              <a:rPr lang="hu-HU" dirty="0"/>
              <a:t>Elhelyezés</a:t>
            </a:r>
          </a:p>
          <a:p>
            <a:pPr lvl="1"/>
            <a:r>
              <a:rPr lang="hu-HU" dirty="0"/>
              <a:t>Fájlméret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014336" cy="4351338"/>
          </a:xfrm>
        </p:spPr>
        <p:txBody>
          <a:bodyPr>
            <a:normAutofit/>
          </a:bodyPr>
          <a:lstStyle/>
          <a:p>
            <a:r>
              <a:rPr lang="hu-HU" dirty="0"/>
              <a:t>Programozás</a:t>
            </a:r>
          </a:p>
          <a:p>
            <a:pPr lvl="1"/>
            <a:r>
              <a:rPr lang="hu-HU" dirty="0"/>
              <a:t>Használjuk fel a rajzot programban</a:t>
            </a:r>
          </a:p>
          <a:p>
            <a:pPr lvl="2"/>
            <a:r>
              <a:rPr lang="hu-HU" sz="1600" dirty="0"/>
              <a:t>Virágos mező + pillangó</a:t>
            </a:r>
          </a:p>
          <a:p>
            <a:pPr lvl="2"/>
            <a:r>
              <a:rPr lang="hu-HU" sz="1600" dirty="0"/>
              <a:t>Sportpálya + labda</a:t>
            </a:r>
          </a:p>
          <a:p>
            <a:pPr lvl="2"/>
            <a:r>
              <a:rPr lang="hu-HU" sz="1600" dirty="0"/>
              <a:t>Téli táj, hópihe</a:t>
            </a:r>
          </a:p>
          <a:p>
            <a:pPr lvl="1"/>
            <a:r>
              <a:rPr lang="hu-HU" dirty="0"/>
              <a:t>Aki akarja, mozgassa</a:t>
            </a:r>
          </a:p>
          <a:p>
            <a:pPr lvl="2"/>
            <a:r>
              <a:rPr lang="hu-HU" sz="1600" dirty="0"/>
              <a:t>Így készül a program</a:t>
            </a:r>
          </a:p>
          <a:p>
            <a:pPr lvl="2"/>
            <a:r>
              <a:rPr lang="hu-HU" sz="1600" dirty="0"/>
              <a:t>Élmény (nem jegyre)</a:t>
            </a:r>
          </a:p>
          <a:p>
            <a:pPr lvl="1"/>
            <a:r>
              <a:rPr lang="hu-HU" dirty="0"/>
              <a:t>Szabad továbbfejleszteni…</a:t>
            </a:r>
          </a:p>
        </p:txBody>
      </p:sp>
    </p:spTree>
    <p:extLst>
      <p:ext uri="{BB962C8B-B14F-4D97-AF65-F5344CB8AC3E}">
        <p14:creationId xmlns:p14="http://schemas.microsoft.com/office/powerpoint/2010/main" val="2286478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Vektorgrafika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825625"/>
            <a:ext cx="3088109" cy="3880772"/>
          </a:xfrm>
        </p:spPr>
        <p:txBody>
          <a:bodyPr>
            <a:normAutofit/>
          </a:bodyPr>
          <a:lstStyle/>
          <a:p>
            <a:r>
              <a:rPr lang="hu-HU" dirty="0"/>
              <a:t>Rajz (plusz)</a:t>
            </a:r>
          </a:p>
          <a:p>
            <a:pPr lvl="1"/>
            <a:r>
              <a:rPr lang="hu-HU" dirty="0"/>
              <a:t>Rajzelem, alakváltás</a:t>
            </a:r>
          </a:p>
          <a:p>
            <a:pPr lvl="1"/>
            <a:r>
              <a:rPr lang="hu-HU" dirty="0"/>
              <a:t>Tulajdonságok</a:t>
            </a:r>
          </a:p>
          <a:p>
            <a:pPr lvl="1"/>
            <a:r>
              <a:rPr lang="hu-HU" dirty="0"/>
              <a:t>Csomópontok</a:t>
            </a:r>
          </a:p>
          <a:p>
            <a:pPr lvl="2"/>
            <a:r>
              <a:rPr lang="hu-HU" sz="1600" dirty="0"/>
              <a:t>Hozzáadás</a:t>
            </a:r>
          </a:p>
          <a:p>
            <a:pPr lvl="2"/>
            <a:r>
              <a:rPr lang="hu-HU" sz="1600" dirty="0"/>
              <a:t>Törlés</a:t>
            </a:r>
          </a:p>
          <a:p>
            <a:pPr lvl="2"/>
            <a:r>
              <a:rPr lang="hu-HU" sz="1600" dirty="0"/>
              <a:t>Tulajdonságai</a:t>
            </a:r>
          </a:p>
          <a:p>
            <a:pPr lvl="1"/>
            <a:r>
              <a:rPr lang="hu-HU" dirty="0"/>
              <a:t>Szerkesztés tervezése</a:t>
            </a:r>
          </a:p>
          <a:p>
            <a:pPr lvl="2"/>
            <a:r>
              <a:rPr lang="hu-HU" sz="1600" dirty="0"/>
              <a:t>Csoportosítások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014336" cy="4351338"/>
          </a:xfrm>
        </p:spPr>
        <p:txBody>
          <a:bodyPr>
            <a:normAutofit/>
          </a:bodyPr>
          <a:lstStyle/>
          <a:p>
            <a:r>
              <a:rPr lang="hu-HU" dirty="0"/>
              <a:t>Programozás</a:t>
            </a:r>
          </a:p>
          <a:p>
            <a:pPr lvl="1"/>
            <a:r>
              <a:rPr lang="hu-HU" dirty="0"/>
              <a:t>Objektum</a:t>
            </a:r>
          </a:p>
          <a:p>
            <a:pPr lvl="1"/>
            <a:r>
              <a:rPr lang="hu-HU" dirty="0"/>
              <a:t>Osztály</a:t>
            </a:r>
          </a:p>
          <a:p>
            <a:pPr lvl="2"/>
            <a:r>
              <a:rPr lang="hu-HU" sz="1600" dirty="0"/>
              <a:t>Öröklődés</a:t>
            </a:r>
          </a:p>
          <a:p>
            <a:pPr lvl="2"/>
            <a:r>
              <a:rPr lang="hu-HU" sz="1600" dirty="0"/>
              <a:t>Tulajdonság</a:t>
            </a:r>
          </a:p>
          <a:p>
            <a:pPr lvl="2"/>
            <a:r>
              <a:rPr lang="hu-HU" sz="1600" dirty="0"/>
              <a:t>Esemény</a:t>
            </a:r>
          </a:p>
          <a:p>
            <a:pPr lvl="1"/>
            <a:r>
              <a:rPr lang="hu-HU" dirty="0"/>
              <a:t>Objektum lista</a:t>
            </a:r>
          </a:p>
          <a:p>
            <a:pPr lvl="2"/>
            <a:r>
              <a:rPr lang="hu-HU" sz="1600" dirty="0"/>
              <a:t>Objektum tulajdonsága objektum</a:t>
            </a:r>
          </a:p>
          <a:p>
            <a:pPr lvl="1"/>
            <a:r>
              <a:rPr lang="hu-HU" dirty="0"/>
              <a:t>Kapcsolódó algoritmusok</a:t>
            </a:r>
          </a:p>
        </p:txBody>
      </p:sp>
    </p:spTree>
    <p:extLst>
      <p:ext uri="{BB962C8B-B14F-4D97-AF65-F5344CB8AC3E}">
        <p14:creationId xmlns:p14="http://schemas.microsoft.com/office/powerpoint/2010/main" val="1799153436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280</TotalTime>
  <Words>702</Words>
  <Application>Microsoft Office PowerPoint</Application>
  <PresentationFormat>Diavetítés a képernyőre (4:3 oldalarány)</PresentationFormat>
  <Paragraphs>158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Fazetta</vt:lpstr>
      <vt:lpstr>Beágyazott programozás-oktatás  Grafika</vt:lpstr>
      <vt:lpstr>Kiindulás</vt:lpstr>
      <vt:lpstr>Cél</vt:lpstr>
      <vt:lpstr>Alapok Paintben</vt:lpstr>
      <vt:lpstr>Alapok Paintben</vt:lpstr>
      <vt:lpstr>Alapok Paintben</vt:lpstr>
      <vt:lpstr>Rajzoljunk - algoritmusok</vt:lpstr>
      <vt:lpstr>Alkotás - játék</vt:lpstr>
      <vt:lpstr>Vektorgrafika</vt:lpstr>
      <vt:lpstr>Vektorgrafika</vt:lpstr>
      <vt:lpstr>Hekkerkedjünk</vt:lpstr>
      <vt:lpstr>Programozás tovább…</vt:lpstr>
      <vt:lpstr>Szemlélet, módszer</vt:lpstr>
      <vt:lpstr>Köszönöm a figyelmet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Beágyazott programozás-oktatás  Grafika</dc:title>
  <dc:creator>Szalayné Tahy Zsuzsa</dc:creator>
  <cp:lastModifiedBy>Szalayné Tahy Zsuzsanna</cp:lastModifiedBy>
  <cp:revision>18</cp:revision>
  <dcterms:created xsi:type="dcterms:W3CDTF">2014-11-02T16:48:51Z</dcterms:created>
  <dcterms:modified xsi:type="dcterms:W3CDTF">2022-12-29T19:39:15Z</dcterms:modified>
</cp:coreProperties>
</file>