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77" r:id="rId2"/>
    <p:sldId id="285" r:id="rId3"/>
    <p:sldId id="286" r:id="rId4"/>
    <p:sldId id="288" r:id="rId5"/>
    <p:sldId id="289" r:id="rId6"/>
    <p:sldId id="290" r:id="rId7"/>
    <p:sldId id="300" r:id="rId8"/>
    <p:sldId id="292" r:id="rId9"/>
    <p:sldId id="293" r:id="rId10"/>
    <p:sldId id="294" r:id="rId11"/>
    <p:sldId id="296" r:id="rId12"/>
    <p:sldId id="297" r:id="rId13"/>
    <p:sldId id="287" r:id="rId14"/>
    <p:sldId id="291" r:id="rId15"/>
    <p:sldId id="298" r:id="rId16"/>
    <p:sldId id="299" r:id="rId17"/>
    <p:sldId id="301" r:id="rId18"/>
    <p:sldId id="302" r:id="rId19"/>
    <p:sldId id="284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8080"/>
    <a:srgbClr val="FF7C80"/>
    <a:srgbClr val="8A2734"/>
    <a:srgbClr val="8A203B"/>
    <a:srgbClr val="C1C6C8"/>
    <a:srgbClr val="E07542"/>
    <a:srgbClr val="99FFCC"/>
    <a:srgbClr val="EDB21B"/>
    <a:srgbClr val="278A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1" autoAdjust="0"/>
    <p:restoredTop sz="94631" autoAdjust="0"/>
  </p:normalViewPr>
  <p:slideViewPr>
    <p:cSldViewPr snapToGrid="0" snapToObjects="1">
      <p:cViewPr varScale="1">
        <p:scale>
          <a:sx n="87" d="100"/>
          <a:sy n="87" d="100"/>
        </p:scale>
        <p:origin x="15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B8234-8C70-4E0D-8CE7-AC779BD21237}" type="datetimeFigureOut">
              <a:rPr lang="hu-HU" smtClean="0"/>
              <a:t>2019.11.22.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342C8-21BB-4588-9C39-A7CEF902047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28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2268" y="2130425"/>
            <a:ext cx="6912000" cy="1470025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0987" y="3886200"/>
            <a:ext cx="6875907" cy="17280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F1A4AC5-35DA-4607-A280-221A8F2B7E2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95450" y="1292163"/>
            <a:ext cx="7200000" cy="4860000"/>
          </a:xfrm>
        </p:spPr>
        <p:txBody>
          <a:bodyPr vert="eaVert"/>
          <a:lstStyle/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  <a:p>
            <a:pPr lvl="1"/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2"/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3"/>
            <a:r>
              <a:rPr lang="hu-HU" dirty="0" err="1"/>
              <a:t>Fourth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4"/>
            <a:r>
              <a:rPr lang="hu-HU" dirty="0" err="1"/>
              <a:t>Fifth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en-US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7127E08-6EE7-4939-B80C-01D8F8E6F8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4764" y="274638"/>
            <a:ext cx="2057400" cy="6025954"/>
          </a:xfrm>
        </p:spPr>
        <p:txBody>
          <a:bodyPr vert="eaVert"/>
          <a:lstStyle/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16065" y="274638"/>
            <a:ext cx="4997885" cy="6025954"/>
          </a:xfrm>
        </p:spPr>
        <p:txBody>
          <a:bodyPr vert="eaVert"/>
          <a:lstStyle/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  <a:p>
            <a:pPr lvl="1"/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2"/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3"/>
            <a:r>
              <a:rPr lang="hu-HU" dirty="0" err="1"/>
              <a:t>Fourth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4"/>
            <a:r>
              <a:rPr lang="hu-HU" dirty="0" err="1"/>
              <a:t>Fifth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en-US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8883A0B-7CB7-45C2-ACF0-2C05E5AA17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5450" y="1402915"/>
            <a:ext cx="7200000" cy="5001559"/>
          </a:xfrm>
        </p:spPr>
        <p:txBody>
          <a:bodyPr/>
          <a:lstStyle>
            <a:lvl2pPr>
              <a:spcBef>
                <a:spcPts val="300"/>
              </a:spcBef>
              <a:defRPr/>
            </a:lvl2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4589386-0DD5-4FBD-9D1C-4AAC201174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9341" y="4406900"/>
            <a:ext cx="72000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341" y="2906713"/>
            <a:ext cx="72000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01B8071-7B74-40D7-BED6-BAF3C5BE73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326" y="1415442"/>
            <a:ext cx="3492000" cy="49102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  <a:p>
            <a:pPr lvl="1"/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2"/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3"/>
            <a:r>
              <a:rPr lang="hu-HU" dirty="0" err="1"/>
              <a:t>Fourth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4"/>
            <a:r>
              <a:rPr lang="hu-HU" dirty="0" err="1"/>
              <a:t>Fifth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2182" y="1415442"/>
            <a:ext cx="3492000" cy="49102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  <a:p>
            <a:pPr lvl="1"/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2"/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3"/>
            <a:r>
              <a:rPr lang="hu-HU" dirty="0" err="1"/>
              <a:t>Fourth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4"/>
            <a:r>
              <a:rPr lang="hu-HU" dirty="0" err="1"/>
              <a:t>Fifth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en-US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8485527-03D1-426C-9139-B976284BDD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>
            <a:lvl1pPr>
              <a:defRPr/>
            </a:lvl1pPr>
          </a:lstStyle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4852" y="1372275"/>
            <a:ext cx="349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4852" y="2092148"/>
            <a:ext cx="3492000" cy="42209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  <a:p>
            <a:pPr lvl="1"/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2"/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3"/>
            <a:r>
              <a:rPr lang="hu-HU" dirty="0" err="1"/>
              <a:t>Fourth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4"/>
            <a:r>
              <a:rPr lang="hu-HU" dirty="0" err="1"/>
              <a:t>Fifth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59007" y="1372275"/>
            <a:ext cx="349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59007" y="2092148"/>
            <a:ext cx="3492000" cy="42209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7" name="Élőláb helye 6">
            <a:extLst>
              <a:ext uri="{FF2B5EF4-FFF2-40B4-BE49-F238E27FC236}">
                <a16:creationId xmlns:a16="http://schemas.microsoft.com/office/drawing/2014/main" id="{58B3DD4B-3C32-4BFE-AC80-F9E59951E9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82019DF0-7F97-4AAD-95D1-8A44F69698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láb helye 1">
            <a:extLst>
              <a:ext uri="{FF2B5EF4-FFF2-40B4-BE49-F238E27FC236}">
                <a16:creationId xmlns:a16="http://schemas.microsoft.com/office/drawing/2014/main" id="{104DC4CC-1DA3-4964-BA62-35104F6A07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9801" y="273050"/>
            <a:ext cx="2808000" cy="1008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273050"/>
            <a:ext cx="4320000" cy="60400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09801" y="1435100"/>
            <a:ext cx="2808000" cy="48409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861DAD4-C48B-408B-B88F-7331EFA3C0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384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384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384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8406DD3-6D77-44BA-9B8D-C74078F555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1C6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Frame"/>
          <p:cNvSpPr/>
          <p:nvPr userDrawn="1"/>
        </p:nvSpPr>
        <p:spPr>
          <a:xfrm>
            <a:off x="162000" y="140474"/>
            <a:ext cx="8820000" cy="6552000"/>
          </a:xfrm>
          <a:prstGeom prst="roundRect">
            <a:avLst>
              <a:gd name="adj" fmla="val 1276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ELTE-Gray"/>
          <p:cNvSpPr/>
          <p:nvPr userDrawn="1"/>
        </p:nvSpPr>
        <p:spPr>
          <a:xfrm>
            <a:off x="223497" y="271462"/>
            <a:ext cx="1368000" cy="6434138"/>
          </a:xfrm>
          <a:prstGeom prst="rect">
            <a:avLst/>
          </a:prstGeom>
          <a:gradFill>
            <a:gsLst>
              <a:gs pos="10000">
                <a:srgbClr val="C1C6C8"/>
              </a:gs>
              <a:gs pos="90000">
                <a:schemeClr val="bg1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extFrame"/>
          <p:cNvSpPr/>
          <p:nvPr userDrawn="1"/>
        </p:nvSpPr>
        <p:spPr>
          <a:xfrm>
            <a:off x="1657688" y="242144"/>
            <a:ext cx="7272000" cy="6156000"/>
          </a:xfrm>
          <a:prstGeom prst="roundRect">
            <a:avLst>
              <a:gd name="adj" fmla="val 848"/>
            </a:avLst>
          </a:prstGeom>
          <a:solidFill>
            <a:schemeClr val="bg1"/>
          </a:solidFill>
          <a:ln w="9525">
            <a:gradFill>
              <a:gsLst>
                <a:gs pos="33000">
                  <a:srgbClr val="C1C6C8"/>
                </a:gs>
                <a:gs pos="67000">
                  <a:srgbClr val="F0EDD9"/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ELTE-Logo-block"/>
          <p:cNvSpPr/>
          <p:nvPr userDrawn="1"/>
        </p:nvSpPr>
        <p:spPr>
          <a:xfrm>
            <a:off x="290351" y="269788"/>
            <a:ext cx="118800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Bordo"/>
          <p:cNvSpPr/>
          <p:nvPr userDrawn="1"/>
        </p:nvSpPr>
        <p:spPr>
          <a:xfrm>
            <a:off x="293370" y="270510"/>
            <a:ext cx="1188720" cy="281940"/>
          </a:xfrm>
          <a:prstGeom prst="rect">
            <a:avLst/>
          </a:prstGeom>
          <a:solidFill>
            <a:srgbClr val="8A27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BME-Logo-block" hidden="1"/>
          <p:cNvSpPr/>
          <p:nvPr userDrawn="1"/>
        </p:nvSpPr>
        <p:spPr>
          <a:xfrm>
            <a:off x="207852" y="4275290"/>
            <a:ext cx="140400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ELTE-kor"/>
          <p:cNvSpPr/>
          <p:nvPr userDrawn="1"/>
        </p:nvSpPr>
        <p:spPr>
          <a:xfrm>
            <a:off x="291724" y="1779864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95450" y="1499992"/>
            <a:ext cx="7200000" cy="48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87018" y="284163"/>
            <a:ext cx="720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title style</a:t>
            </a:r>
          </a:p>
        </p:txBody>
      </p:sp>
      <p:pic>
        <p:nvPicPr>
          <p:cNvPr id="8" name="Kép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43" y="555452"/>
            <a:ext cx="1188000" cy="1188000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2985" y="1802765"/>
            <a:ext cx="1044000" cy="1039833"/>
          </a:xfrm>
          <a:prstGeom prst="rect">
            <a:avLst/>
          </a:prstGeom>
        </p:spPr>
      </p:pic>
      <p:cxnSp>
        <p:nvCxnSpPr>
          <p:cNvPr id="26" name="Egyenes összekötő 25"/>
          <p:cNvCxnSpPr>
            <a:cxnSpLocks/>
          </p:cNvCxnSpPr>
          <p:nvPr userDrawn="1"/>
        </p:nvCxnSpPr>
        <p:spPr>
          <a:xfrm>
            <a:off x="293370" y="6519896"/>
            <a:ext cx="5976000" cy="0"/>
          </a:xfrm>
          <a:prstGeom prst="line">
            <a:avLst/>
          </a:prstGeom>
          <a:ln w="15875">
            <a:solidFill>
              <a:srgbClr val="8A273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CDD05C86-EB5F-40B4-B21D-F8233F0EC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6264000" y="6519896"/>
            <a:ext cx="2880000" cy="338104"/>
          </a:xfrm>
          <a:prstGeom prst="round1Rect">
            <a:avLst>
              <a:gd name="adj" fmla="val 24411"/>
            </a:avLst>
          </a:prstGeom>
          <a:solidFill>
            <a:srgbClr val="8A2734"/>
          </a:solidFill>
          <a:ln w="12700" cap="sq">
            <a:noFill/>
            <a:miter lim="800000"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 dirty="0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 dirty="0" err="1"/>
              <a:t>InfoERA</a:t>
            </a:r>
            <a:r>
              <a:rPr lang="en-US" dirty="0"/>
              <a:t> 201</a:t>
            </a:r>
            <a:r>
              <a:rPr lang="hu-HU" dirty="0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Arial" panose="020B0604020202020204" pitchFamily="34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52000" indent="-252000" algn="l" defTabSz="252000" rtl="0" fontAlgn="base">
        <a:spcBef>
          <a:spcPts val="3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1pPr>
      <a:lvl2pPr marL="504000" indent="-252000" algn="l" defTabSz="252000" rtl="0" fontAlgn="base">
        <a:spcBef>
          <a:spcPts val="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2pPr>
      <a:lvl3pPr marL="756000" indent="-252000" algn="l" defTabSz="252000" rtl="0" fontAlgn="base">
        <a:spcBef>
          <a:spcPts val="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3pPr>
      <a:lvl4pPr marL="1600200" indent="-228600" algn="l" defTabSz="252000" rtl="0" fontAlgn="base">
        <a:spcBef>
          <a:spcPts val="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4pPr>
      <a:lvl5pPr marL="2057400" indent="-228600" algn="l" defTabSz="252000" rtl="0" fontAlgn="base">
        <a:spcBef>
          <a:spcPts val="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ztzs@caesar.elte.h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sztzs@caesar.elte.h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3C49F41-A1CC-474B-BB94-BECAF06489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2268" y="1837593"/>
            <a:ext cx="6912000" cy="2055690"/>
          </a:xfrm>
        </p:spPr>
        <p:txBody>
          <a:bodyPr/>
          <a:lstStyle/>
          <a:p>
            <a:r>
              <a:rPr lang="hu-HU" dirty="0"/>
              <a:t>MI-robot tanárok</a:t>
            </a:r>
            <a:br>
              <a:rPr lang="hu-HU" dirty="0"/>
            </a:br>
            <a:r>
              <a:rPr lang="hu-HU" dirty="0"/>
              <a:t>és</a:t>
            </a:r>
            <a:br>
              <a:rPr lang="hu-HU" dirty="0"/>
            </a:br>
            <a:r>
              <a:rPr lang="hu-HU" dirty="0"/>
              <a:t>mi, informatikatanárok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D107C34-7D33-47C0-8D17-99F1AF5DE4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Szalayné Tahy Zsuzsanna</a:t>
            </a:r>
            <a:br>
              <a:rPr lang="hu-HU" dirty="0"/>
            </a:br>
            <a:r>
              <a:rPr lang="hu-HU" dirty="0">
                <a:hlinkClick r:id="rId2"/>
              </a:rPr>
              <a:t>sztzs@caesar.elte.hu</a:t>
            </a:r>
            <a:br>
              <a:rPr lang="hu-HU" dirty="0"/>
            </a:br>
            <a:r>
              <a:rPr lang="hu-HU" dirty="0"/>
              <a:t>ELTE IK</a:t>
            </a:r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A1EC8CC-1EA8-40C3-B20D-52792EF4F6A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125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8664FD-B67E-4E6F-956C-5D2484D8B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Szerepek a tanulási folyamatban</a:t>
            </a:r>
          </a:p>
        </p:txBody>
      </p:sp>
      <p:sp>
        <p:nvSpPr>
          <p:cNvPr id="21" name="Tartalom helye 20">
            <a:extLst>
              <a:ext uri="{FF2B5EF4-FFF2-40B4-BE49-F238E27FC236}">
                <a16:creationId xmlns:a16="http://schemas.microsoft.com/office/drawing/2014/main" id="{AE310AB4-E398-4CAF-8D10-168B5A21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262" y="3444760"/>
            <a:ext cx="8737188" cy="2959714"/>
          </a:xfrm>
        </p:spPr>
        <p:txBody>
          <a:bodyPr/>
          <a:lstStyle/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Robot:	Eszköz, feladatgenerálás, mérés, visszajelzés.</a:t>
            </a:r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Tanár:	Megfigyelő, meghallgató.</a:t>
            </a:r>
            <a:br>
              <a:rPr lang="hu-HU" dirty="0"/>
            </a:br>
            <a:endParaRPr lang="hu-HU" dirty="0"/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Tanuló:	Felderítő, memorizáló, élménygyűjtő.</a:t>
            </a:r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46E1DCA-F8EA-4FB8-8AAB-25BB433068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4" name="Csoportba foglalás ENLAU">
            <a:extLst>
              <a:ext uri="{FF2B5EF4-FFF2-40B4-BE49-F238E27FC236}">
                <a16:creationId xmlns:a16="http://schemas.microsoft.com/office/drawing/2014/main" id="{C6F911BB-5894-41A9-84D3-CFF68A4CA99A}"/>
              </a:ext>
            </a:extLst>
          </p:cNvPr>
          <p:cNvGrpSpPr>
            <a:grpSpLocks/>
          </p:cNvGrpSpPr>
          <p:nvPr/>
        </p:nvGrpSpPr>
        <p:grpSpPr>
          <a:xfrm>
            <a:off x="1864711" y="1449757"/>
            <a:ext cx="6846031" cy="1800000"/>
            <a:chOff x="2365400" y="7368354"/>
            <a:chExt cx="10554947" cy="2505304"/>
          </a:xfrm>
        </p:grpSpPr>
        <p:sp>
          <p:nvSpPr>
            <p:cNvPr id="5" name="Felhő 4">
              <a:extLst>
                <a:ext uri="{FF2B5EF4-FFF2-40B4-BE49-F238E27FC236}">
                  <a16:creationId xmlns:a16="http://schemas.microsoft.com/office/drawing/2014/main" id="{C49FFE5D-AD0C-4744-B30E-44D4B413431B}"/>
                </a:ext>
              </a:extLst>
            </p:cNvPr>
            <p:cNvSpPr/>
            <p:nvPr/>
          </p:nvSpPr>
          <p:spPr>
            <a:xfrm flipH="1">
              <a:off x="7057059" y="7368354"/>
              <a:ext cx="3885239" cy="2505304"/>
            </a:xfrm>
            <a:prstGeom prst="cloud">
              <a:avLst/>
            </a:prstGeom>
            <a:gradFill>
              <a:gsLst>
                <a:gs pos="0">
                  <a:srgbClr val="D7DADB"/>
                </a:gs>
                <a:gs pos="100000">
                  <a:srgbClr val="E8E8E8"/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Szünet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(szűrés,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raktározás, felejtés)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" name="Jobbra nyílbuborék 39">
              <a:extLst>
                <a:ext uri="{FF2B5EF4-FFF2-40B4-BE49-F238E27FC236}">
                  <a16:creationId xmlns:a16="http://schemas.microsoft.com/office/drawing/2014/main" id="{E8E43510-D50D-4E91-935D-FDE99CFC42A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1005" y="8286197"/>
              <a:ext cx="3637079" cy="96570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562"/>
              </a:avLst>
            </a:prstGeom>
            <a:solidFill>
              <a:srgbClr val="99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3. 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Tapasztalás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" name="Jobbra nyílbuborék 22">
              <a:extLst>
                <a:ext uri="{FF2B5EF4-FFF2-40B4-BE49-F238E27FC236}">
                  <a16:creationId xmlns:a16="http://schemas.microsoft.com/office/drawing/2014/main" id="{9837E769-9FB5-47DC-95CE-546E30E8A34E}"/>
                </a:ext>
              </a:extLst>
            </p:cNvPr>
            <p:cNvSpPr/>
            <p:nvPr/>
          </p:nvSpPr>
          <p:spPr>
            <a:xfrm>
              <a:off x="4335842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709"/>
              </a:avLst>
            </a:prstGeom>
            <a:solidFill>
              <a:srgbClr val="99CC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Kipróbálás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" name="Lekerekített téglalap 43">
              <a:extLst>
                <a:ext uri="{FF2B5EF4-FFF2-40B4-BE49-F238E27FC236}">
                  <a16:creationId xmlns:a16="http://schemas.microsoft.com/office/drawing/2014/main" id="{AC1F2F60-F64C-401E-A961-B81B3D8F4C7C}"/>
                </a:ext>
              </a:extLst>
            </p:cNvPr>
            <p:cNvSpPr/>
            <p:nvPr/>
          </p:nvSpPr>
          <p:spPr>
            <a:xfrm>
              <a:off x="10561452" y="9034040"/>
              <a:ext cx="2358895" cy="701486"/>
            </a:xfrm>
            <a:prstGeom prst="roundRect">
              <a:avLst/>
            </a:prstGeom>
            <a:solidFill>
              <a:srgbClr val="FF7C80"/>
            </a:solidFill>
            <a:ln>
              <a:solidFill>
                <a:srgbClr val="FF7C8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5c.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kreatívan</a:t>
              </a:r>
              <a:endParaRPr lang="en-GB" sz="1400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9" name="Jobbra nyílbuborék 35">
              <a:extLst>
                <a:ext uri="{FF2B5EF4-FFF2-40B4-BE49-F238E27FC236}">
                  <a16:creationId xmlns:a16="http://schemas.microsoft.com/office/drawing/2014/main" id="{C05CC9AA-E5DB-412A-9953-9E09124B5D67}"/>
                </a:ext>
              </a:extLst>
            </p:cNvPr>
            <p:cNvSpPr/>
            <p:nvPr/>
          </p:nvSpPr>
          <p:spPr>
            <a:xfrm>
              <a:off x="2365400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285"/>
              </a:avLst>
            </a:prstGeom>
            <a:solidFill>
              <a:srgbClr val="CC99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1.</a:t>
              </a:r>
              <a:b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Megismerés</a:t>
              </a:r>
              <a:endParaRPr lang="en-GB" sz="1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0" name="Lekerekített téglalap 42">
              <a:extLst>
                <a:ext uri="{FF2B5EF4-FFF2-40B4-BE49-F238E27FC236}">
                  <a16:creationId xmlns:a16="http://schemas.microsoft.com/office/drawing/2014/main" id="{F5D4A4DF-EEDD-401E-A31E-93A446E97299}"/>
                </a:ext>
              </a:extLst>
            </p:cNvPr>
            <p:cNvSpPr/>
            <p:nvPr/>
          </p:nvSpPr>
          <p:spPr>
            <a:xfrm>
              <a:off x="10162759" y="8296296"/>
              <a:ext cx="2358895" cy="701487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5b.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máshol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1" name="Lekerekített téglalap 41">
              <a:extLst>
                <a:ext uri="{FF2B5EF4-FFF2-40B4-BE49-F238E27FC236}">
                  <a16:creationId xmlns:a16="http://schemas.microsoft.com/office/drawing/2014/main" id="{AF317FEC-F1AB-4241-97C0-00D5DF32B099}"/>
                </a:ext>
              </a:extLst>
            </p:cNvPr>
            <p:cNvSpPr/>
            <p:nvPr/>
          </p:nvSpPr>
          <p:spPr>
            <a:xfrm>
              <a:off x="9735100" y="7563095"/>
              <a:ext cx="2358895" cy="701487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5a.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ugyanott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12" name="Csoportba foglalás 11">
              <a:extLst>
                <a:ext uri="{FF2B5EF4-FFF2-40B4-BE49-F238E27FC236}">
                  <a16:creationId xmlns:a16="http://schemas.microsoft.com/office/drawing/2014/main" id="{15F8758C-84DD-4D81-9F6E-70BB95FAC9E2}"/>
                </a:ext>
              </a:extLst>
            </p:cNvPr>
            <p:cNvGrpSpPr/>
            <p:nvPr/>
          </p:nvGrpSpPr>
          <p:grpSpPr>
            <a:xfrm>
              <a:off x="10069652" y="9006020"/>
              <a:ext cx="805118" cy="689811"/>
              <a:chOff x="10290632" y="9006020"/>
              <a:chExt cx="805118" cy="689811"/>
            </a:xfrm>
          </p:grpSpPr>
          <p:sp>
            <p:nvSpPr>
              <p:cNvPr id="19" name="Szalagnyíl jobbra 49">
                <a:extLst>
                  <a:ext uri="{FF2B5EF4-FFF2-40B4-BE49-F238E27FC236}">
                    <a16:creationId xmlns:a16="http://schemas.microsoft.com/office/drawing/2014/main" id="{62784B13-5F96-4827-BB4E-AC5F924851CF}"/>
                  </a:ext>
                </a:extLst>
              </p:cNvPr>
              <p:cNvSpPr/>
              <p:nvPr/>
            </p:nvSpPr>
            <p:spPr>
              <a:xfrm rot="5400000" flipH="1" flipV="1">
                <a:off x="10682290" y="9282371"/>
                <a:ext cx="155329" cy="671591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20" name="Szalagnyíl jobbra 49">
                <a:extLst>
                  <a:ext uri="{FF2B5EF4-FFF2-40B4-BE49-F238E27FC236}">
                    <a16:creationId xmlns:a16="http://schemas.microsoft.com/office/drawing/2014/main" id="{9546A8BA-44DE-4B7E-BBCD-DEAD300F7727}"/>
                  </a:ext>
                </a:extLst>
              </p:cNvPr>
              <p:cNvSpPr/>
              <p:nvPr/>
            </p:nvSpPr>
            <p:spPr>
              <a:xfrm rot="16200000" flipH="1" flipV="1">
                <a:off x="10548764" y="8747888"/>
                <a:ext cx="155329" cy="671593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3" name="Csoportba foglalás 12">
              <a:extLst>
                <a:ext uri="{FF2B5EF4-FFF2-40B4-BE49-F238E27FC236}">
                  <a16:creationId xmlns:a16="http://schemas.microsoft.com/office/drawing/2014/main" id="{2939A785-3DCC-4AA3-97B3-2A4F446E7C74}"/>
                </a:ext>
              </a:extLst>
            </p:cNvPr>
            <p:cNvGrpSpPr/>
            <p:nvPr/>
          </p:nvGrpSpPr>
          <p:grpSpPr>
            <a:xfrm>
              <a:off x="9662509" y="8274814"/>
              <a:ext cx="828780" cy="709300"/>
              <a:chOff x="9691487" y="10309801"/>
              <a:chExt cx="828780" cy="709300"/>
            </a:xfrm>
          </p:grpSpPr>
          <p:sp>
            <p:nvSpPr>
              <p:cNvPr id="17" name="Szalagnyíl jobbra 49">
                <a:extLst>
                  <a:ext uri="{FF2B5EF4-FFF2-40B4-BE49-F238E27FC236}">
                    <a16:creationId xmlns:a16="http://schemas.microsoft.com/office/drawing/2014/main" id="{9D6B4EBE-7875-49C8-AA72-C280BAA1005B}"/>
                  </a:ext>
                </a:extLst>
              </p:cNvPr>
              <p:cNvSpPr/>
              <p:nvPr/>
            </p:nvSpPr>
            <p:spPr>
              <a:xfrm rot="5400000" flipH="1" flipV="1">
                <a:off x="10106807" y="10605641"/>
                <a:ext cx="155329" cy="671591"/>
              </a:xfrm>
              <a:prstGeom prst="curvedRightArrow">
                <a:avLst>
                  <a:gd name="adj1" fmla="val 45068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8" name="Szalagnyíl jobbra 49">
                <a:extLst>
                  <a:ext uri="{FF2B5EF4-FFF2-40B4-BE49-F238E27FC236}">
                    <a16:creationId xmlns:a16="http://schemas.microsoft.com/office/drawing/2014/main" id="{0CFA6945-AC87-45C0-A00E-491A1A5FD235}"/>
                  </a:ext>
                </a:extLst>
              </p:cNvPr>
              <p:cNvSpPr/>
              <p:nvPr/>
            </p:nvSpPr>
            <p:spPr>
              <a:xfrm rot="16200000" flipH="1" flipV="1">
                <a:off x="9949618" y="10051670"/>
                <a:ext cx="155329" cy="671591"/>
              </a:xfrm>
              <a:prstGeom prst="curvedRightArrow">
                <a:avLst>
                  <a:gd name="adj1" fmla="val 43705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4" name="Csoportba foglalás 13">
              <a:extLst>
                <a:ext uri="{FF2B5EF4-FFF2-40B4-BE49-F238E27FC236}">
                  <a16:creationId xmlns:a16="http://schemas.microsoft.com/office/drawing/2014/main" id="{5A900182-B481-459C-B5A8-598E6BEFAFDE}"/>
                </a:ext>
              </a:extLst>
            </p:cNvPr>
            <p:cNvGrpSpPr/>
            <p:nvPr/>
          </p:nvGrpSpPr>
          <p:grpSpPr>
            <a:xfrm>
              <a:off x="9255758" y="7568479"/>
              <a:ext cx="797530" cy="699705"/>
              <a:chOff x="9469118" y="7568479"/>
              <a:chExt cx="797530" cy="699705"/>
            </a:xfrm>
          </p:grpSpPr>
          <p:sp>
            <p:nvSpPr>
              <p:cNvPr id="15" name="Szalagnyíl jobbra 49">
                <a:extLst>
                  <a:ext uri="{FF2B5EF4-FFF2-40B4-BE49-F238E27FC236}">
                    <a16:creationId xmlns:a16="http://schemas.microsoft.com/office/drawing/2014/main" id="{D987AECB-C9D2-408B-BEDC-1CE7DBC0C72D}"/>
                  </a:ext>
                </a:extLst>
              </p:cNvPr>
              <p:cNvSpPr/>
              <p:nvPr/>
            </p:nvSpPr>
            <p:spPr>
              <a:xfrm rot="5400000" flipH="1" flipV="1">
                <a:off x="9853188" y="7854725"/>
                <a:ext cx="155329" cy="671590"/>
              </a:xfrm>
              <a:prstGeom prst="curvedRightArrow">
                <a:avLst>
                  <a:gd name="adj1" fmla="val 45340"/>
                  <a:gd name="adj2" fmla="val 319901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6" name="Szalagnyíl jobbra 49">
                <a:extLst>
                  <a:ext uri="{FF2B5EF4-FFF2-40B4-BE49-F238E27FC236}">
                    <a16:creationId xmlns:a16="http://schemas.microsoft.com/office/drawing/2014/main" id="{E94562B6-8AC8-480B-A08C-C4E289D7C8B0}"/>
                  </a:ext>
                </a:extLst>
              </p:cNvPr>
              <p:cNvSpPr/>
              <p:nvPr/>
            </p:nvSpPr>
            <p:spPr>
              <a:xfrm rot="16200000" flipH="1" flipV="1">
                <a:off x="9727248" y="7310349"/>
                <a:ext cx="155329" cy="671590"/>
              </a:xfrm>
              <a:prstGeom prst="curvedRightArrow">
                <a:avLst>
                  <a:gd name="adj1" fmla="val 52968"/>
                  <a:gd name="adj2" fmla="val 194796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68274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8664FD-B67E-4E6F-956C-5D2484D8B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Szerepek a tanulási folyamatban</a:t>
            </a:r>
          </a:p>
        </p:txBody>
      </p:sp>
      <p:sp>
        <p:nvSpPr>
          <p:cNvPr id="21" name="Tartalom helye 20">
            <a:extLst>
              <a:ext uri="{FF2B5EF4-FFF2-40B4-BE49-F238E27FC236}">
                <a16:creationId xmlns:a16="http://schemas.microsoft.com/office/drawing/2014/main" id="{AE310AB4-E398-4CAF-8D10-168B5A21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262" y="3444760"/>
            <a:ext cx="8737188" cy="2959714"/>
          </a:xfrm>
        </p:spPr>
        <p:txBody>
          <a:bodyPr>
            <a:normAutofit lnSpcReduction="10000"/>
          </a:bodyPr>
          <a:lstStyle/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Robot:	Eszköz, feladatgenerálás, mérés, visszajelzés</a:t>
            </a:r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Tanár:	Értékelés, bíztatás, meghallgatás.</a:t>
            </a:r>
            <a:br>
              <a:rPr lang="hu-HU" dirty="0"/>
            </a:br>
            <a:r>
              <a:rPr lang="hu-HU" dirty="0"/>
              <a:t> </a:t>
            </a:r>
            <a:r>
              <a:rPr lang="hu-HU" sz="1900" dirty="0"/>
              <a:t>(Ne a gép mondja, hogy „ügyes vagy”, mert az nem valódi dicséret)</a:t>
            </a:r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Tanuló:	Rutin szerzés, automatizmus gyakorlása, rögzítés.</a:t>
            </a:r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46E1DCA-F8EA-4FB8-8AAB-25BB433068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4" name="Csoportba foglalás ENLAU">
            <a:extLst>
              <a:ext uri="{FF2B5EF4-FFF2-40B4-BE49-F238E27FC236}">
                <a16:creationId xmlns:a16="http://schemas.microsoft.com/office/drawing/2014/main" id="{C6F911BB-5894-41A9-84D3-CFF68A4CA99A}"/>
              </a:ext>
            </a:extLst>
          </p:cNvPr>
          <p:cNvGrpSpPr>
            <a:grpSpLocks/>
          </p:cNvGrpSpPr>
          <p:nvPr/>
        </p:nvGrpSpPr>
        <p:grpSpPr>
          <a:xfrm>
            <a:off x="1864711" y="1449757"/>
            <a:ext cx="7075052" cy="1800000"/>
            <a:chOff x="2365400" y="7368354"/>
            <a:chExt cx="10908043" cy="2505304"/>
          </a:xfrm>
        </p:grpSpPr>
        <p:sp>
          <p:nvSpPr>
            <p:cNvPr id="5" name="Felhő 4">
              <a:extLst>
                <a:ext uri="{FF2B5EF4-FFF2-40B4-BE49-F238E27FC236}">
                  <a16:creationId xmlns:a16="http://schemas.microsoft.com/office/drawing/2014/main" id="{C49FFE5D-AD0C-4744-B30E-44D4B413431B}"/>
                </a:ext>
              </a:extLst>
            </p:cNvPr>
            <p:cNvSpPr/>
            <p:nvPr/>
          </p:nvSpPr>
          <p:spPr>
            <a:xfrm flipH="1">
              <a:off x="7057059" y="7368354"/>
              <a:ext cx="3885239" cy="2505304"/>
            </a:xfrm>
            <a:prstGeom prst="cloud">
              <a:avLst/>
            </a:prstGeom>
            <a:gradFill>
              <a:gsLst>
                <a:gs pos="0">
                  <a:srgbClr val="D7DADB"/>
                </a:gs>
                <a:gs pos="100000">
                  <a:srgbClr val="E8E8E8"/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Szünet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(szűrés,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raktározás, felejtés)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" name="Jobbra nyílbuborék 39">
              <a:extLst>
                <a:ext uri="{FF2B5EF4-FFF2-40B4-BE49-F238E27FC236}">
                  <a16:creationId xmlns:a16="http://schemas.microsoft.com/office/drawing/2014/main" id="{E8E43510-D50D-4E91-935D-FDE99CFC42A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1005" y="8286199"/>
              <a:ext cx="2424719" cy="643803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562"/>
              </a:avLst>
            </a:prstGeom>
            <a:solidFill>
              <a:srgbClr val="99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3. 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Tapasztalás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" name="Jobbra nyílbuborék 22">
              <a:extLst>
                <a:ext uri="{FF2B5EF4-FFF2-40B4-BE49-F238E27FC236}">
                  <a16:creationId xmlns:a16="http://schemas.microsoft.com/office/drawing/2014/main" id="{9837E769-9FB5-47DC-95CE-546E30E8A34E}"/>
                </a:ext>
              </a:extLst>
            </p:cNvPr>
            <p:cNvSpPr/>
            <p:nvPr/>
          </p:nvSpPr>
          <p:spPr>
            <a:xfrm>
              <a:off x="4335842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709"/>
              </a:avLst>
            </a:prstGeom>
            <a:solidFill>
              <a:srgbClr val="99CC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Kipróbálás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" name="Lekerekített téglalap 43">
              <a:extLst>
                <a:ext uri="{FF2B5EF4-FFF2-40B4-BE49-F238E27FC236}">
                  <a16:creationId xmlns:a16="http://schemas.microsoft.com/office/drawing/2014/main" id="{AC1F2F60-F64C-401E-A961-B81B3D8F4C7C}"/>
                </a:ext>
              </a:extLst>
            </p:cNvPr>
            <p:cNvSpPr/>
            <p:nvPr/>
          </p:nvSpPr>
          <p:spPr>
            <a:xfrm>
              <a:off x="10561452" y="9034040"/>
              <a:ext cx="2358895" cy="701486"/>
            </a:xfrm>
            <a:prstGeom prst="roundRect">
              <a:avLst/>
            </a:prstGeom>
            <a:solidFill>
              <a:srgbClr val="FF7C80"/>
            </a:solidFill>
            <a:ln>
              <a:solidFill>
                <a:srgbClr val="FF7C8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5c.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kreatívan</a:t>
              </a:r>
              <a:endParaRPr lang="en-GB" sz="1400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9" name="Jobbra nyílbuborék 35">
              <a:extLst>
                <a:ext uri="{FF2B5EF4-FFF2-40B4-BE49-F238E27FC236}">
                  <a16:creationId xmlns:a16="http://schemas.microsoft.com/office/drawing/2014/main" id="{C05CC9AA-E5DB-412A-9953-9E09124B5D67}"/>
                </a:ext>
              </a:extLst>
            </p:cNvPr>
            <p:cNvSpPr/>
            <p:nvPr/>
          </p:nvSpPr>
          <p:spPr>
            <a:xfrm>
              <a:off x="2365400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285"/>
              </a:avLst>
            </a:prstGeom>
            <a:solidFill>
              <a:srgbClr val="CC99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1.</a:t>
              </a:r>
              <a:b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Megismerés</a:t>
              </a:r>
              <a:endParaRPr lang="en-GB" sz="1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0" name="Lekerekített téglalap 42">
              <a:extLst>
                <a:ext uri="{FF2B5EF4-FFF2-40B4-BE49-F238E27FC236}">
                  <a16:creationId xmlns:a16="http://schemas.microsoft.com/office/drawing/2014/main" id="{F5D4A4DF-EEDD-401E-A31E-93A446E97299}"/>
                </a:ext>
              </a:extLst>
            </p:cNvPr>
            <p:cNvSpPr/>
            <p:nvPr/>
          </p:nvSpPr>
          <p:spPr>
            <a:xfrm>
              <a:off x="10162759" y="8296296"/>
              <a:ext cx="2358895" cy="701487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5b.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máshol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1" name="Lekerekített téglalap 41">
              <a:extLst>
                <a:ext uri="{FF2B5EF4-FFF2-40B4-BE49-F238E27FC236}">
                  <a16:creationId xmlns:a16="http://schemas.microsoft.com/office/drawing/2014/main" id="{AF317FEC-F1AB-4241-97C0-00D5DF32B0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735100" y="7563094"/>
              <a:ext cx="3538343" cy="1052230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5a.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ugyanott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12" name="Csoportba foglalás 11">
              <a:extLst>
                <a:ext uri="{FF2B5EF4-FFF2-40B4-BE49-F238E27FC236}">
                  <a16:creationId xmlns:a16="http://schemas.microsoft.com/office/drawing/2014/main" id="{15F8758C-84DD-4D81-9F6E-70BB95FAC9E2}"/>
                </a:ext>
              </a:extLst>
            </p:cNvPr>
            <p:cNvGrpSpPr/>
            <p:nvPr/>
          </p:nvGrpSpPr>
          <p:grpSpPr>
            <a:xfrm>
              <a:off x="10069652" y="9006020"/>
              <a:ext cx="805118" cy="689811"/>
              <a:chOff x="10290632" y="9006020"/>
              <a:chExt cx="805118" cy="689811"/>
            </a:xfrm>
          </p:grpSpPr>
          <p:sp>
            <p:nvSpPr>
              <p:cNvPr id="19" name="Szalagnyíl jobbra 49">
                <a:extLst>
                  <a:ext uri="{FF2B5EF4-FFF2-40B4-BE49-F238E27FC236}">
                    <a16:creationId xmlns:a16="http://schemas.microsoft.com/office/drawing/2014/main" id="{62784B13-5F96-4827-BB4E-AC5F924851CF}"/>
                  </a:ext>
                </a:extLst>
              </p:cNvPr>
              <p:cNvSpPr/>
              <p:nvPr/>
            </p:nvSpPr>
            <p:spPr>
              <a:xfrm rot="5400000" flipH="1" flipV="1">
                <a:off x="10682290" y="9282371"/>
                <a:ext cx="155329" cy="671591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20" name="Szalagnyíl jobbra 49">
                <a:extLst>
                  <a:ext uri="{FF2B5EF4-FFF2-40B4-BE49-F238E27FC236}">
                    <a16:creationId xmlns:a16="http://schemas.microsoft.com/office/drawing/2014/main" id="{9546A8BA-44DE-4B7E-BBCD-DEAD300F7727}"/>
                  </a:ext>
                </a:extLst>
              </p:cNvPr>
              <p:cNvSpPr/>
              <p:nvPr/>
            </p:nvSpPr>
            <p:spPr>
              <a:xfrm rot="16200000" flipH="1" flipV="1">
                <a:off x="10548764" y="8747888"/>
                <a:ext cx="155329" cy="671593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3" name="Csoportba foglalás 12">
              <a:extLst>
                <a:ext uri="{FF2B5EF4-FFF2-40B4-BE49-F238E27FC236}">
                  <a16:creationId xmlns:a16="http://schemas.microsoft.com/office/drawing/2014/main" id="{2939A785-3DCC-4AA3-97B3-2A4F446E7C74}"/>
                </a:ext>
              </a:extLst>
            </p:cNvPr>
            <p:cNvGrpSpPr/>
            <p:nvPr/>
          </p:nvGrpSpPr>
          <p:grpSpPr>
            <a:xfrm>
              <a:off x="9662509" y="8274814"/>
              <a:ext cx="828780" cy="709300"/>
              <a:chOff x="9691487" y="10309801"/>
              <a:chExt cx="828780" cy="709300"/>
            </a:xfrm>
          </p:grpSpPr>
          <p:sp>
            <p:nvSpPr>
              <p:cNvPr id="17" name="Szalagnyíl jobbra 49">
                <a:extLst>
                  <a:ext uri="{FF2B5EF4-FFF2-40B4-BE49-F238E27FC236}">
                    <a16:creationId xmlns:a16="http://schemas.microsoft.com/office/drawing/2014/main" id="{9D6B4EBE-7875-49C8-AA72-C280BAA1005B}"/>
                  </a:ext>
                </a:extLst>
              </p:cNvPr>
              <p:cNvSpPr/>
              <p:nvPr/>
            </p:nvSpPr>
            <p:spPr>
              <a:xfrm rot="5400000" flipH="1" flipV="1">
                <a:off x="10106807" y="10605641"/>
                <a:ext cx="155329" cy="671591"/>
              </a:xfrm>
              <a:prstGeom prst="curvedRightArrow">
                <a:avLst>
                  <a:gd name="adj1" fmla="val 45068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8" name="Szalagnyíl jobbra 49">
                <a:extLst>
                  <a:ext uri="{FF2B5EF4-FFF2-40B4-BE49-F238E27FC236}">
                    <a16:creationId xmlns:a16="http://schemas.microsoft.com/office/drawing/2014/main" id="{0CFA6945-AC87-45C0-A00E-491A1A5FD235}"/>
                  </a:ext>
                </a:extLst>
              </p:cNvPr>
              <p:cNvSpPr/>
              <p:nvPr/>
            </p:nvSpPr>
            <p:spPr>
              <a:xfrm rot="16200000" flipH="1" flipV="1">
                <a:off x="9949618" y="10051670"/>
                <a:ext cx="155329" cy="671591"/>
              </a:xfrm>
              <a:prstGeom prst="curvedRightArrow">
                <a:avLst>
                  <a:gd name="adj1" fmla="val 43705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4" name="Csoportba foglalás 13">
              <a:extLst>
                <a:ext uri="{FF2B5EF4-FFF2-40B4-BE49-F238E27FC236}">
                  <a16:creationId xmlns:a16="http://schemas.microsoft.com/office/drawing/2014/main" id="{5A900182-B481-459C-B5A8-598E6BEFAFDE}"/>
                </a:ext>
              </a:extLst>
            </p:cNvPr>
            <p:cNvGrpSpPr/>
            <p:nvPr/>
          </p:nvGrpSpPr>
          <p:grpSpPr>
            <a:xfrm>
              <a:off x="9255758" y="7568479"/>
              <a:ext cx="797530" cy="699705"/>
              <a:chOff x="9469118" y="7568479"/>
              <a:chExt cx="797530" cy="699705"/>
            </a:xfrm>
          </p:grpSpPr>
          <p:sp>
            <p:nvSpPr>
              <p:cNvPr id="15" name="Szalagnyíl jobbra 49">
                <a:extLst>
                  <a:ext uri="{FF2B5EF4-FFF2-40B4-BE49-F238E27FC236}">
                    <a16:creationId xmlns:a16="http://schemas.microsoft.com/office/drawing/2014/main" id="{D987AECB-C9D2-408B-BEDC-1CE7DBC0C72D}"/>
                  </a:ext>
                </a:extLst>
              </p:cNvPr>
              <p:cNvSpPr/>
              <p:nvPr/>
            </p:nvSpPr>
            <p:spPr>
              <a:xfrm rot="5400000" flipH="1" flipV="1">
                <a:off x="9853188" y="7854725"/>
                <a:ext cx="155329" cy="671590"/>
              </a:xfrm>
              <a:prstGeom prst="curvedRightArrow">
                <a:avLst>
                  <a:gd name="adj1" fmla="val 45340"/>
                  <a:gd name="adj2" fmla="val 319901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6" name="Szalagnyíl jobbra 49">
                <a:extLst>
                  <a:ext uri="{FF2B5EF4-FFF2-40B4-BE49-F238E27FC236}">
                    <a16:creationId xmlns:a16="http://schemas.microsoft.com/office/drawing/2014/main" id="{E94562B6-8AC8-480B-A08C-C4E289D7C8B0}"/>
                  </a:ext>
                </a:extLst>
              </p:cNvPr>
              <p:cNvSpPr/>
              <p:nvPr/>
            </p:nvSpPr>
            <p:spPr>
              <a:xfrm rot="16200000" flipH="1" flipV="1">
                <a:off x="9727248" y="7310349"/>
                <a:ext cx="155329" cy="671590"/>
              </a:xfrm>
              <a:prstGeom prst="curvedRightArrow">
                <a:avLst>
                  <a:gd name="adj1" fmla="val 52968"/>
                  <a:gd name="adj2" fmla="val 194796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7813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8664FD-B67E-4E6F-956C-5D2484D8B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Szerepek a tanulási folyamatban</a:t>
            </a:r>
          </a:p>
        </p:txBody>
      </p:sp>
      <p:sp>
        <p:nvSpPr>
          <p:cNvPr id="21" name="Tartalom helye 20">
            <a:extLst>
              <a:ext uri="{FF2B5EF4-FFF2-40B4-BE49-F238E27FC236}">
                <a16:creationId xmlns:a16="http://schemas.microsoft.com/office/drawing/2014/main" id="{AE310AB4-E398-4CAF-8D10-168B5A21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262" y="3444760"/>
            <a:ext cx="8737188" cy="2959714"/>
          </a:xfrm>
        </p:spPr>
        <p:txBody>
          <a:bodyPr>
            <a:normAutofit lnSpcReduction="10000"/>
          </a:bodyPr>
          <a:lstStyle/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Robot:	Eszköz, feladatbank, mérés, visszajelzés</a:t>
            </a:r>
            <a:br>
              <a:rPr lang="hu-HU" dirty="0"/>
            </a:br>
            <a:endParaRPr lang="hu-HU" dirty="0"/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Tanár:	Feladatok ajánlása, meghallgatás, vitatkozás, érvelés, értékelés</a:t>
            </a:r>
            <a:endParaRPr lang="hu-HU" sz="1900" dirty="0"/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Tanuló:	Felfedezés, értelmezés, vitatkozás, érvelés, érvényesítés</a:t>
            </a:r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46E1DCA-F8EA-4FB8-8AAB-25BB433068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4" name="Csoportba foglalás ENLAU">
            <a:extLst>
              <a:ext uri="{FF2B5EF4-FFF2-40B4-BE49-F238E27FC236}">
                <a16:creationId xmlns:a16="http://schemas.microsoft.com/office/drawing/2014/main" id="{C6F911BB-5894-41A9-84D3-CFF68A4CA99A}"/>
              </a:ext>
            </a:extLst>
          </p:cNvPr>
          <p:cNvGrpSpPr>
            <a:grpSpLocks/>
          </p:cNvGrpSpPr>
          <p:nvPr/>
        </p:nvGrpSpPr>
        <p:grpSpPr>
          <a:xfrm>
            <a:off x="1864711" y="1449757"/>
            <a:ext cx="7062297" cy="1800000"/>
            <a:chOff x="2365400" y="7368354"/>
            <a:chExt cx="10888384" cy="2505304"/>
          </a:xfrm>
        </p:grpSpPr>
        <p:sp>
          <p:nvSpPr>
            <p:cNvPr id="5" name="Felhő 4">
              <a:extLst>
                <a:ext uri="{FF2B5EF4-FFF2-40B4-BE49-F238E27FC236}">
                  <a16:creationId xmlns:a16="http://schemas.microsoft.com/office/drawing/2014/main" id="{C49FFE5D-AD0C-4744-B30E-44D4B413431B}"/>
                </a:ext>
              </a:extLst>
            </p:cNvPr>
            <p:cNvSpPr/>
            <p:nvPr/>
          </p:nvSpPr>
          <p:spPr>
            <a:xfrm flipH="1">
              <a:off x="7057059" y="7368354"/>
              <a:ext cx="3885239" cy="2505304"/>
            </a:xfrm>
            <a:prstGeom prst="cloud">
              <a:avLst/>
            </a:prstGeom>
            <a:gradFill>
              <a:gsLst>
                <a:gs pos="0">
                  <a:srgbClr val="D7DADB"/>
                </a:gs>
                <a:gs pos="100000">
                  <a:srgbClr val="E8E8E8"/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Szünet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(szűrés,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raktározás, felejtés)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" name="Jobbra nyílbuborék 39">
              <a:extLst>
                <a:ext uri="{FF2B5EF4-FFF2-40B4-BE49-F238E27FC236}">
                  <a16:creationId xmlns:a16="http://schemas.microsoft.com/office/drawing/2014/main" id="{E8E43510-D50D-4E91-935D-FDE99CFC42A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1005" y="8286199"/>
              <a:ext cx="2424719" cy="643803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562"/>
              </a:avLst>
            </a:prstGeom>
            <a:solidFill>
              <a:srgbClr val="99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3. 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Tapasztalás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" name="Jobbra nyílbuborék 22">
              <a:extLst>
                <a:ext uri="{FF2B5EF4-FFF2-40B4-BE49-F238E27FC236}">
                  <a16:creationId xmlns:a16="http://schemas.microsoft.com/office/drawing/2014/main" id="{9837E769-9FB5-47DC-95CE-546E30E8A34E}"/>
                </a:ext>
              </a:extLst>
            </p:cNvPr>
            <p:cNvSpPr/>
            <p:nvPr/>
          </p:nvSpPr>
          <p:spPr>
            <a:xfrm>
              <a:off x="4335842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709"/>
              </a:avLst>
            </a:prstGeom>
            <a:solidFill>
              <a:srgbClr val="99CC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Kipróbálás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" name="Lekerekített téglalap 43">
              <a:extLst>
                <a:ext uri="{FF2B5EF4-FFF2-40B4-BE49-F238E27FC236}">
                  <a16:creationId xmlns:a16="http://schemas.microsoft.com/office/drawing/2014/main" id="{AC1F2F60-F64C-401E-A961-B81B3D8F4C7C}"/>
                </a:ext>
              </a:extLst>
            </p:cNvPr>
            <p:cNvSpPr/>
            <p:nvPr/>
          </p:nvSpPr>
          <p:spPr>
            <a:xfrm>
              <a:off x="10561452" y="9034040"/>
              <a:ext cx="2358895" cy="701486"/>
            </a:xfrm>
            <a:prstGeom prst="roundRect">
              <a:avLst/>
            </a:prstGeom>
            <a:solidFill>
              <a:srgbClr val="FF7C80"/>
            </a:solidFill>
            <a:ln>
              <a:solidFill>
                <a:srgbClr val="FF7C8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5c.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kreatívan</a:t>
              </a:r>
              <a:endParaRPr lang="en-GB" sz="1400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9" name="Jobbra nyílbuborék 35">
              <a:extLst>
                <a:ext uri="{FF2B5EF4-FFF2-40B4-BE49-F238E27FC236}">
                  <a16:creationId xmlns:a16="http://schemas.microsoft.com/office/drawing/2014/main" id="{C05CC9AA-E5DB-412A-9953-9E09124B5D67}"/>
                </a:ext>
              </a:extLst>
            </p:cNvPr>
            <p:cNvSpPr/>
            <p:nvPr/>
          </p:nvSpPr>
          <p:spPr>
            <a:xfrm>
              <a:off x="2365400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285"/>
              </a:avLst>
            </a:prstGeom>
            <a:solidFill>
              <a:srgbClr val="CC99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1.</a:t>
              </a:r>
              <a:b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Megismerés</a:t>
              </a:r>
              <a:endParaRPr lang="en-GB" sz="1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0" name="Lekerekített téglalap 42">
              <a:extLst>
                <a:ext uri="{FF2B5EF4-FFF2-40B4-BE49-F238E27FC236}">
                  <a16:creationId xmlns:a16="http://schemas.microsoft.com/office/drawing/2014/main" id="{F5D4A4DF-EEDD-401E-A31E-93A446E972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715439" y="8296295"/>
              <a:ext cx="3538345" cy="105223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5b.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máshol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1" name="Lekerekített téglalap 41">
              <a:extLst>
                <a:ext uri="{FF2B5EF4-FFF2-40B4-BE49-F238E27FC236}">
                  <a16:creationId xmlns:a16="http://schemas.microsoft.com/office/drawing/2014/main" id="{AF317FEC-F1AB-4241-97C0-00D5DF32B0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735100" y="7563095"/>
              <a:ext cx="2335306" cy="694472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5a.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ugyanott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12" name="Csoportba foglalás 11">
              <a:extLst>
                <a:ext uri="{FF2B5EF4-FFF2-40B4-BE49-F238E27FC236}">
                  <a16:creationId xmlns:a16="http://schemas.microsoft.com/office/drawing/2014/main" id="{15F8758C-84DD-4D81-9F6E-70BB95FAC9E2}"/>
                </a:ext>
              </a:extLst>
            </p:cNvPr>
            <p:cNvGrpSpPr/>
            <p:nvPr/>
          </p:nvGrpSpPr>
          <p:grpSpPr>
            <a:xfrm>
              <a:off x="10069652" y="9006020"/>
              <a:ext cx="805118" cy="689811"/>
              <a:chOff x="10290632" y="9006020"/>
              <a:chExt cx="805118" cy="689811"/>
            </a:xfrm>
          </p:grpSpPr>
          <p:sp>
            <p:nvSpPr>
              <p:cNvPr id="19" name="Szalagnyíl jobbra 49">
                <a:extLst>
                  <a:ext uri="{FF2B5EF4-FFF2-40B4-BE49-F238E27FC236}">
                    <a16:creationId xmlns:a16="http://schemas.microsoft.com/office/drawing/2014/main" id="{62784B13-5F96-4827-BB4E-AC5F924851CF}"/>
                  </a:ext>
                </a:extLst>
              </p:cNvPr>
              <p:cNvSpPr/>
              <p:nvPr/>
            </p:nvSpPr>
            <p:spPr>
              <a:xfrm rot="5400000" flipH="1" flipV="1">
                <a:off x="10682290" y="9282371"/>
                <a:ext cx="155329" cy="671591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20" name="Szalagnyíl jobbra 49">
                <a:extLst>
                  <a:ext uri="{FF2B5EF4-FFF2-40B4-BE49-F238E27FC236}">
                    <a16:creationId xmlns:a16="http://schemas.microsoft.com/office/drawing/2014/main" id="{9546A8BA-44DE-4B7E-BBCD-DEAD300F7727}"/>
                  </a:ext>
                </a:extLst>
              </p:cNvPr>
              <p:cNvSpPr/>
              <p:nvPr/>
            </p:nvSpPr>
            <p:spPr>
              <a:xfrm rot="16200000" flipH="1" flipV="1">
                <a:off x="10548764" y="8747888"/>
                <a:ext cx="155329" cy="671593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3" name="Csoportba foglalás 12">
              <a:extLst>
                <a:ext uri="{FF2B5EF4-FFF2-40B4-BE49-F238E27FC236}">
                  <a16:creationId xmlns:a16="http://schemas.microsoft.com/office/drawing/2014/main" id="{2939A785-3DCC-4AA3-97B3-2A4F446E7C74}"/>
                </a:ext>
              </a:extLst>
            </p:cNvPr>
            <p:cNvGrpSpPr/>
            <p:nvPr/>
          </p:nvGrpSpPr>
          <p:grpSpPr>
            <a:xfrm>
              <a:off x="9255859" y="8274811"/>
              <a:ext cx="828772" cy="709305"/>
              <a:chOff x="9284837" y="10309798"/>
              <a:chExt cx="828772" cy="709305"/>
            </a:xfrm>
          </p:grpSpPr>
          <p:sp>
            <p:nvSpPr>
              <p:cNvPr id="17" name="Szalagnyíl jobbra 49">
                <a:extLst>
                  <a:ext uri="{FF2B5EF4-FFF2-40B4-BE49-F238E27FC236}">
                    <a16:creationId xmlns:a16="http://schemas.microsoft.com/office/drawing/2014/main" id="{9D6B4EBE-7875-49C8-AA72-C280BAA1005B}"/>
                  </a:ext>
                </a:extLst>
              </p:cNvPr>
              <p:cNvSpPr/>
              <p:nvPr/>
            </p:nvSpPr>
            <p:spPr>
              <a:xfrm rot="5400000" flipH="1" flipV="1">
                <a:off x="9700147" y="10605642"/>
                <a:ext cx="155329" cy="671594"/>
              </a:xfrm>
              <a:prstGeom prst="curvedRightArrow">
                <a:avLst>
                  <a:gd name="adj1" fmla="val 45068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8" name="Szalagnyíl jobbra 49">
                <a:extLst>
                  <a:ext uri="{FF2B5EF4-FFF2-40B4-BE49-F238E27FC236}">
                    <a16:creationId xmlns:a16="http://schemas.microsoft.com/office/drawing/2014/main" id="{0CFA6945-AC87-45C0-A00E-491A1A5FD235}"/>
                  </a:ext>
                </a:extLst>
              </p:cNvPr>
              <p:cNvSpPr/>
              <p:nvPr/>
            </p:nvSpPr>
            <p:spPr>
              <a:xfrm rot="16200000" flipH="1" flipV="1">
                <a:off x="9542967" y="10051668"/>
                <a:ext cx="155329" cy="671590"/>
              </a:xfrm>
              <a:prstGeom prst="curvedRightArrow">
                <a:avLst>
                  <a:gd name="adj1" fmla="val 43705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4" name="Csoportba foglalás 13">
              <a:extLst>
                <a:ext uri="{FF2B5EF4-FFF2-40B4-BE49-F238E27FC236}">
                  <a16:creationId xmlns:a16="http://schemas.microsoft.com/office/drawing/2014/main" id="{5A900182-B481-459C-B5A8-598E6BEFAFDE}"/>
                </a:ext>
              </a:extLst>
            </p:cNvPr>
            <p:cNvGrpSpPr/>
            <p:nvPr/>
          </p:nvGrpSpPr>
          <p:grpSpPr>
            <a:xfrm>
              <a:off x="9255758" y="7568479"/>
              <a:ext cx="797530" cy="699705"/>
              <a:chOff x="9469118" y="7568479"/>
              <a:chExt cx="797530" cy="699705"/>
            </a:xfrm>
          </p:grpSpPr>
          <p:sp>
            <p:nvSpPr>
              <p:cNvPr id="15" name="Szalagnyíl jobbra 49">
                <a:extLst>
                  <a:ext uri="{FF2B5EF4-FFF2-40B4-BE49-F238E27FC236}">
                    <a16:creationId xmlns:a16="http://schemas.microsoft.com/office/drawing/2014/main" id="{D987AECB-C9D2-408B-BEDC-1CE7DBC0C72D}"/>
                  </a:ext>
                </a:extLst>
              </p:cNvPr>
              <p:cNvSpPr/>
              <p:nvPr/>
            </p:nvSpPr>
            <p:spPr>
              <a:xfrm rot="5400000" flipH="1" flipV="1">
                <a:off x="9853188" y="7854725"/>
                <a:ext cx="155329" cy="671590"/>
              </a:xfrm>
              <a:prstGeom prst="curvedRightArrow">
                <a:avLst>
                  <a:gd name="adj1" fmla="val 45340"/>
                  <a:gd name="adj2" fmla="val 319901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6" name="Szalagnyíl jobbra 49">
                <a:extLst>
                  <a:ext uri="{FF2B5EF4-FFF2-40B4-BE49-F238E27FC236}">
                    <a16:creationId xmlns:a16="http://schemas.microsoft.com/office/drawing/2014/main" id="{E94562B6-8AC8-480B-A08C-C4E289D7C8B0}"/>
                  </a:ext>
                </a:extLst>
              </p:cNvPr>
              <p:cNvSpPr/>
              <p:nvPr/>
            </p:nvSpPr>
            <p:spPr>
              <a:xfrm rot="16200000" flipH="1" flipV="1">
                <a:off x="9727248" y="7310349"/>
                <a:ext cx="155329" cy="671590"/>
              </a:xfrm>
              <a:prstGeom prst="curvedRightArrow">
                <a:avLst>
                  <a:gd name="adj1" fmla="val 52968"/>
                  <a:gd name="adj2" fmla="val 194796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84463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8664FD-B67E-4E6F-956C-5D2484D8B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Szerepek a tanulási folyamatban</a:t>
            </a:r>
          </a:p>
        </p:txBody>
      </p:sp>
      <p:sp>
        <p:nvSpPr>
          <p:cNvPr id="21" name="Tartalom helye 20">
            <a:extLst>
              <a:ext uri="{FF2B5EF4-FFF2-40B4-BE49-F238E27FC236}">
                <a16:creationId xmlns:a16="http://schemas.microsoft.com/office/drawing/2014/main" id="{AE310AB4-E398-4CAF-8D10-168B5A21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262" y="3444760"/>
            <a:ext cx="8737188" cy="2959714"/>
          </a:xfrm>
        </p:spPr>
        <p:txBody>
          <a:bodyPr>
            <a:normAutofit lnSpcReduction="10000"/>
          </a:bodyPr>
          <a:lstStyle/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Robot:	Eszköz (ha éppen szükséges)</a:t>
            </a:r>
            <a:br>
              <a:rPr lang="hu-HU" dirty="0"/>
            </a:br>
            <a:endParaRPr lang="hu-HU" dirty="0"/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Tanár:	Probléma felvetés, cél kijelölése, bíztatás, meghallgatás, értékelés.</a:t>
            </a:r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Tanuló:	Alkotás, kutatás, problémamegoldás, bemutatás, érvelés, igazolás…</a:t>
            </a:r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46E1DCA-F8EA-4FB8-8AAB-25BB433068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4" name="Csoportba foglalás ENLAU">
            <a:extLst>
              <a:ext uri="{FF2B5EF4-FFF2-40B4-BE49-F238E27FC236}">
                <a16:creationId xmlns:a16="http://schemas.microsoft.com/office/drawing/2014/main" id="{C6F911BB-5894-41A9-84D3-CFF68A4CA99A}"/>
              </a:ext>
            </a:extLst>
          </p:cNvPr>
          <p:cNvGrpSpPr>
            <a:grpSpLocks/>
          </p:cNvGrpSpPr>
          <p:nvPr/>
        </p:nvGrpSpPr>
        <p:grpSpPr>
          <a:xfrm>
            <a:off x="1864711" y="1449758"/>
            <a:ext cx="6989291" cy="1973852"/>
            <a:chOff x="2365400" y="7368354"/>
            <a:chExt cx="10775836" cy="2747277"/>
          </a:xfrm>
        </p:grpSpPr>
        <p:sp>
          <p:nvSpPr>
            <p:cNvPr id="5" name="Felhő 4">
              <a:extLst>
                <a:ext uri="{FF2B5EF4-FFF2-40B4-BE49-F238E27FC236}">
                  <a16:creationId xmlns:a16="http://schemas.microsoft.com/office/drawing/2014/main" id="{C49FFE5D-AD0C-4744-B30E-44D4B413431B}"/>
                </a:ext>
              </a:extLst>
            </p:cNvPr>
            <p:cNvSpPr/>
            <p:nvPr/>
          </p:nvSpPr>
          <p:spPr>
            <a:xfrm flipH="1">
              <a:off x="7057059" y="7368354"/>
              <a:ext cx="3885239" cy="2505304"/>
            </a:xfrm>
            <a:prstGeom prst="cloud">
              <a:avLst/>
            </a:prstGeom>
            <a:gradFill>
              <a:gsLst>
                <a:gs pos="0">
                  <a:srgbClr val="D7DADB"/>
                </a:gs>
                <a:gs pos="100000">
                  <a:srgbClr val="E8E8E8"/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Szünet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(szűrés,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raktározás, felejtés)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" name="Jobbra nyílbuborék 39">
              <a:extLst>
                <a:ext uri="{FF2B5EF4-FFF2-40B4-BE49-F238E27FC236}">
                  <a16:creationId xmlns:a16="http://schemas.microsoft.com/office/drawing/2014/main" id="{E8E43510-D50D-4E91-935D-FDE99CFC42AE}"/>
                </a:ext>
              </a:extLst>
            </p:cNvPr>
            <p:cNvSpPr/>
            <p:nvPr/>
          </p:nvSpPr>
          <p:spPr>
            <a:xfrm>
              <a:off x="6321005" y="8286197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562"/>
              </a:avLst>
            </a:prstGeom>
            <a:solidFill>
              <a:srgbClr val="99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3. 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Tapasztalás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" name="Jobbra nyílbuborék 22">
              <a:extLst>
                <a:ext uri="{FF2B5EF4-FFF2-40B4-BE49-F238E27FC236}">
                  <a16:creationId xmlns:a16="http://schemas.microsoft.com/office/drawing/2014/main" id="{9837E769-9FB5-47DC-95CE-546E30E8A34E}"/>
                </a:ext>
              </a:extLst>
            </p:cNvPr>
            <p:cNvSpPr/>
            <p:nvPr/>
          </p:nvSpPr>
          <p:spPr>
            <a:xfrm>
              <a:off x="4335842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709"/>
              </a:avLst>
            </a:prstGeom>
            <a:solidFill>
              <a:srgbClr val="99CC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Kipróbálás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" name="Lekerekített téglalap 43">
              <a:extLst>
                <a:ext uri="{FF2B5EF4-FFF2-40B4-BE49-F238E27FC236}">
                  <a16:creationId xmlns:a16="http://schemas.microsoft.com/office/drawing/2014/main" id="{AC1F2F60-F64C-401E-A961-B81B3D8F4C7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504152" y="9034040"/>
              <a:ext cx="3637084" cy="1081591"/>
            </a:xfrm>
            <a:prstGeom prst="roundRect">
              <a:avLst/>
            </a:prstGeom>
            <a:solidFill>
              <a:srgbClr val="FF7C80"/>
            </a:solidFill>
            <a:ln>
              <a:solidFill>
                <a:srgbClr val="FF7C8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5c.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kreatívan</a:t>
              </a:r>
              <a:endParaRPr lang="en-GB" sz="1400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9" name="Jobbra nyílbuborék 35">
              <a:extLst>
                <a:ext uri="{FF2B5EF4-FFF2-40B4-BE49-F238E27FC236}">
                  <a16:creationId xmlns:a16="http://schemas.microsoft.com/office/drawing/2014/main" id="{C05CC9AA-E5DB-412A-9953-9E09124B5D67}"/>
                </a:ext>
              </a:extLst>
            </p:cNvPr>
            <p:cNvSpPr/>
            <p:nvPr/>
          </p:nvSpPr>
          <p:spPr>
            <a:xfrm>
              <a:off x="2365400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285"/>
              </a:avLst>
            </a:prstGeom>
            <a:solidFill>
              <a:srgbClr val="CC99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1.</a:t>
              </a:r>
              <a:b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Megismerés</a:t>
              </a:r>
              <a:endParaRPr lang="en-GB" sz="1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0" name="Lekerekített téglalap 42">
              <a:extLst>
                <a:ext uri="{FF2B5EF4-FFF2-40B4-BE49-F238E27FC236}">
                  <a16:creationId xmlns:a16="http://schemas.microsoft.com/office/drawing/2014/main" id="{F5D4A4DF-EEDD-401E-A31E-93A446E97299}"/>
                </a:ext>
              </a:extLst>
            </p:cNvPr>
            <p:cNvSpPr/>
            <p:nvPr/>
          </p:nvSpPr>
          <p:spPr>
            <a:xfrm>
              <a:off x="10162759" y="8296296"/>
              <a:ext cx="2358895" cy="701487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5b.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máshol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1" name="Lekerekített téglalap 41">
              <a:extLst>
                <a:ext uri="{FF2B5EF4-FFF2-40B4-BE49-F238E27FC236}">
                  <a16:creationId xmlns:a16="http://schemas.microsoft.com/office/drawing/2014/main" id="{AF317FEC-F1AB-4241-97C0-00D5DF32B099}"/>
                </a:ext>
              </a:extLst>
            </p:cNvPr>
            <p:cNvSpPr/>
            <p:nvPr/>
          </p:nvSpPr>
          <p:spPr>
            <a:xfrm>
              <a:off x="9735100" y="7563095"/>
              <a:ext cx="2358895" cy="701487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5a.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ugyanott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12" name="Csoportba foglalás 11">
              <a:extLst>
                <a:ext uri="{FF2B5EF4-FFF2-40B4-BE49-F238E27FC236}">
                  <a16:creationId xmlns:a16="http://schemas.microsoft.com/office/drawing/2014/main" id="{15F8758C-84DD-4D81-9F6E-70BB95FAC9E2}"/>
                </a:ext>
              </a:extLst>
            </p:cNvPr>
            <p:cNvGrpSpPr/>
            <p:nvPr/>
          </p:nvGrpSpPr>
          <p:grpSpPr>
            <a:xfrm>
              <a:off x="9012343" y="9006020"/>
              <a:ext cx="1862427" cy="689815"/>
              <a:chOff x="9233323" y="9006020"/>
              <a:chExt cx="1862427" cy="689815"/>
            </a:xfrm>
          </p:grpSpPr>
          <p:sp>
            <p:nvSpPr>
              <p:cNvPr id="19" name="Szalagnyíl jobbra 49">
                <a:extLst>
                  <a:ext uri="{FF2B5EF4-FFF2-40B4-BE49-F238E27FC236}">
                    <a16:creationId xmlns:a16="http://schemas.microsoft.com/office/drawing/2014/main" id="{62784B13-5F96-4827-BB4E-AC5F924851CF}"/>
                  </a:ext>
                </a:extLst>
              </p:cNvPr>
              <p:cNvSpPr/>
              <p:nvPr/>
            </p:nvSpPr>
            <p:spPr>
              <a:xfrm rot="5400000" flipH="1" flipV="1">
                <a:off x="10682290" y="9282371"/>
                <a:ext cx="155329" cy="671591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20" name="Szalagnyíl jobbra 49">
                <a:extLst>
                  <a:ext uri="{FF2B5EF4-FFF2-40B4-BE49-F238E27FC236}">
                    <a16:creationId xmlns:a16="http://schemas.microsoft.com/office/drawing/2014/main" id="{9546A8BA-44DE-4B7E-BBCD-DEAD300F7727}"/>
                  </a:ext>
                </a:extLst>
              </p:cNvPr>
              <p:cNvSpPr/>
              <p:nvPr/>
            </p:nvSpPr>
            <p:spPr>
              <a:xfrm rot="16200000" flipH="1" flipV="1">
                <a:off x="10548764" y="8747888"/>
                <a:ext cx="155329" cy="671593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22" name="Szalagnyíl jobbra 49">
                <a:extLst>
                  <a:ext uri="{FF2B5EF4-FFF2-40B4-BE49-F238E27FC236}">
                    <a16:creationId xmlns:a16="http://schemas.microsoft.com/office/drawing/2014/main" id="{A07BAAF8-4CBF-41A8-99CD-37338EF22FF0}"/>
                  </a:ext>
                </a:extLst>
              </p:cNvPr>
              <p:cNvSpPr/>
              <p:nvPr/>
            </p:nvSpPr>
            <p:spPr>
              <a:xfrm rot="5400000" flipH="1" flipV="1">
                <a:off x="9624988" y="9282373"/>
                <a:ext cx="155329" cy="671595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23" name="Szalagnyíl jobbra 49">
                <a:extLst>
                  <a:ext uri="{FF2B5EF4-FFF2-40B4-BE49-F238E27FC236}">
                    <a16:creationId xmlns:a16="http://schemas.microsoft.com/office/drawing/2014/main" id="{622B603F-23AC-405F-8FB9-087BA62B1E3E}"/>
                  </a:ext>
                </a:extLst>
              </p:cNvPr>
              <p:cNvSpPr/>
              <p:nvPr/>
            </p:nvSpPr>
            <p:spPr>
              <a:xfrm rot="16200000" flipH="1" flipV="1">
                <a:off x="9491456" y="8747890"/>
                <a:ext cx="155329" cy="671595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3" name="Csoportba foglalás 12">
              <a:extLst>
                <a:ext uri="{FF2B5EF4-FFF2-40B4-BE49-F238E27FC236}">
                  <a16:creationId xmlns:a16="http://schemas.microsoft.com/office/drawing/2014/main" id="{2939A785-3DCC-4AA3-97B3-2A4F446E7C74}"/>
                </a:ext>
              </a:extLst>
            </p:cNvPr>
            <p:cNvGrpSpPr/>
            <p:nvPr/>
          </p:nvGrpSpPr>
          <p:grpSpPr>
            <a:xfrm>
              <a:off x="9662509" y="8274814"/>
              <a:ext cx="828780" cy="709300"/>
              <a:chOff x="9691487" y="10309801"/>
              <a:chExt cx="828780" cy="709300"/>
            </a:xfrm>
          </p:grpSpPr>
          <p:sp>
            <p:nvSpPr>
              <p:cNvPr id="17" name="Szalagnyíl jobbra 49">
                <a:extLst>
                  <a:ext uri="{FF2B5EF4-FFF2-40B4-BE49-F238E27FC236}">
                    <a16:creationId xmlns:a16="http://schemas.microsoft.com/office/drawing/2014/main" id="{9D6B4EBE-7875-49C8-AA72-C280BAA1005B}"/>
                  </a:ext>
                </a:extLst>
              </p:cNvPr>
              <p:cNvSpPr/>
              <p:nvPr/>
            </p:nvSpPr>
            <p:spPr>
              <a:xfrm rot="5400000" flipH="1" flipV="1">
                <a:off x="10106807" y="10605641"/>
                <a:ext cx="155329" cy="671591"/>
              </a:xfrm>
              <a:prstGeom prst="curvedRightArrow">
                <a:avLst>
                  <a:gd name="adj1" fmla="val 45068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8" name="Szalagnyíl jobbra 49">
                <a:extLst>
                  <a:ext uri="{FF2B5EF4-FFF2-40B4-BE49-F238E27FC236}">
                    <a16:creationId xmlns:a16="http://schemas.microsoft.com/office/drawing/2014/main" id="{0CFA6945-AC87-45C0-A00E-491A1A5FD235}"/>
                  </a:ext>
                </a:extLst>
              </p:cNvPr>
              <p:cNvSpPr/>
              <p:nvPr/>
            </p:nvSpPr>
            <p:spPr>
              <a:xfrm rot="16200000" flipH="1" flipV="1">
                <a:off x="9949618" y="10051670"/>
                <a:ext cx="155329" cy="671591"/>
              </a:xfrm>
              <a:prstGeom prst="curvedRightArrow">
                <a:avLst>
                  <a:gd name="adj1" fmla="val 43705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4" name="Csoportba foglalás 13">
              <a:extLst>
                <a:ext uri="{FF2B5EF4-FFF2-40B4-BE49-F238E27FC236}">
                  <a16:creationId xmlns:a16="http://schemas.microsoft.com/office/drawing/2014/main" id="{5A900182-B481-459C-B5A8-598E6BEFAFDE}"/>
                </a:ext>
              </a:extLst>
            </p:cNvPr>
            <p:cNvGrpSpPr/>
            <p:nvPr/>
          </p:nvGrpSpPr>
          <p:grpSpPr>
            <a:xfrm>
              <a:off x="9255758" y="7568479"/>
              <a:ext cx="797530" cy="699705"/>
              <a:chOff x="9469118" y="7568479"/>
              <a:chExt cx="797530" cy="699705"/>
            </a:xfrm>
          </p:grpSpPr>
          <p:sp>
            <p:nvSpPr>
              <p:cNvPr id="15" name="Szalagnyíl jobbra 49">
                <a:extLst>
                  <a:ext uri="{FF2B5EF4-FFF2-40B4-BE49-F238E27FC236}">
                    <a16:creationId xmlns:a16="http://schemas.microsoft.com/office/drawing/2014/main" id="{D987AECB-C9D2-408B-BEDC-1CE7DBC0C72D}"/>
                  </a:ext>
                </a:extLst>
              </p:cNvPr>
              <p:cNvSpPr/>
              <p:nvPr/>
            </p:nvSpPr>
            <p:spPr>
              <a:xfrm rot="5400000" flipH="1" flipV="1">
                <a:off x="9853188" y="7854725"/>
                <a:ext cx="155329" cy="671590"/>
              </a:xfrm>
              <a:prstGeom prst="curvedRightArrow">
                <a:avLst>
                  <a:gd name="adj1" fmla="val 45340"/>
                  <a:gd name="adj2" fmla="val 319901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6" name="Szalagnyíl jobbra 49">
                <a:extLst>
                  <a:ext uri="{FF2B5EF4-FFF2-40B4-BE49-F238E27FC236}">
                    <a16:creationId xmlns:a16="http://schemas.microsoft.com/office/drawing/2014/main" id="{E94562B6-8AC8-480B-A08C-C4E289D7C8B0}"/>
                  </a:ext>
                </a:extLst>
              </p:cNvPr>
              <p:cNvSpPr/>
              <p:nvPr/>
            </p:nvSpPr>
            <p:spPr>
              <a:xfrm rot="16200000" flipH="1" flipV="1">
                <a:off x="9727248" y="7310349"/>
                <a:ext cx="155329" cy="671590"/>
              </a:xfrm>
              <a:prstGeom prst="curvedRightArrow">
                <a:avLst>
                  <a:gd name="adj1" fmla="val 52968"/>
                  <a:gd name="adj2" fmla="val 194796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15807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8B02A0-D0A8-43EB-8B65-7708E96F4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Informatikatanár szerepe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2A5A9D-E244-4BA3-8C85-B9E2AEBE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Informatikai gondolkodás fejlesztése</a:t>
            </a:r>
          </a:p>
          <a:p>
            <a:pPr lvl="1"/>
            <a:r>
              <a:rPr lang="hu-HU" dirty="0"/>
              <a:t>Az adat értelmezése – információ szerzés</a:t>
            </a:r>
          </a:p>
          <a:p>
            <a:pPr lvl="1"/>
            <a:r>
              <a:rPr lang="hu-HU" dirty="0"/>
              <a:t>Hitelesség ellenőrzése</a:t>
            </a:r>
          </a:p>
          <a:p>
            <a:pPr lvl="1"/>
            <a:r>
              <a:rPr lang="hu-HU" dirty="0"/>
              <a:t>Modellezés, elemzés, kontroll</a:t>
            </a:r>
          </a:p>
          <a:p>
            <a:pPr lvl="1"/>
            <a:r>
              <a:rPr lang="hu-HU" dirty="0"/>
              <a:t>Önismeret, önuralom, önmegvalósítás </a:t>
            </a:r>
          </a:p>
          <a:p>
            <a:pPr lvl="1"/>
            <a:r>
              <a:rPr lang="hu-HU" dirty="0"/>
              <a:t>Eszközök vezérlése</a:t>
            </a:r>
          </a:p>
          <a:p>
            <a:r>
              <a:rPr lang="hu-HU" dirty="0"/>
              <a:t>Kreativitás fejlesztése</a:t>
            </a:r>
          </a:p>
          <a:p>
            <a:r>
              <a:rPr lang="hu-HU" dirty="0"/>
              <a:t>Embertársak közötti kommunikáció tanítása</a:t>
            </a:r>
          </a:p>
          <a:p>
            <a:r>
              <a:rPr lang="hu-HU" dirty="0"/>
              <a:t>Ember-természet kommunikáció tanítása</a:t>
            </a:r>
          </a:p>
          <a:p>
            <a:r>
              <a:rPr lang="hu-HU" dirty="0"/>
              <a:t>Ember-gép kommunikáció tanítása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5CA8DC6-1B60-478C-8F7C-1998790E6A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216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8B02A0-D0A8-43EB-8B65-7708E96F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018" y="284162"/>
            <a:ext cx="7200000" cy="1201737"/>
          </a:xfrm>
        </p:spPr>
        <p:txBody>
          <a:bodyPr/>
          <a:lstStyle/>
          <a:p>
            <a:r>
              <a:rPr lang="hu-HU" dirty="0"/>
              <a:t>Az Informatikában speciális jelentéssel tanítjuk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2A5A9D-E244-4BA3-8C85-B9E2AEBE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 – ki/mi kit/mit vezérel</a:t>
            </a:r>
          </a:p>
          <a:p>
            <a:r>
              <a:rPr lang="hu-HU" dirty="0"/>
              <a:t>Szabályozás, önszabályozás</a:t>
            </a:r>
          </a:p>
          <a:p>
            <a:pPr lvl="1"/>
            <a:r>
              <a:rPr lang="hu-HU" dirty="0"/>
              <a:t>Algoritmusok, törvények</a:t>
            </a:r>
          </a:p>
          <a:p>
            <a:pPr lvl="1"/>
            <a:r>
              <a:rPr lang="hu-HU" dirty="0"/>
              <a:t>Egyenrangú és hierarchikus rendszerek, rész és egész kapcsolata</a:t>
            </a:r>
          </a:p>
          <a:p>
            <a:r>
              <a:rPr lang="hu-HU" dirty="0"/>
              <a:t>Etika, erkölcs, felelősség</a:t>
            </a:r>
          </a:p>
          <a:p>
            <a:r>
              <a:rPr lang="hu-HU" dirty="0"/>
              <a:t>Biztonság</a:t>
            </a:r>
          </a:p>
          <a:p>
            <a:pPr lvl="1"/>
            <a:r>
              <a:rPr lang="hu-HU" dirty="0"/>
              <a:t>Adatbiztonság</a:t>
            </a:r>
          </a:p>
          <a:p>
            <a:pPr lvl="1"/>
            <a:r>
              <a:rPr lang="hu-HU" dirty="0"/>
              <a:t>Személyes adat (magánszféra) védelme</a:t>
            </a:r>
          </a:p>
          <a:p>
            <a:pPr lvl="1"/>
            <a:r>
              <a:rPr lang="hu-HU" dirty="0"/>
              <a:t>Személyiség (azonosság) védelme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5CA8DC6-1B60-478C-8F7C-1998790E6A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175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8B02A0-D0A8-43EB-8B65-7708E96F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018" y="284162"/>
            <a:ext cx="7200000" cy="1201737"/>
          </a:xfrm>
        </p:spPr>
        <p:txBody>
          <a:bodyPr/>
          <a:lstStyle/>
          <a:p>
            <a:r>
              <a:rPr lang="hu-HU" dirty="0"/>
              <a:t>Szabályok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2A5A9D-E244-4BA3-8C85-B9E2AEBE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MI nem irányíthatja az embert</a:t>
            </a:r>
          </a:p>
          <a:p>
            <a:r>
              <a:rPr lang="hu-HU" dirty="0"/>
              <a:t>A MI nem dönthet a természet alakításáról (fakivágás, takarítás)</a:t>
            </a:r>
          </a:p>
          <a:p>
            <a:r>
              <a:rPr lang="hu-HU" dirty="0"/>
              <a:t>A robot nem társ, hanem eszköz</a:t>
            </a:r>
          </a:p>
          <a:p>
            <a:r>
              <a:rPr lang="hu-HU" dirty="0"/>
              <a:t>Etikai, erkölcsi döntés, felelősség egy MI-</a:t>
            </a:r>
            <a:r>
              <a:rPr lang="hu-HU" dirty="0" err="1"/>
              <a:t>nak</a:t>
            </a:r>
            <a:r>
              <a:rPr lang="hu-HU" dirty="0"/>
              <a:t> nem (sem) adható át.</a:t>
            </a:r>
          </a:p>
          <a:p>
            <a:pPr lvl="1"/>
            <a:r>
              <a:rPr lang="hu-HU" dirty="0"/>
              <a:t>Gyerekfelügyelet sem</a:t>
            </a:r>
          </a:p>
          <a:p>
            <a:pPr lvl="1"/>
            <a:r>
              <a:rPr lang="hu-HU" dirty="0"/>
              <a:t>Nevelés sem</a:t>
            </a:r>
          </a:p>
          <a:p>
            <a:r>
              <a:rPr lang="hu-HU" dirty="0"/>
              <a:t>Az én életem, az én lelkem. Kibicnek semmi sem drága.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5CA8DC6-1B60-478C-8F7C-1998790E6A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795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8B02A0-D0A8-43EB-8B65-7708E96F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018" y="284162"/>
            <a:ext cx="7200000" cy="1201737"/>
          </a:xfrm>
        </p:spPr>
        <p:txBody>
          <a:bodyPr/>
          <a:lstStyle/>
          <a:p>
            <a:r>
              <a:rPr lang="hu-HU" dirty="0"/>
              <a:t>Természeti törvények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2A5A9D-E244-4BA3-8C85-B9E2AEBE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Pl. ¬∃ perpetuum mobile</a:t>
            </a:r>
          </a:p>
          <a:p>
            <a:r>
              <a:rPr lang="hu-HU" dirty="0"/>
              <a:t>Születés nélkül nincs élet</a:t>
            </a:r>
          </a:p>
          <a:p>
            <a:r>
              <a:rPr lang="hu-HU" dirty="0"/>
              <a:t>Halál nélkül nincs születés</a:t>
            </a:r>
          </a:p>
          <a:p>
            <a:pPr lvl="1"/>
            <a:r>
              <a:rPr lang="hu-HU" dirty="0"/>
              <a:t>Az öröklét egyéni (egoista) vágy, amelynek teljesülése a faj kihalásával jár.</a:t>
            </a:r>
          </a:p>
          <a:p>
            <a:pPr lvl="1"/>
            <a:r>
              <a:rPr lang="hu-HU" dirty="0"/>
              <a:t>A MI-</a:t>
            </a:r>
            <a:r>
              <a:rPr lang="hu-HU" dirty="0" err="1"/>
              <a:t>nek</a:t>
            </a:r>
            <a:r>
              <a:rPr lang="hu-HU" dirty="0"/>
              <a:t> átörökített tudás (ego konzerválás) az utódok nemzését helyettesíti.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5CA8DC6-1B60-478C-8F7C-1998790E6A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750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láb helye 1">
            <a:extLst>
              <a:ext uri="{FF2B5EF4-FFF2-40B4-BE49-F238E27FC236}">
                <a16:creationId xmlns:a16="http://schemas.microsoft.com/office/drawing/2014/main" id="{6EE25CA7-0C48-4D6A-AC40-E67345C806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85" name="Csoportba foglalás 84" hidden="1">
            <a:extLst>
              <a:ext uri="{FF2B5EF4-FFF2-40B4-BE49-F238E27FC236}">
                <a16:creationId xmlns:a16="http://schemas.microsoft.com/office/drawing/2014/main" id="{9475965B-C8AB-464A-834C-50A217E251FB}"/>
              </a:ext>
            </a:extLst>
          </p:cNvPr>
          <p:cNvGrpSpPr/>
          <p:nvPr/>
        </p:nvGrpSpPr>
        <p:grpSpPr>
          <a:xfrm>
            <a:off x="3560656" y="795460"/>
            <a:ext cx="3474825" cy="4892182"/>
            <a:chOff x="2840997" y="964800"/>
            <a:chExt cx="3474825" cy="4892182"/>
          </a:xfrm>
        </p:grpSpPr>
        <p:grpSp>
          <p:nvGrpSpPr>
            <p:cNvPr id="50" name="Csoportba foglalás 49">
              <a:extLst>
                <a:ext uri="{FF2B5EF4-FFF2-40B4-BE49-F238E27FC236}">
                  <a16:creationId xmlns:a16="http://schemas.microsoft.com/office/drawing/2014/main" id="{B87EE66D-A563-4D73-B501-D6014450150D}"/>
                </a:ext>
              </a:extLst>
            </p:cNvPr>
            <p:cNvGrpSpPr/>
            <p:nvPr/>
          </p:nvGrpSpPr>
          <p:grpSpPr>
            <a:xfrm>
              <a:off x="2840997" y="3758809"/>
              <a:ext cx="3466353" cy="2098173"/>
              <a:chOff x="3044199" y="2802076"/>
              <a:chExt cx="3466353" cy="2098173"/>
            </a:xfrm>
            <a:gradFill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</p:grpSpPr>
          <p:grpSp>
            <p:nvGrpSpPr>
              <p:cNvPr id="20" name="Csoportba foglalás 19">
                <a:extLst>
                  <a:ext uri="{FF2B5EF4-FFF2-40B4-BE49-F238E27FC236}">
                    <a16:creationId xmlns:a16="http://schemas.microsoft.com/office/drawing/2014/main" id="{6A0B1BD4-8449-4ED8-A748-B16721563168}"/>
                  </a:ext>
                </a:extLst>
              </p:cNvPr>
              <p:cNvGrpSpPr/>
              <p:nvPr/>
            </p:nvGrpSpPr>
            <p:grpSpPr>
              <a:xfrm>
                <a:off x="3921496" y="4135316"/>
                <a:ext cx="649195" cy="764933"/>
                <a:chOff x="3921496" y="4135316"/>
                <a:chExt cx="649195" cy="764933"/>
              </a:xfrm>
              <a:grpFill/>
            </p:grpSpPr>
            <p:sp>
              <p:nvSpPr>
                <p:cNvPr id="9" name="Mosolygó arc 8">
                  <a:extLst>
                    <a:ext uri="{FF2B5EF4-FFF2-40B4-BE49-F238E27FC236}">
                      <a16:creationId xmlns:a16="http://schemas.microsoft.com/office/drawing/2014/main" id="{DFBE271B-EAD3-4F97-AD7F-8E828F45D8F4}"/>
                    </a:ext>
                  </a:extLst>
                </p:cNvPr>
                <p:cNvSpPr/>
                <p:nvPr/>
              </p:nvSpPr>
              <p:spPr>
                <a:xfrm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6">
                        <a:lumMod val="50000"/>
                      </a:schemeClr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8A2734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13" name="Egyenes összekötő nyíllal 12">
                  <a:extLst>
                    <a:ext uri="{FF2B5EF4-FFF2-40B4-BE49-F238E27FC236}">
                      <a16:creationId xmlns:a16="http://schemas.microsoft.com/office/drawing/2014/main" id="{35EED6C7-E354-4356-8DF5-172AA8A05C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>
                  <a:off x="4365918" y="4442595"/>
                  <a:ext cx="204773" cy="452472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Egyenes összekötő nyíllal 13">
                  <a:extLst>
                    <a:ext uri="{FF2B5EF4-FFF2-40B4-BE49-F238E27FC236}">
                      <a16:creationId xmlns:a16="http://schemas.microsoft.com/office/drawing/2014/main" id="{171EC39B-DF43-458F-A5B8-35E77F2090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3921496" y="4442595"/>
                  <a:ext cx="189864" cy="457654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Csoportba foglalás 21">
                <a:extLst>
                  <a:ext uri="{FF2B5EF4-FFF2-40B4-BE49-F238E27FC236}">
                    <a16:creationId xmlns:a16="http://schemas.microsoft.com/office/drawing/2014/main" id="{527D8BE7-54C1-41A9-8F4A-B7161312A130}"/>
                  </a:ext>
                </a:extLst>
              </p:cNvPr>
              <p:cNvGrpSpPr/>
              <p:nvPr/>
            </p:nvGrpSpPr>
            <p:grpSpPr>
              <a:xfrm>
                <a:off x="3475698" y="3375768"/>
                <a:ext cx="760027" cy="764933"/>
                <a:chOff x="3859153" y="4135316"/>
                <a:chExt cx="760027" cy="764933"/>
              </a:xfrm>
              <a:grpFill/>
            </p:grpSpPr>
            <p:sp>
              <p:nvSpPr>
                <p:cNvPr id="23" name="Mosolygó arc 22">
                  <a:extLst>
                    <a:ext uri="{FF2B5EF4-FFF2-40B4-BE49-F238E27FC236}">
                      <a16:creationId xmlns:a16="http://schemas.microsoft.com/office/drawing/2014/main" id="{926A82E9-B98E-4F53-819C-1FDF6EF2757A}"/>
                    </a:ext>
                  </a:extLst>
                </p:cNvPr>
                <p:cNvSpPr/>
                <p:nvPr/>
              </p:nvSpPr>
              <p:spPr>
                <a:xfrm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6">
                        <a:lumMod val="50000"/>
                      </a:schemeClr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8A2734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24" name="Egyenes összekötő nyíllal 23">
                  <a:extLst>
                    <a:ext uri="{FF2B5EF4-FFF2-40B4-BE49-F238E27FC236}">
                      <a16:creationId xmlns:a16="http://schemas.microsoft.com/office/drawing/2014/main" id="{7AF30E2D-83A4-4EFA-98C7-3692FAC632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>
                  <a:off x="4365918" y="4442595"/>
                  <a:ext cx="253262" cy="452472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Egyenes összekötő nyíllal 24">
                  <a:extLst>
                    <a:ext uri="{FF2B5EF4-FFF2-40B4-BE49-F238E27FC236}">
                      <a16:creationId xmlns:a16="http://schemas.microsoft.com/office/drawing/2014/main" id="{4DEC3423-3ACB-4D36-AFAA-D01EC0414D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3859153" y="4442595"/>
                  <a:ext cx="252207" cy="457654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Csoportba foglalás 25">
                <a:extLst>
                  <a:ext uri="{FF2B5EF4-FFF2-40B4-BE49-F238E27FC236}">
                    <a16:creationId xmlns:a16="http://schemas.microsoft.com/office/drawing/2014/main" id="{B8E7D1B5-1B06-4AAE-A2A3-2A1B93621034}"/>
                  </a:ext>
                </a:extLst>
              </p:cNvPr>
              <p:cNvGrpSpPr/>
              <p:nvPr/>
            </p:nvGrpSpPr>
            <p:grpSpPr>
              <a:xfrm>
                <a:off x="5309178" y="3380685"/>
                <a:ext cx="760027" cy="764933"/>
                <a:chOff x="3859153" y="4135316"/>
                <a:chExt cx="760027" cy="764933"/>
              </a:xfrm>
              <a:grpFill/>
            </p:grpSpPr>
            <p:sp>
              <p:nvSpPr>
                <p:cNvPr id="27" name="Mosolygó arc 26">
                  <a:extLst>
                    <a:ext uri="{FF2B5EF4-FFF2-40B4-BE49-F238E27FC236}">
                      <a16:creationId xmlns:a16="http://schemas.microsoft.com/office/drawing/2014/main" id="{817E93C3-C739-424D-879D-8CC9A0EE64AD}"/>
                    </a:ext>
                  </a:extLst>
                </p:cNvPr>
                <p:cNvSpPr/>
                <p:nvPr/>
              </p:nvSpPr>
              <p:spPr>
                <a:xfrm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6">
                        <a:lumMod val="50000"/>
                      </a:schemeClr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8A2734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28" name="Egyenes összekötő nyíllal 27">
                  <a:extLst>
                    <a:ext uri="{FF2B5EF4-FFF2-40B4-BE49-F238E27FC236}">
                      <a16:creationId xmlns:a16="http://schemas.microsoft.com/office/drawing/2014/main" id="{335FD870-8A09-4E7F-8054-B7BA430568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>
                  <a:off x="4365918" y="4442595"/>
                  <a:ext cx="253262" cy="452472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Egyenes összekötő nyíllal 28">
                  <a:extLst>
                    <a:ext uri="{FF2B5EF4-FFF2-40B4-BE49-F238E27FC236}">
                      <a16:creationId xmlns:a16="http://schemas.microsoft.com/office/drawing/2014/main" id="{48F64607-A1B8-4E87-AA6F-493ECC671D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3859153" y="4442595"/>
                  <a:ext cx="252207" cy="457654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Csoportba foglalás 29">
                <a:extLst>
                  <a:ext uri="{FF2B5EF4-FFF2-40B4-BE49-F238E27FC236}">
                    <a16:creationId xmlns:a16="http://schemas.microsoft.com/office/drawing/2014/main" id="{CC742763-A278-41A7-966F-B2D347773DB6}"/>
                  </a:ext>
                </a:extLst>
              </p:cNvPr>
              <p:cNvGrpSpPr/>
              <p:nvPr/>
            </p:nvGrpSpPr>
            <p:grpSpPr>
              <a:xfrm>
                <a:off x="4822265" y="4106048"/>
                <a:ext cx="760027" cy="764933"/>
                <a:chOff x="3859153" y="4135316"/>
                <a:chExt cx="760027" cy="764933"/>
              </a:xfrm>
              <a:grpFill/>
            </p:grpSpPr>
            <p:sp>
              <p:nvSpPr>
                <p:cNvPr id="31" name="Mosolygó arc 30">
                  <a:extLst>
                    <a:ext uri="{FF2B5EF4-FFF2-40B4-BE49-F238E27FC236}">
                      <a16:creationId xmlns:a16="http://schemas.microsoft.com/office/drawing/2014/main" id="{3E8359E4-3439-484C-9C33-15ED5904BFC4}"/>
                    </a:ext>
                  </a:extLst>
                </p:cNvPr>
                <p:cNvSpPr/>
                <p:nvPr/>
              </p:nvSpPr>
              <p:spPr>
                <a:xfrm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6">
                        <a:lumMod val="50000"/>
                      </a:schemeClr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8A2734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32" name="Egyenes összekötő nyíllal 31">
                  <a:extLst>
                    <a:ext uri="{FF2B5EF4-FFF2-40B4-BE49-F238E27FC236}">
                      <a16:creationId xmlns:a16="http://schemas.microsoft.com/office/drawing/2014/main" id="{7BE9E646-EB0C-4440-8948-32DC109AD4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>
                  <a:off x="4365918" y="4442595"/>
                  <a:ext cx="253262" cy="452472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Egyenes összekötő nyíllal 32">
                  <a:extLst>
                    <a:ext uri="{FF2B5EF4-FFF2-40B4-BE49-F238E27FC236}">
                      <a16:creationId xmlns:a16="http://schemas.microsoft.com/office/drawing/2014/main" id="{27B6D5B5-022D-40FD-A195-5AB1B9F11B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3859153" y="4442595"/>
                  <a:ext cx="252207" cy="457654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Csoportba foglalás 33">
                <a:extLst>
                  <a:ext uri="{FF2B5EF4-FFF2-40B4-BE49-F238E27FC236}">
                    <a16:creationId xmlns:a16="http://schemas.microsoft.com/office/drawing/2014/main" id="{70DF2650-3D55-45B6-9129-7F1DC9AF96D5}"/>
                  </a:ext>
                </a:extLst>
              </p:cNvPr>
              <p:cNvGrpSpPr/>
              <p:nvPr/>
            </p:nvGrpSpPr>
            <p:grpSpPr>
              <a:xfrm>
                <a:off x="5750525" y="4112975"/>
                <a:ext cx="760027" cy="764933"/>
                <a:chOff x="3859153" y="4135316"/>
                <a:chExt cx="760027" cy="764933"/>
              </a:xfrm>
              <a:grpFill/>
            </p:grpSpPr>
            <p:sp>
              <p:nvSpPr>
                <p:cNvPr id="35" name="Mosolygó arc 34">
                  <a:extLst>
                    <a:ext uri="{FF2B5EF4-FFF2-40B4-BE49-F238E27FC236}">
                      <a16:creationId xmlns:a16="http://schemas.microsoft.com/office/drawing/2014/main" id="{30D81F96-F54A-499D-AABE-37BC2E10E515}"/>
                    </a:ext>
                  </a:extLst>
                </p:cNvPr>
                <p:cNvSpPr/>
                <p:nvPr/>
              </p:nvSpPr>
              <p:spPr>
                <a:xfrm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6">
                        <a:lumMod val="50000"/>
                      </a:schemeClr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8A2734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36" name="Egyenes összekötő nyíllal 35">
                  <a:extLst>
                    <a:ext uri="{FF2B5EF4-FFF2-40B4-BE49-F238E27FC236}">
                      <a16:creationId xmlns:a16="http://schemas.microsoft.com/office/drawing/2014/main" id="{3296D12A-C593-475B-AC52-15DCFF12CB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>
                  <a:off x="4365918" y="4442595"/>
                  <a:ext cx="253262" cy="452472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Egyenes összekötő nyíllal 36">
                  <a:extLst>
                    <a:ext uri="{FF2B5EF4-FFF2-40B4-BE49-F238E27FC236}">
                      <a16:creationId xmlns:a16="http://schemas.microsoft.com/office/drawing/2014/main" id="{BCFA7851-06E9-42E8-AFA5-47D77F966D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3859153" y="4442595"/>
                  <a:ext cx="252207" cy="457654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Csoportba foglalás 37">
                <a:extLst>
                  <a:ext uri="{FF2B5EF4-FFF2-40B4-BE49-F238E27FC236}">
                    <a16:creationId xmlns:a16="http://schemas.microsoft.com/office/drawing/2014/main" id="{DF790BE7-4A3A-4D55-AE40-E4C48BFC770E}"/>
                  </a:ext>
                </a:extLst>
              </p:cNvPr>
              <p:cNvGrpSpPr/>
              <p:nvPr/>
            </p:nvGrpSpPr>
            <p:grpSpPr>
              <a:xfrm>
                <a:off x="3044199" y="4132862"/>
                <a:ext cx="760027" cy="764933"/>
                <a:chOff x="3859153" y="4135316"/>
                <a:chExt cx="760027" cy="764933"/>
              </a:xfrm>
              <a:grpFill/>
            </p:grpSpPr>
            <p:sp>
              <p:nvSpPr>
                <p:cNvPr id="39" name="Mosolygó arc 38">
                  <a:extLst>
                    <a:ext uri="{FF2B5EF4-FFF2-40B4-BE49-F238E27FC236}">
                      <a16:creationId xmlns:a16="http://schemas.microsoft.com/office/drawing/2014/main" id="{8311C8E3-E66C-48E2-976D-9E826A57B14A}"/>
                    </a:ext>
                  </a:extLst>
                </p:cNvPr>
                <p:cNvSpPr/>
                <p:nvPr/>
              </p:nvSpPr>
              <p:spPr>
                <a:xfrm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6">
                        <a:lumMod val="50000"/>
                      </a:schemeClr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8A2734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40" name="Egyenes összekötő nyíllal 39">
                  <a:extLst>
                    <a:ext uri="{FF2B5EF4-FFF2-40B4-BE49-F238E27FC236}">
                      <a16:creationId xmlns:a16="http://schemas.microsoft.com/office/drawing/2014/main" id="{AEA8ECD5-5CB8-4941-93BE-108E8EC9D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>
                  <a:off x="4365918" y="4442595"/>
                  <a:ext cx="253262" cy="452472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Egyenes összekötő nyíllal 40">
                  <a:extLst>
                    <a:ext uri="{FF2B5EF4-FFF2-40B4-BE49-F238E27FC236}">
                      <a16:creationId xmlns:a16="http://schemas.microsoft.com/office/drawing/2014/main" id="{F07E93DB-E3BF-40CB-942A-12AFA6AA11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3859153" y="4442595"/>
                  <a:ext cx="252207" cy="457654"/>
                </a:xfrm>
                <a:prstGeom prst="straightConnector1">
                  <a:avLst/>
                </a:prstGeom>
                <a:grpFill/>
                <a:ln>
                  <a:solidFill>
                    <a:srgbClr val="8A2734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Mosolygó arc 41">
                <a:extLst>
                  <a:ext uri="{FF2B5EF4-FFF2-40B4-BE49-F238E27FC236}">
                    <a16:creationId xmlns:a16="http://schemas.microsoft.com/office/drawing/2014/main" id="{6D5B9C67-8006-4A74-A7B4-2DBD1BFE0603}"/>
                  </a:ext>
                </a:extLst>
              </p:cNvPr>
              <p:cNvSpPr/>
              <p:nvPr/>
            </p:nvSpPr>
            <p:spPr>
              <a:xfrm>
                <a:off x="4625021" y="2802076"/>
                <a:ext cx="360000" cy="360000"/>
              </a:xfrm>
              <a:prstGeom prst="smileyFace">
                <a:avLst/>
              </a:prstGeom>
              <a:gradFill flip="none" rotWithShape="1">
                <a:gsLst>
                  <a:gs pos="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rgbClr val="8A2734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 dirty="0"/>
              </a:p>
            </p:txBody>
          </p:sp>
          <p:cxnSp>
            <p:nvCxnSpPr>
              <p:cNvPr id="43" name="Egyenes összekötő nyíllal 42">
                <a:extLst>
                  <a:ext uri="{FF2B5EF4-FFF2-40B4-BE49-F238E27FC236}">
                    <a16:creationId xmlns:a16="http://schemas.microsoft.com/office/drawing/2014/main" id="{3A035AAD-A3C5-415E-8FB7-7B6E36D46CEE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H="1">
                <a:off x="3982463" y="3109355"/>
                <a:ext cx="695279" cy="319134"/>
              </a:xfrm>
              <a:prstGeom prst="straightConnector1">
                <a:avLst/>
              </a:prstGeom>
              <a:grpFill/>
              <a:ln>
                <a:solidFill>
                  <a:srgbClr val="8A2734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gyenes összekötő nyíllal 45">
                <a:extLst>
                  <a:ext uri="{FF2B5EF4-FFF2-40B4-BE49-F238E27FC236}">
                    <a16:creationId xmlns:a16="http://schemas.microsoft.com/office/drawing/2014/main" id="{46807FF2-100A-4724-AF2E-035B7BEFD9E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>
                <a:off x="4932300" y="3109355"/>
                <a:ext cx="629085" cy="324051"/>
              </a:xfrm>
              <a:prstGeom prst="straightConnector1">
                <a:avLst/>
              </a:prstGeom>
              <a:grpFill/>
              <a:ln>
                <a:solidFill>
                  <a:srgbClr val="8A2734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Csoportba foglalás 51">
              <a:extLst>
                <a:ext uri="{FF2B5EF4-FFF2-40B4-BE49-F238E27FC236}">
                  <a16:creationId xmlns:a16="http://schemas.microsoft.com/office/drawing/2014/main" id="{D8283597-32EF-4654-A437-C37F7C70C1BA}"/>
                </a:ext>
              </a:extLst>
            </p:cNvPr>
            <p:cNvGrpSpPr/>
            <p:nvPr/>
          </p:nvGrpSpPr>
          <p:grpSpPr>
            <a:xfrm flipV="1">
              <a:off x="2849469" y="964800"/>
              <a:ext cx="3466353" cy="2851346"/>
              <a:chOff x="3044199" y="3109355"/>
              <a:chExt cx="3466353" cy="2851346"/>
            </a:xfrm>
          </p:grpSpPr>
          <p:sp>
            <p:nvSpPr>
              <p:cNvPr id="53" name="Mosolygó arc 52">
                <a:extLst>
                  <a:ext uri="{FF2B5EF4-FFF2-40B4-BE49-F238E27FC236}">
                    <a16:creationId xmlns:a16="http://schemas.microsoft.com/office/drawing/2014/main" id="{AD297641-37C6-4BD5-B190-FA55428D74CF}"/>
                  </a:ext>
                </a:extLst>
              </p:cNvPr>
              <p:cNvSpPr/>
              <p:nvPr/>
            </p:nvSpPr>
            <p:spPr>
              <a:xfrm flipV="1">
                <a:off x="4680441" y="5600701"/>
                <a:ext cx="360000" cy="360000"/>
              </a:xfrm>
              <a:prstGeom prst="smileyFace">
                <a:avLst/>
              </a:prstGeom>
              <a:gradFill flip="none" rotWithShape="1">
                <a:gsLst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54" name="Mosolygó arc 53">
                <a:extLst>
                  <a:ext uri="{FF2B5EF4-FFF2-40B4-BE49-F238E27FC236}">
                    <a16:creationId xmlns:a16="http://schemas.microsoft.com/office/drawing/2014/main" id="{AF9763E9-5410-4107-BB1B-188D36DBBCA9}"/>
                  </a:ext>
                </a:extLst>
              </p:cNvPr>
              <p:cNvSpPr/>
              <p:nvPr/>
            </p:nvSpPr>
            <p:spPr>
              <a:xfrm flipV="1">
                <a:off x="4390691" y="4895067"/>
                <a:ext cx="360000" cy="360000"/>
              </a:xfrm>
              <a:prstGeom prst="smileyFace">
                <a:avLst/>
              </a:prstGeom>
              <a:gradFill flip="none" rotWithShape="1">
                <a:gsLst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55" name="Mosolygó arc 54">
                <a:extLst>
                  <a:ext uri="{FF2B5EF4-FFF2-40B4-BE49-F238E27FC236}">
                    <a16:creationId xmlns:a16="http://schemas.microsoft.com/office/drawing/2014/main" id="{844283D1-32A0-4276-B876-CE9815C599B2}"/>
                  </a:ext>
                </a:extLst>
              </p:cNvPr>
              <p:cNvSpPr/>
              <p:nvPr/>
            </p:nvSpPr>
            <p:spPr>
              <a:xfrm flipV="1">
                <a:off x="3741496" y="4900249"/>
                <a:ext cx="360000" cy="360000"/>
              </a:xfrm>
              <a:prstGeom prst="smileyFace">
                <a:avLst/>
              </a:prstGeom>
              <a:gradFill flip="none" rotWithShape="1">
                <a:gsLst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cxnSp>
            <p:nvCxnSpPr>
              <p:cNvPr id="56" name="Egyenes összekötő nyíllal 55">
                <a:extLst>
                  <a:ext uri="{FF2B5EF4-FFF2-40B4-BE49-F238E27FC236}">
                    <a16:creationId xmlns:a16="http://schemas.microsoft.com/office/drawing/2014/main" id="{27A3DB3C-5A31-4259-8D7F-C050D64416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7541" y="5219930"/>
                <a:ext cx="182900" cy="380771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7" name="Csoportba foglalás 56">
                <a:extLst>
                  <a:ext uri="{FF2B5EF4-FFF2-40B4-BE49-F238E27FC236}">
                    <a16:creationId xmlns:a16="http://schemas.microsoft.com/office/drawing/2014/main" id="{38ABCE57-816A-4D77-9199-AFB5B6B3507D}"/>
                  </a:ext>
                </a:extLst>
              </p:cNvPr>
              <p:cNvGrpSpPr/>
              <p:nvPr/>
            </p:nvGrpSpPr>
            <p:grpSpPr>
              <a:xfrm>
                <a:off x="3921496" y="4135316"/>
                <a:ext cx="649195" cy="764933"/>
                <a:chOff x="3921496" y="4135316"/>
                <a:chExt cx="649195" cy="764933"/>
              </a:xfrm>
            </p:grpSpPr>
            <p:sp>
              <p:nvSpPr>
                <p:cNvPr id="81" name="Mosolygó arc 80">
                  <a:extLst>
                    <a:ext uri="{FF2B5EF4-FFF2-40B4-BE49-F238E27FC236}">
                      <a16:creationId xmlns:a16="http://schemas.microsoft.com/office/drawing/2014/main" id="{E1155587-22D5-48B8-8682-B67B9A5AC00F}"/>
                    </a:ext>
                  </a:extLst>
                </p:cNvPr>
                <p:cNvSpPr/>
                <p:nvPr/>
              </p:nvSpPr>
              <p:spPr>
                <a:xfrm flipV="1"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3">
                        <a:lumMod val="75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82" name="Egyenes összekötő nyíllal 81">
                  <a:extLst>
                    <a:ext uri="{FF2B5EF4-FFF2-40B4-BE49-F238E27FC236}">
                      <a16:creationId xmlns:a16="http://schemas.microsoft.com/office/drawing/2014/main" id="{65E9ABE1-56C0-4ACA-AFD8-477FA4E182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65918" y="4442595"/>
                  <a:ext cx="204773" cy="452472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Egyenes összekötő nyíllal 82">
                  <a:extLst>
                    <a:ext uri="{FF2B5EF4-FFF2-40B4-BE49-F238E27FC236}">
                      <a16:creationId xmlns:a16="http://schemas.microsoft.com/office/drawing/2014/main" id="{7DE09213-FAA8-4EEB-9DF9-00FFC6EA7B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921496" y="4442595"/>
                  <a:ext cx="189864" cy="457654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Csoportba foglalás 57">
                <a:extLst>
                  <a:ext uri="{FF2B5EF4-FFF2-40B4-BE49-F238E27FC236}">
                    <a16:creationId xmlns:a16="http://schemas.microsoft.com/office/drawing/2014/main" id="{8FC4AE8C-B0CB-4525-8B10-608E7514BB0D}"/>
                  </a:ext>
                </a:extLst>
              </p:cNvPr>
              <p:cNvGrpSpPr/>
              <p:nvPr/>
            </p:nvGrpSpPr>
            <p:grpSpPr>
              <a:xfrm>
                <a:off x="3475698" y="3375768"/>
                <a:ext cx="760027" cy="764933"/>
                <a:chOff x="3859153" y="4135316"/>
                <a:chExt cx="760027" cy="764933"/>
              </a:xfrm>
            </p:grpSpPr>
            <p:sp>
              <p:nvSpPr>
                <p:cNvPr id="78" name="Mosolygó arc 77">
                  <a:extLst>
                    <a:ext uri="{FF2B5EF4-FFF2-40B4-BE49-F238E27FC236}">
                      <a16:creationId xmlns:a16="http://schemas.microsoft.com/office/drawing/2014/main" id="{002238AC-D227-4FCD-8620-0D3FAE62DB3E}"/>
                    </a:ext>
                  </a:extLst>
                </p:cNvPr>
                <p:cNvSpPr/>
                <p:nvPr/>
              </p:nvSpPr>
              <p:spPr>
                <a:xfrm flipV="1"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3">
                        <a:lumMod val="75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79" name="Egyenes összekötő nyíllal 78">
                  <a:extLst>
                    <a:ext uri="{FF2B5EF4-FFF2-40B4-BE49-F238E27FC236}">
                      <a16:creationId xmlns:a16="http://schemas.microsoft.com/office/drawing/2014/main" id="{F30AE85B-4863-4B5A-A343-E1EC95A804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65918" y="4442595"/>
                  <a:ext cx="253262" cy="452472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Egyenes összekötő nyíllal 79">
                  <a:extLst>
                    <a:ext uri="{FF2B5EF4-FFF2-40B4-BE49-F238E27FC236}">
                      <a16:creationId xmlns:a16="http://schemas.microsoft.com/office/drawing/2014/main" id="{78764C1F-7049-410F-9B1C-1C63585E9E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859153" y="4442595"/>
                  <a:ext cx="252207" cy="457654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Csoportba foglalás 58">
                <a:extLst>
                  <a:ext uri="{FF2B5EF4-FFF2-40B4-BE49-F238E27FC236}">
                    <a16:creationId xmlns:a16="http://schemas.microsoft.com/office/drawing/2014/main" id="{9792E468-8FB8-4765-9CF1-379BE3D3A196}"/>
                  </a:ext>
                </a:extLst>
              </p:cNvPr>
              <p:cNvGrpSpPr/>
              <p:nvPr/>
            </p:nvGrpSpPr>
            <p:grpSpPr>
              <a:xfrm>
                <a:off x="5309178" y="3380685"/>
                <a:ext cx="760027" cy="764933"/>
                <a:chOff x="3859153" y="4135316"/>
                <a:chExt cx="760027" cy="764933"/>
              </a:xfrm>
            </p:grpSpPr>
            <p:sp>
              <p:nvSpPr>
                <p:cNvPr id="75" name="Mosolygó arc 74">
                  <a:extLst>
                    <a:ext uri="{FF2B5EF4-FFF2-40B4-BE49-F238E27FC236}">
                      <a16:creationId xmlns:a16="http://schemas.microsoft.com/office/drawing/2014/main" id="{370DCDEE-48EC-4885-BFA6-24ADFF1E4E9F}"/>
                    </a:ext>
                  </a:extLst>
                </p:cNvPr>
                <p:cNvSpPr/>
                <p:nvPr/>
              </p:nvSpPr>
              <p:spPr>
                <a:xfrm flipV="1"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3">
                        <a:lumMod val="75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 dirty="0"/>
                </a:p>
              </p:txBody>
            </p:sp>
            <p:cxnSp>
              <p:nvCxnSpPr>
                <p:cNvPr id="76" name="Egyenes összekötő nyíllal 75">
                  <a:extLst>
                    <a:ext uri="{FF2B5EF4-FFF2-40B4-BE49-F238E27FC236}">
                      <a16:creationId xmlns:a16="http://schemas.microsoft.com/office/drawing/2014/main" id="{4DB530E3-DC43-4AB6-9869-3C2A0577A3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65918" y="4442595"/>
                  <a:ext cx="253262" cy="452472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Egyenes összekötő nyíllal 76">
                  <a:extLst>
                    <a:ext uri="{FF2B5EF4-FFF2-40B4-BE49-F238E27FC236}">
                      <a16:creationId xmlns:a16="http://schemas.microsoft.com/office/drawing/2014/main" id="{61F26F93-85D5-4229-86B4-FABEF7A265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859153" y="4442595"/>
                  <a:ext cx="252207" cy="457654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Csoportba foglalás 59">
                <a:extLst>
                  <a:ext uri="{FF2B5EF4-FFF2-40B4-BE49-F238E27FC236}">
                    <a16:creationId xmlns:a16="http://schemas.microsoft.com/office/drawing/2014/main" id="{E169EC9D-91E7-40C4-A443-0AF035813B51}"/>
                  </a:ext>
                </a:extLst>
              </p:cNvPr>
              <p:cNvGrpSpPr/>
              <p:nvPr/>
            </p:nvGrpSpPr>
            <p:grpSpPr>
              <a:xfrm>
                <a:off x="4822265" y="4106048"/>
                <a:ext cx="760027" cy="764933"/>
                <a:chOff x="3859153" y="4135316"/>
                <a:chExt cx="760027" cy="764933"/>
              </a:xfrm>
            </p:grpSpPr>
            <p:sp>
              <p:nvSpPr>
                <p:cNvPr id="72" name="Mosolygó arc 71">
                  <a:extLst>
                    <a:ext uri="{FF2B5EF4-FFF2-40B4-BE49-F238E27FC236}">
                      <a16:creationId xmlns:a16="http://schemas.microsoft.com/office/drawing/2014/main" id="{4703494E-E6AE-473E-90EC-8983327BD732}"/>
                    </a:ext>
                  </a:extLst>
                </p:cNvPr>
                <p:cNvSpPr/>
                <p:nvPr/>
              </p:nvSpPr>
              <p:spPr>
                <a:xfrm flipV="1"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3">
                        <a:lumMod val="75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73" name="Egyenes összekötő nyíllal 72">
                  <a:extLst>
                    <a:ext uri="{FF2B5EF4-FFF2-40B4-BE49-F238E27FC236}">
                      <a16:creationId xmlns:a16="http://schemas.microsoft.com/office/drawing/2014/main" id="{381BAEFE-D745-4244-8FB1-839539BE55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65918" y="4442595"/>
                  <a:ext cx="253262" cy="452472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Egyenes összekötő nyíllal 73">
                  <a:extLst>
                    <a:ext uri="{FF2B5EF4-FFF2-40B4-BE49-F238E27FC236}">
                      <a16:creationId xmlns:a16="http://schemas.microsoft.com/office/drawing/2014/main" id="{49F3652E-15C4-4245-93B4-67330B55DB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859153" y="4442595"/>
                  <a:ext cx="252207" cy="457654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Csoportba foglalás 60">
                <a:extLst>
                  <a:ext uri="{FF2B5EF4-FFF2-40B4-BE49-F238E27FC236}">
                    <a16:creationId xmlns:a16="http://schemas.microsoft.com/office/drawing/2014/main" id="{9CAE4ED2-F4EB-4862-ADBE-0A949F8A7310}"/>
                  </a:ext>
                </a:extLst>
              </p:cNvPr>
              <p:cNvGrpSpPr/>
              <p:nvPr/>
            </p:nvGrpSpPr>
            <p:grpSpPr>
              <a:xfrm>
                <a:off x="5750525" y="4112975"/>
                <a:ext cx="760027" cy="764933"/>
                <a:chOff x="3859153" y="4135316"/>
                <a:chExt cx="760027" cy="764933"/>
              </a:xfrm>
            </p:grpSpPr>
            <p:sp>
              <p:nvSpPr>
                <p:cNvPr id="69" name="Mosolygó arc 68">
                  <a:extLst>
                    <a:ext uri="{FF2B5EF4-FFF2-40B4-BE49-F238E27FC236}">
                      <a16:creationId xmlns:a16="http://schemas.microsoft.com/office/drawing/2014/main" id="{C7DD03B0-BEFC-4ED8-A8C5-F2F044DD485B}"/>
                    </a:ext>
                  </a:extLst>
                </p:cNvPr>
                <p:cNvSpPr/>
                <p:nvPr/>
              </p:nvSpPr>
              <p:spPr>
                <a:xfrm flipV="1"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3">
                        <a:lumMod val="75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cxnSp>
              <p:nvCxnSpPr>
                <p:cNvPr id="70" name="Egyenes összekötő nyíllal 69">
                  <a:extLst>
                    <a:ext uri="{FF2B5EF4-FFF2-40B4-BE49-F238E27FC236}">
                      <a16:creationId xmlns:a16="http://schemas.microsoft.com/office/drawing/2014/main" id="{AEFE905D-FB50-4C4D-9380-E325ED0D7C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65918" y="4442595"/>
                  <a:ext cx="253262" cy="452472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Egyenes összekötő nyíllal 70">
                  <a:extLst>
                    <a:ext uri="{FF2B5EF4-FFF2-40B4-BE49-F238E27FC236}">
                      <a16:creationId xmlns:a16="http://schemas.microsoft.com/office/drawing/2014/main" id="{EF0D7907-7842-424F-B3CA-6D10275309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859153" y="4442595"/>
                  <a:ext cx="252207" cy="457654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Csoportba foglalás 61">
                <a:extLst>
                  <a:ext uri="{FF2B5EF4-FFF2-40B4-BE49-F238E27FC236}">
                    <a16:creationId xmlns:a16="http://schemas.microsoft.com/office/drawing/2014/main" id="{A81C820C-4979-4FED-95E3-E6F295B31D2C}"/>
                  </a:ext>
                </a:extLst>
              </p:cNvPr>
              <p:cNvGrpSpPr/>
              <p:nvPr/>
            </p:nvGrpSpPr>
            <p:grpSpPr>
              <a:xfrm>
                <a:off x="3044199" y="4132862"/>
                <a:ext cx="760027" cy="764933"/>
                <a:chOff x="3859153" y="4135316"/>
                <a:chExt cx="760027" cy="764933"/>
              </a:xfrm>
            </p:grpSpPr>
            <p:sp>
              <p:nvSpPr>
                <p:cNvPr id="66" name="Mosolygó arc 65">
                  <a:extLst>
                    <a:ext uri="{FF2B5EF4-FFF2-40B4-BE49-F238E27FC236}">
                      <a16:creationId xmlns:a16="http://schemas.microsoft.com/office/drawing/2014/main" id="{F431B759-7C2E-4EF1-B331-DA48AC9117F3}"/>
                    </a:ext>
                  </a:extLst>
                </p:cNvPr>
                <p:cNvSpPr/>
                <p:nvPr/>
              </p:nvSpPr>
              <p:spPr>
                <a:xfrm flipV="1">
                  <a:off x="4058639" y="4135316"/>
                  <a:ext cx="360000" cy="360000"/>
                </a:xfrm>
                <a:prstGeom prst="smileyFace">
                  <a:avLst/>
                </a:prstGeom>
                <a:gradFill flip="none" rotWithShape="1">
                  <a:gsLst>
                    <a:gs pos="0">
                      <a:schemeClr val="accent3">
                        <a:lumMod val="75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 dirty="0"/>
                </a:p>
              </p:txBody>
            </p:sp>
            <p:cxnSp>
              <p:nvCxnSpPr>
                <p:cNvPr id="67" name="Egyenes összekötő nyíllal 66">
                  <a:extLst>
                    <a:ext uri="{FF2B5EF4-FFF2-40B4-BE49-F238E27FC236}">
                      <a16:creationId xmlns:a16="http://schemas.microsoft.com/office/drawing/2014/main" id="{204F340B-C954-4799-8EF9-6964148DCB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65918" y="4442595"/>
                  <a:ext cx="253262" cy="452472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Egyenes összekötő nyíllal 67">
                  <a:extLst>
                    <a:ext uri="{FF2B5EF4-FFF2-40B4-BE49-F238E27FC236}">
                      <a16:creationId xmlns:a16="http://schemas.microsoft.com/office/drawing/2014/main" id="{F2EBBB9F-6E1B-4C03-926D-78CCA19DDC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859153" y="4442595"/>
                  <a:ext cx="252207" cy="457654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Egyenes összekötő nyíllal 63">
                <a:extLst>
                  <a:ext uri="{FF2B5EF4-FFF2-40B4-BE49-F238E27FC236}">
                    <a16:creationId xmlns:a16="http://schemas.microsoft.com/office/drawing/2014/main" id="{B1996C93-F7A1-43EB-BB53-E697A6415758}"/>
                  </a:ext>
                </a:extLst>
              </p:cNvPr>
              <p:cNvCxnSpPr/>
              <p:nvPr/>
            </p:nvCxnSpPr>
            <p:spPr>
              <a:xfrm flipH="1">
                <a:off x="3982463" y="3109355"/>
                <a:ext cx="695279" cy="319134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Egyenes összekötő nyíllal 64">
                <a:extLst>
                  <a:ext uri="{FF2B5EF4-FFF2-40B4-BE49-F238E27FC236}">
                    <a16:creationId xmlns:a16="http://schemas.microsoft.com/office/drawing/2014/main" id="{36F709C5-B48F-4678-BDEA-4BF99CC299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2300" y="3109355"/>
                <a:ext cx="629085" cy="324051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DF932BE1-0E7E-42BB-B75A-716F3486549E}"/>
              </a:ext>
            </a:extLst>
          </p:cNvPr>
          <p:cNvSpPr txBox="1"/>
          <p:nvPr/>
        </p:nvSpPr>
        <p:spPr>
          <a:xfrm>
            <a:off x="1916726" y="1978278"/>
            <a:ext cx="6766596" cy="35097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sz="3200" dirty="0"/>
              <a:t>„Ifjú szívekben élek s mindig tovább,</a:t>
            </a:r>
            <a:br>
              <a:rPr lang="hu-HU" sz="3200" dirty="0"/>
            </a:br>
            <a:br>
              <a:rPr lang="hu-HU" sz="2400" dirty="0"/>
            </a:br>
            <a:r>
              <a:rPr lang="hu-HU" sz="3200" dirty="0">
                <a:solidFill>
                  <a:schemeClr val="bg1">
                    <a:lumMod val="65000"/>
                  </a:schemeClr>
                </a:solidFill>
              </a:rPr>
              <a:t>Hiába törnek életemre</a:t>
            </a:r>
            <a:br>
              <a:rPr lang="hu-HU" sz="32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hu-HU" sz="3200" dirty="0">
                <a:solidFill>
                  <a:schemeClr val="bg1">
                    <a:lumMod val="65000"/>
                  </a:schemeClr>
                </a:solidFill>
              </a:rPr>
              <a:t>Vén huncutok és gonosz ostobák,</a:t>
            </a:r>
            <a:br>
              <a:rPr lang="hu-HU" sz="32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hu-HU" sz="3200" dirty="0"/>
              <a:t>Mert életem millió gyökerű.”</a:t>
            </a:r>
          </a:p>
        </p:txBody>
      </p:sp>
      <p:pic>
        <p:nvPicPr>
          <p:cNvPr id="86" name="Kép 85">
            <a:extLst>
              <a:ext uri="{FF2B5EF4-FFF2-40B4-BE49-F238E27FC236}">
                <a16:creationId xmlns:a16="http://schemas.microsoft.com/office/drawing/2014/main" id="{E4C67D42-5F6F-419C-B7FA-228CA2C5EA0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3460679" y="402118"/>
            <a:ext cx="3712786" cy="4986960"/>
          </a:xfrm>
          <a:prstGeom prst="rect">
            <a:avLst/>
          </a:prstGeom>
        </p:spPr>
      </p:pic>
      <p:sp>
        <p:nvSpPr>
          <p:cNvPr id="148" name="Szövegdoboz 147">
            <a:extLst>
              <a:ext uri="{FF2B5EF4-FFF2-40B4-BE49-F238E27FC236}">
                <a16:creationId xmlns:a16="http://schemas.microsoft.com/office/drawing/2014/main" id="{7F74BA36-A153-4296-80F3-A209C1EE2637}"/>
              </a:ext>
            </a:extLst>
          </p:cNvPr>
          <p:cNvSpPr txBox="1"/>
          <p:nvPr/>
        </p:nvSpPr>
        <p:spPr>
          <a:xfrm>
            <a:off x="1668166" y="246313"/>
            <a:ext cx="319029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sz="3200" dirty="0"/>
              <a:t>Nem robotban…</a:t>
            </a:r>
          </a:p>
        </p:txBody>
      </p:sp>
    </p:spTree>
    <p:extLst>
      <p:ext uri="{BB962C8B-B14F-4D97-AF65-F5344CB8AC3E}">
        <p14:creationId xmlns:p14="http://schemas.microsoft.com/office/powerpoint/2010/main" val="359591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3C49F41-A1CC-474B-BB94-BECAF06489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2268" y="1872451"/>
            <a:ext cx="6912000" cy="1727999"/>
          </a:xfrm>
        </p:spPr>
        <p:txBody>
          <a:bodyPr/>
          <a:lstStyle/>
          <a:p>
            <a:r>
              <a:rPr lang="hu-HU" dirty="0"/>
              <a:t>Köszönöm a figyelmet!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D107C34-7D33-47C0-8D17-99F1AF5DE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2085" y="3900791"/>
            <a:ext cx="3352365" cy="1728000"/>
          </a:xfrm>
        </p:spPr>
        <p:txBody>
          <a:bodyPr/>
          <a:lstStyle/>
          <a:p>
            <a:r>
              <a:rPr lang="hu-HU" dirty="0"/>
              <a:t>Szalayné Tahy Zsuzsanna</a:t>
            </a:r>
            <a:br>
              <a:rPr lang="hu-HU" dirty="0"/>
            </a:br>
            <a:r>
              <a:rPr lang="hu-HU" dirty="0">
                <a:hlinkClick r:id="rId2"/>
              </a:rPr>
              <a:t>sztzs@caesar.elte.hu</a:t>
            </a:r>
            <a:br>
              <a:rPr lang="hu-HU" dirty="0"/>
            </a:br>
            <a:r>
              <a:rPr lang="hu-HU" dirty="0"/>
              <a:t>ELTE IK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2C2CC02-3524-4FAC-95F2-C3099FE839C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024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C00C5D-8D6E-49F2-AAF6-F0E774E56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Mesterséges Intelligencia</a:t>
            </a:r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A88D5EC1-078D-437E-AF56-A3F8BB10EB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22326" y="1415442"/>
            <a:ext cx="3492000" cy="4910202"/>
          </a:xfrm>
        </p:spPr>
        <p:txBody>
          <a:bodyPr/>
          <a:lstStyle/>
          <a:p>
            <a:r>
              <a:rPr lang="hu-HU" dirty="0"/>
              <a:t>Értelemzése</a:t>
            </a:r>
          </a:p>
          <a:p>
            <a:pPr lvl="1"/>
            <a:r>
              <a:rPr lang="hu-HU" dirty="0"/>
              <a:t>Automatizáltság</a:t>
            </a:r>
          </a:p>
          <a:p>
            <a:pPr lvl="2"/>
            <a:r>
              <a:rPr lang="hu-HU" dirty="0"/>
              <a:t>Determinisztikus</a:t>
            </a:r>
          </a:p>
          <a:p>
            <a:pPr lvl="2"/>
            <a:r>
              <a:rPr lang="hu-HU" dirty="0"/>
              <a:t>Esemény-vezérelt</a:t>
            </a:r>
          </a:p>
          <a:p>
            <a:pPr lvl="1"/>
            <a:r>
              <a:rPr lang="hu-HU" dirty="0"/>
              <a:t>Embert utánzó</a:t>
            </a:r>
          </a:p>
          <a:p>
            <a:pPr lvl="2"/>
            <a:r>
              <a:rPr lang="hu-HU" dirty="0"/>
              <a:t>Utánzó</a:t>
            </a:r>
          </a:p>
          <a:p>
            <a:pPr lvl="2"/>
            <a:r>
              <a:rPr lang="hu-HU" dirty="0"/>
              <a:t>Egyedi mintákat tanuló</a:t>
            </a:r>
          </a:p>
          <a:p>
            <a:pPr lvl="1"/>
            <a:r>
              <a:rPr lang="hu-HU" dirty="0"/>
              <a:t>Tanuló</a:t>
            </a:r>
          </a:p>
          <a:p>
            <a:pPr lvl="2"/>
            <a:r>
              <a:rPr lang="hu-HU" dirty="0"/>
              <a:t>Neurális háló</a:t>
            </a:r>
          </a:p>
          <a:p>
            <a:pPr lvl="2"/>
            <a:r>
              <a:rPr lang="hu-HU" dirty="0"/>
              <a:t>Mintázatok felismerése</a:t>
            </a:r>
          </a:p>
          <a:p>
            <a:pPr lvl="2"/>
            <a:r>
              <a:rPr lang="hu-HU" dirty="0"/>
              <a:t>Statisztikai alapon tanuló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3CB1A9B4-2BA5-46C0-A8D9-89CF067FFC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/>
              <a:t>Felhasználás</a:t>
            </a:r>
          </a:p>
          <a:p>
            <a:pPr lvl="1"/>
            <a:r>
              <a:rPr lang="hu-HU" dirty="0"/>
              <a:t>Gazdaság, ipar, katonaság, orvostudomány</a:t>
            </a:r>
          </a:p>
          <a:p>
            <a:pPr lvl="1"/>
            <a:r>
              <a:rPr lang="hu-HU" dirty="0"/>
              <a:t>Számítógépes játékok</a:t>
            </a:r>
          </a:p>
          <a:p>
            <a:pPr lvl="1"/>
            <a:r>
              <a:rPr lang="hu-HU" dirty="0"/>
              <a:t>Kézírás-, beszéd- és arcfelismerés</a:t>
            </a:r>
          </a:p>
          <a:p>
            <a:pPr lvl="1"/>
            <a:r>
              <a:rPr lang="hu-HU" dirty="0"/>
              <a:t>CAPTCHA</a:t>
            </a:r>
          </a:p>
          <a:p>
            <a:pPr lvl="1"/>
            <a:r>
              <a:rPr lang="hu-HU" dirty="0"/>
              <a:t>Önvezető autó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3202502-EFE9-4D28-84AB-12C86F85C6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681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967F9A-7BF0-4194-BA9E-2A2C7F02C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felhasználása az oktatásban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C33B66F-694D-42B7-A9D6-27D397C86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Tesztgenerálás</a:t>
            </a:r>
          </a:p>
          <a:p>
            <a:r>
              <a:rPr lang="hu-HU" dirty="0" err="1"/>
              <a:t>Gamifikáció</a:t>
            </a:r>
            <a:r>
              <a:rPr lang="hu-HU" dirty="0"/>
              <a:t> (a játékban lehet MI)</a:t>
            </a:r>
          </a:p>
          <a:p>
            <a:r>
              <a:rPr lang="hu-HU" dirty="0"/>
              <a:t>Adaptív oktatóprogramok</a:t>
            </a:r>
          </a:p>
          <a:p>
            <a:pPr lvl="1"/>
            <a:r>
              <a:rPr lang="hu-HU" dirty="0"/>
              <a:t>Ami nem sikerült, az újra</a:t>
            </a:r>
          </a:p>
          <a:p>
            <a:pPr lvl="1"/>
            <a:r>
              <a:rPr lang="hu-HU" dirty="0"/>
              <a:t>A feladat teljesítésének a minőségétől függ a következő feladat, feladatok csoportja</a:t>
            </a:r>
          </a:p>
          <a:p>
            <a:r>
              <a:rPr lang="hu-HU" dirty="0"/>
              <a:t>Moduláris tananyag, tanulási utak</a:t>
            </a:r>
          </a:p>
          <a:p>
            <a:pPr lvl="1"/>
            <a:r>
              <a:rPr lang="hu-HU" dirty="0"/>
              <a:t>Tanár jelöli ki (differenciált oktatás)</a:t>
            </a:r>
          </a:p>
          <a:p>
            <a:pPr lvl="1"/>
            <a:r>
              <a:rPr lang="hu-HU" dirty="0"/>
              <a:t>Tanulói útválasztás (projekt módszer)</a:t>
            </a:r>
          </a:p>
          <a:p>
            <a:pPr lvl="1"/>
            <a:r>
              <a:rPr lang="hu-HU" dirty="0"/>
              <a:t>Számítógépes kiértékelés és útválasztás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911D956-BEA4-49F3-9FC2-71EC9A2C34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23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8B02A0-D0A8-43EB-8B65-7708E96F4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problémák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2A5A9D-E244-4BA3-8C85-B9E2AEBE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Öntanuló, tömeges mintavételezés és valószínűségi mutatók alapján</a:t>
            </a:r>
          </a:p>
          <a:p>
            <a:pPr lvl="1"/>
            <a:r>
              <a:rPr lang="hu-HU" dirty="0"/>
              <a:t>Nem ismert a folyamat, nem tervezett a tudása</a:t>
            </a:r>
          </a:p>
          <a:p>
            <a:pPr lvl="1"/>
            <a:r>
              <a:rPr lang="hu-HU" dirty="0"/>
              <a:t>Befolyásolható a minták </a:t>
            </a:r>
            <a:r>
              <a:rPr lang="hu-HU" dirty="0" err="1"/>
              <a:t>hackelésével</a:t>
            </a:r>
            <a:endParaRPr lang="hu-HU" dirty="0"/>
          </a:p>
          <a:p>
            <a:pPr lvl="1"/>
            <a:r>
              <a:rPr lang="hu-HU" dirty="0"/>
              <a:t>A MI tudása egy véleménybuborék</a:t>
            </a:r>
          </a:p>
          <a:p>
            <a:r>
              <a:rPr lang="hu-HU" dirty="0"/>
              <a:t>Érzelmi intelligenciája nincs</a:t>
            </a:r>
          </a:p>
          <a:p>
            <a:pPr lvl="1"/>
            <a:r>
              <a:rPr lang="hu-HU" dirty="0"/>
              <a:t>Erkölcs, etika</a:t>
            </a:r>
          </a:p>
          <a:p>
            <a:pPr lvl="1"/>
            <a:r>
              <a:rPr lang="hu-HU" dirty="0"/>
              <a:t>Szeretet, harag, félelem (halálfélelem) együttérzés hiánya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5CA8DC6-1B60-478C-8F7C-1998790E6A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23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8B02A0-D0A8-43EB-8B65-7708E96F4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fejlesztés problémái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2A5A9D-E244-4BA3-8C85-B9E2AEBE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A humanoid robotok az emberből érzelmeket váltanak ki (az állatok is).</a:t>
            </a:r>
          </a:p>
          <a:p>
            <a:pPr lvl="1"/>
            <a:r>
              <a:rPr lang="hu-HU" dirty="0"/>
              <a:t>Érzelmi és életvitelszerű függőség</a:t>
            </a:r>
          </a:p>
          <a:p>
            <a:pPr lvl="1"/>
            <a:r>
              <a:rPr lang="hu-HU" dirty="0"/>
              <a:t>Amikor árt, akkor sem tudom leállítani (érzésre: megölni)</a:t>
            </a:r>
          </a:p>
          <a:p>
            <a:r>
              <a:rPr lang="hu-HU" dirty="0"/>
              <a:t>A MI érzelemmentes, a cél határozza meg pl. a kedvességet</a:t>
            </a:r>
          </a:p>
          <a:p>
            <a:r>
              <a:rPr lang="hu-HU" dirty="0"/>
              <a:t>A MI humánuma hazugság.</a:t>
            </a:r>
          </a:p>
          <a:p>
            <a:pPr lvl="1"/>
            <a:r>
              <a:rPr lang="hu-HU" dirty="0"/>
              <a:t>Nem érzi azt, „ami a szemnek láthatatlan”</a:t>
            </a:r>
          </a:p>
          <a:p>
            <a:pPr lvl="1"/>
            <a:r>
              <a:rPr lang="hu-HU" dirty="0"/>
              <a:t>Adathalmazzal próbálja pótolni az intuíciót</a:t>
            </a:r>
          </a:p>
          <a:p>
            <a:pPr lvl="1"/>
            <a:r>
              <a:rPr lang="hu-HU" dirty="0"/>
              <a:t>A humanoid kinézet külcsín, reklám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5CA8DC6-1B60-478C-8F7C-1998790E6A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61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8B02A0-D0A8-43EB-8B65-7708E96F4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fejlesztés abszurditása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2A5A9D-E244-4BA3-8C85-B9E2AEBE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/>
              <a:t>Egy robotnak sincs joga a direkt beleegyezésem nélkül adatot venni rólam. Titkaim:</a:t>
            </a:r>
          </a:p>
          <a:p>
            <a:pPr lvl="1"/>
            <a:r>
              <a:rPr lang="hu-HU" dirty="0"/>
              <a:t>A szívverésem,</a:t>
            </a:r>
          </a:p>
          <a:p>
            <a:pPr lvl="1"/>
            <a:r>
              <a:rPr lang="hu-HU" dirty="0"/>
              <a:t>A verejtékezésem, a hőmérsékletem, a hasfájásom</a:t>
            </a:r>
          </a:p>
          <a:p>
            <a:pPr lvl="1"/>
            <a:r>
              <a:rPr lang="hu-HU" dirty="0"/>
              <a:t>A gondolataim</a:t>
            </a:r>
          </a:p>
          <a:p>
            <a:pPr lvl="1"/>
            <a:r>
              <a:rPr lang="hu-HU" dirty="0"/>
              <a:t>Az érzelmeim</a:t>
            </a:r>
          </a:p>
          <a:p>
            <a:r>
              <a:rPr lang="hu-HU" dirty="0"/>
              <a:t>Egy robot sem használhatja az előéletemben felvett adatokat a direkt beleegyezésem nélkül</a:t>
            </a:r>
          </a:p>
          <a:p>
            <a:pPr lvl="1"/>
            <a:r>
              <a:rPr lang="hu-HU" dirty="0"/>
              <a:t>Tanulmányi eredmények a születés pillanatától</a:t>
            </a:r>
          </a:p>
          <a:p>
            <a:pPr lvl="1"/>
            <a:r>
              <a:rPr lang="hu-HU" dirty="0"/>
              <a:t>Hibák, bukások után tiszta lappal indulás joga</a:t>
            </a:r>
          </a:p>
          <a:p>
            <a:pPr lvl="1"/>
            <a:r>
              <a:rPr lang="hu-HU" dirty="0"/>
              <a:t>Mit eszem, iszom, mikor szoktam WC-re menni</a:t>
            </a:r>
          </a:p>
          <a:p>
            <a:pPr lvl="1"/>
            <a:r>
              <a:rPr lang="hu-HU" dirty="0"/>
              <a:t>Hogyan aludtam, miről álmodtam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5CA8DC6-1B60-478C-8F7C-1998790E6A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671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CAC80F-BAE7-4ECB-A6EF-131177A1FF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Szerepek a tanulás-tanítási folyamatban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A8AACBF-4419-4937-AD49-28638D54E8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4BE0BC0-BCE4-485B-BA41-FFB798BFBE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779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8664FD-B67E-4E6F-956C-5D2484D8B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Szerepek a tanulási folyamatban</a:t>
            </a:r>
          </a:p>
        </p:txBody>
      </p:sp>
      <p:sp>
        <p:nvSpPr>
          <p:cNvPr id="21" name="Tartalom helye 20">
            <a:extLst>
              <a:ext uri="{FF2B5EF4-FFF2-40B4-BE49-F238E27FC236}">
                <a16:creationId xmlns:a16="http://schemas.microsoft.com/office/drawing/2014/main" id="{AE310AB4-E398-4CAF-8D10-168B5A21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262" y="3444760"/>
            <a:ext cx="8737188" cy="2959714"/>
          </a:xfrm>
        </p:spPr>
        <p:txBody>
          <a:bodyPr>
            <a:normAutofit lnSpcReduction="10000"/>
          </a:bodyPr>
          <a:lstStyle/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Robot:	Dokumentum tár. Kérésre szolgáltat.</a:t>
            </a:r>
            <a:br>
              <a:rPr lang="hu-HU" dirty="0"/>
            </a:br>
            <a:r>
              <a:rPr lang="hu-HU" dirty="0"/>
              <a:t>Nem dönthet a tananyagról</a:t>
            </a:r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Tanár:	Vezető, mentor. Célt, tartalmat javasol.</a:t>
            </a:r>
            <a:br>
              <a:rPr lang="hu-HU" dirty="0"/>
            </a:br>
            <a:endParaRPr lang="hu-HU" dirty="0"/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Tanuló:	Ismeretszerzési szándék.</a:t>
            </a:r>
            <a:br>
              <a:rPr lang="hu-HU" dirty="0"/>
            </a:br>
            <a:endParaRPr lang="hu-HU" dirty="0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46E1DCA-F8EA-4FB8-8AAB-25BB433068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4" name="Csoportba foglalás ENLAU">
            <a:extLst>
              <a:ext uri="{FF2B5EF4-FFF2-40B4-BE49-F238E27FC236}">
                <a16:creationId xmlns:a16="http://schemas.microsoft.com/office/drawing/2014/main" id="{C6F911BB-5894-41A9-84D3-CFF68A4CA99A}"/>
              </a:ext>
            </a:extLst>
          </p:cNvPr>
          <p:cNvGrpSpPr>
            <a:grpSpLocks/>
          </p:cNvGrpSpPr>
          <p:nvPr/>
        </p:nvGrpSpPr>
        <p:grpSpPr>
          <a:xfrm>
            <a:off x="1864711" y="1449757"/>
            <a:ext cx="6846031" cy="1800000"/>
            <a:chOff x="2365400" y="7368354"/>
            <a:chExt cx="10554947" cy="2505304"/>
          </a:xfrm>
        </p:grpSpPr>
        <p:sp>
          <p:nvSpPr>
            <p:cNvPr id="5" name="Felhő 4">
              <a:extLst>
                <a:ext uri="{FF2B5EF4-FFF2-40B4-BE49-F238E27FC236}">
                  <a16:creationId xmlns:a16="http://schemas.microsoft.com/office/drawing/2014/main" id="{C49FFE5D-AD0C-4744-B30E-44D4B413431B}"/>
                </a:ext>
              </a:extLst>
            </p:cNvPr>
            <p:cNvSpPr/>
            <p:nvPr/>
          </p:nvSpPr>
          <p:spPr>
            <a:xfrm flipH="1">
              <a:off x="7057059" y="7368354"/>
              <a:ext cx="3885239" cy="2505304"/>
            </a:xfrm>
            <a:prstGeom prst="cloud">
              <a:avLst/>
            </a:prstGeom>
            <a:gradFill>
              <a:gsLst>
                <a:gs pos="0">
                  <a:srgbClr val="D7DADB"/>
                </a:gs>
                <a:gs pos="100000">
                  <a:srgbClr val="E8E8E8"/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Szünet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(szűrés,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raktározás, felejtés)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" name="Jobbra nyílbuborék 39">
              <a:extLst>
                <a:ext uri="{FF2B5EF4-FFF2-40B4-BE49-F238E27FC236}">
                  <a16:creationId xmlns:a16="http://schemas.microsoft.com/office/drawing/2014/main" id="{E8E43510-D50D-4E91-935D-FDE99CFC42AE}"/>
                </a:ext>
              </a:extLst>
            </p:cNvPr>
            <p:cNvSpPr/>
            <p:nvPr/>
          </p:nvSpPr>
          <p:spPr>
            <a:xfrm>
              <a:off x="6321005" y="8286197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562"/>
              </a:avLst>
            </a:prstGeom>
            <a:solidFill>
              <a:srgbClr val="99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3. 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Tapasztalás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" name="Jobbra nyílbuborék 22">
              <a:extLst>
                <a:ext uri="{FF2B5EF4-FFF2-40B4-BE49-F238E27FC236}">
                  <a16:creationId xmlns:a16="http://schemas.microsoft.com/office/drawing/2014/main" id="{9837E769-9FB5-47DC-95CE-546E30E8A34E}"/>
                </a:ext>
              </a:extLst>
            </p:cNvPr>
            <p:cNvSpPr/>
            <p:nvPr/>
          </p:nvSpPr>
          <p:spPr>
            <a:xfrm>
              <a:off x="4335842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709"/>
              </a:avLst>
            </a:prstGeom>
            <a:solidFill>
              <a:srgbClr val="99CC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Kipróbálás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" name="Lekerekített téglalap 43">
              <a:extLst>
                <a:ext uri="{FF2B5EF4-FFF2-40B4-BE49-F238E27FC236}">
                  <a16:creationId xmlns:a16="http://schemas.microsoft.com/office/drawing/2014/main" id="{AC1F2F60-F64C-401E-A961-B81B3D8F4C7C}"/>
                </a:ext>
              </a:extLst>
            </p:cNvPr>
            <p:cNvSpPr/>
            <p:nvPr/>
          </p:nvSpPr>
          <p:spPr>
            <a:xfrm>
              <a:off x="10561452" y="9034040"/>
              <a:ext cx="2358895" cy="701486"/>
            </a:xfrm>
            <a:prstGeom prst="roundRect">
              <a:avLst/>
            </a:prstGeom>
            <a:solidFill>
              <a:srgbClr val="FF7C80"/>
            </a:solidFill>
            <a:ln>
              <a:solidFill>
                <a:srgbClr val="FF7C8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5c.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kreatívan</a:t>
              </a:r>
              <a:endParaRPr lang="en-GB" sz="1400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9" name="Jobbra nyílbuborék 35">
              <a:extLst>
                <a:ext uri="{FF2B5EF4-FFF2-40B4-BE49-F238E27FC236}">
                  <a16:creationId xmlns:a16="http://schemas.microsoft.com/office/drawing/2014/main" id="{C05CC9AA-E5DB-412A-9953-9E09124B5D6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65400" y="8286199"/>
              <a:ext cx="3538343" cy="939489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285"/>
              </a:avLst>
            </a:prstGeom>
            <a:solidFill>
              <a:srgbClr val="CC99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1.</a:t>
              </a:r>
              <a:b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Megismerés</a:t>
              </a:r>
              <a:endParaRPr lang="en-GB" sz="1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0" name="Lekerekített téglalap 42">
              <a:extLst>
                <a:ext uri="{FF2B5EF4-FFF2-40B4-BE49-F238E27FC236}">
                  <a16:creationId xmlns:a16="http://schemas.microsoft.com/office/drawing/2014/main" id="{F5D4A4DF-EEDD-401E-A31E-93A446E97299}"/>
                </a:ext>
              </a:extLst>
            </p:cNvPr>
            <p:cNvSpPr/>
            <p:nvPr/>
          </p:nvSpPr>
          <p:spPr>
            <a:xfrm>
              <a:off x="10162759" y="8296296"/>
              <a:ext cx="2358895" cy="701487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5b.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máshol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1" name="Lekerekített téglalap 41">
              <a:extLst>
                <a:ext uri="{FF2B5EF4-FFF2-40B4-BE49-F238E27FC236}">
                  <a16:creationId xmlns:a16="http://schemas.microsoft.com/office/drawing/2014/main" id="{AF317FEC-F1AB-4241-97C0-00D5DF32B099}"/>
                </a:ext>
              </a:extLst>
            </p:cNvPr>
            <p:cNvSpPr/>
            <p:nvPr/>
          </p:nvSpPr>
          <p:spPr>
            <a:xfrm>
              <a:off x="9735100" y="7563095"/>
              <a:ext cx="2358895" cy="701487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5a.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ugyanott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12" name="Csoportba foglalás 11">
              <a:extLst>
                <a:ext uri="{FF2B5EF4-FFF2-40B4-BE49-F238E27FC236}">
                  <a16:creationId xmlns:a16="http://schemas.microsoft.com/office/drawing/2014/main" id="{15F8758C-84DD-4D81-9F6E-70BB95FAC9E2}"/>
                </a:ext>
              </a:extLst>
            </p:cNvPr>
            <p:cNvGrpSpPr/>
            <p:nvPr/>
          </p:nvGrpSpPr>
          <p:grpSpPr>
            <a:xfrm>
              <a:off x="10069652" y="9006020"/>
              <a:ext cx="805118" cy="689811"/>
              <a:chOff x="10290632" y="9006020"/>
              <a:chExt cx="805118" cy="689811"/>
            </a:xfrm>
          </p:grpSpPr>
          <p:sp>
            <p:nvSpPr>
              <p:cNvPr id="19" name="Szalagnyíl jobbra 49">
                <a:extLst>
                  <a:ext uri="{FF2B5EF4-FFF2-40B4-BE49-F238E27FC236}">
                    <a16:creationId xmlns:a16="http://schemas.microsoft.com/office/drawing/2014/main" id="{62784B13-5F96-4827-BB4E-AC5F924851CF}"/>
                  </a:ext>
                </a:extLst>
              </p:cNvPr>
              <p:cNvSpPr/>
              <p:nvPr/>
            </p:nvSpPr>
            <p:spPr>
              <a:xfrm rot="5400000" flipH="1" flipV="1">
                <a:off x="10682290" y="9282371"/>
                <a:ext cx="155329" cy="671591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20" name="Szalagnyíl jobbra 49">
                <a:extLst>
                  <a:ext uri="{FF2B5EF4-FFF2-40B4-BE49-F238E27FC236}">
                    <a16:creationId xmlns:a16="http://schemas.microsoft.com/office/drawing/2014/main" id="{9546A8BA-44DE-4B7E-BBCD-DEAD300F7727}"/>
                  </a:ext>
                </a:extLst>
              </p:cNvPr>
              <p:cNvSpPr/>
              <p:nvPr/>
            </p:nvSpPr>
            <p:spPr>
              <a:xfrm rot="16200000" flipH="1" flipV="1">
                <a:off x="10548764" y="8747888"/>
                <a:ext cx="155329" cy="671593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3" name="Csoportba foglalás 12">
              <a:extLst>
                <a:ext uri="{FF2B5EF4-FFF2-40B4-BE49-F238E27FC236}">
                  <a16:creationId xmlns:a16="http://schemas.microsoft.com/office/drawing/2014/main" id="{2939A785-3DCC-4AA3-97B3-2A4F446E7C74}"/>
                </a:ext>
              </a:extLst>
            </p:cNvPr>
            <p:cNvGrpSpPr/>
            <p:nvPr/>
          </p:nvGrpSpPr>
          <p:grpSpPr>
            <a:xfrm>
              <a:off x="9662509" y="8274814"/>
              <a:ext cx="828780" cy="709300"/>
              <a:chOff x="9691487" y="10309801"/>
              <a:chExt cx="828780" cy="709300"/>
            </a:xfrm>
          </p:grpSpPr>
          <p:sp>
            <p:nvSpPr>
              <p:cNvPr id="17" name="Szalagnyíl jobbra 49">
                <a:extLst>
                  <a:ext uri="{FF2B5EF4-FFF2-40B4-BE49-F238E27FC236}">
                    <a16:creationId xmlns:a16="http://schemas.microsoft.com/office/drawing/2014/main" id="{9D6B4EBE-7875-49C8-AA72-C280BAA1005B}"/>
                  </a:ext>
                </a:extLst>
              </p:cNvPr>
              <p:cNvSpPr/>
              <p:nvPr/>
            </p:nvSpPr>
            <p:spPr>
              <a:xfrm rot="5400000" flipH="1" flipV="1">
                <a:off x="10106807" y="10605641"/>
                <a:ext cx="155329" cy="671591"/>
              </a:xfrm>
              <a:prstGeom prst="curvedRightArrow">
                <a:avLst>
                  <a:gd name="adj1" fmla="val 45068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8" name="Szalagnyíl jobbra 49">
                <a:extLst>
                  <a:ext uri="{FF2B5EF4-FFF2-40B4-BE49-F238E27FC236}">
                    <a16:creationId xmlns:a16="http://schemas.microsoft.com/office/drawing/2014/main" id="{0CFA6945-AC87-45C0-A00E-491A1A5FD235}"/>
                  </a:ext>
                </a:extLst>
              </p:cNvPr>
              <p:cNvSpPr/>
              <p:nvPr/>
            </p:nvSpPr>
            <p:spPr>
              <a:xfrm rot="16200000" flipH="1" flipV="1">
                <a:off x="9949618" y="10051670"/>
                <a:ext cx="155329" cy="671591"/>
              </a:xfrm>
              <a:prstGeom prst="curvedRightArrow">
                <a:avLst>
                  <a:gd name="adj1" fmla="val 43705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4" name="Csoportba foglalás 13">
              <a:extLst>
                <a:ext uri="{FF2B5EF4-FFF2-40B4-BE49-F238E27FC236}">
                  <a16:creationId xmlns:a16="http://schemas.microsoft.com/office/drawing/2014/main" id="{5A900182-B481-459C-B5A8-598E6BEFAFDE}"/>
                </a:ext>
              </a:extLst>
            </p:cNvPr>
            <p:cNvGrpSpPr/>
            <p:nvPr/>
          </p:nvGrpSpPr>
          <p:grpSpPr>
            <a:xfrm>
              <a:off x="9255758" y="7568479"/>
              <a:ext cx="797530" cy="699705"/>
              <a:chOff x="9469118" y="7568479"/>
              <a:chExt cx="797530" cy="699705"/>
            </a:xfrm>
          </p:grpSpPr>
          <p:sp>
            <p:nvSpPr>
              <p:cNvPr id="15" name="Szalagnyíl jobbra 49">
                <a:extLst>
                  <a:ext uri="{FF2B5EF4-FFF2-40B4-BE49-F238E27FC236}">
                    <a16:creationId xmlns:a16="http://schemas.microsoft.com/office/drawing/2014/main" id="{D987AECB-C9D2-408B-BEDC-1CE7DBC0C72D}"/>
                  </a:ext>
                </a:extLst>
              </p:cNvPr>
              <p:cNvSpPr/>
              <p:nvPr/>
            </p:nvSpPr>
            <p:spPr>
              <a:xfrm rot="5400000" flipH="1" flipV="1">
                <a:off x="9853188" y="7854725"/>
                <a:ext cx="155329" cy="671590"/>
              </a:xfrm>
              <a:prstGeom prst="curvedRightArrow">
                <a:avLst>
                  <a:gd name="adj1" fmla="val 45340"/>
                  <a:gd name="adj2" fmla="val 319901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6" name="Szalagnyíl jobbra 49">
                <a:extLst>
                  <a:ext uri="{FF2B5EF4-FFF2-40B4-BE49-F238E27FC236}">
                    <a16:creationId xmlns:a16="http://schemas.microsoft.com/office/drawing/2014/main" id="{E94562B6-8AC8-480B-A08C-C4E289D7C8B0}"/>
                  </a:ext>
                </a:extLst>
              </p:cNvPr>
              <p:cNvSpPr/>
              <p:nvPr/>
            </p:nvSpPr>
            <p:spPr>
              <a:xfrm rot="16200000" flipH="1" flipV="1">
                <a:off x="9727248" y="7310349"/>
                <a:ext cx="155329" cy="671590"/>
              </a:xfrm>
              <a:prstGeom prst="curvedRightArrow">
                <a:avLst>
                  <a:gd name="adj1" fmla="val 52968"/>
                  <a:gd name="adj2" fmla="val 194796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2617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8664FD-B67E-4E6F-956C-5D2484D8B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Szerepek a tanulási folyamatban</a:t>
            </a:r>
          </a:p>
        </p:txBody>
      </p:sp>
      <p:sp>
        <p:nvSpPr>
          <p:cNvPr id="21" name="Tartalom helye 20">
            <a:extLst>
              <a:ext uri="{FF2B5EF4-FFF2-40B4-BE49-F238E27FC236}">
                <a16:creationId xmlns:a16="http://schemas.microsoft.com/office/drawing/2014/main" id="{AE310AB4-E398-4CAF-8D10-168B5A21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262" y="3444760"/>
            <a:ext cx="8737188" cy="2959714"/>
          </a:xfrm>
        </p:spPr>
        <p:txBody>
          <a:bodyPr>
            <a:normAutofit lnSpcReduction="10000"/>
          </a:bodyPr>
          <a:lstStyle/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Robot:	Passzív eszköz.</a:t>
            </a:r>
            <a:br>
              <a:rPr lang="hu-HU" dirty="0"/>
            </a:br>
            <a:endParaRPr lang="hu-HU" dirty="0"/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Tanár:	Megfigyelő, felügyelő.</a:t>
            </a:r>
            <a:br>
              <a:rPr lang="hu-HU" dirty="0"/>
            </a:br>
            <a:endParaRPr lang="hu-HU" dirty="0"/>
          </a:p>
          <a:p>
            <a:pPr marL="1440000" indent="-1440000">
              <a:buNone/>
              <a:tabLst>
                <a:tab pos="1440000" algn="l"/>
              </a:tabLst>
            </a:pPr>
            <a:r>
              <a:rPr lang="hu-HU" dirty="0"/>
              <a:t>Tanuló:	Hitelesítés, elfogadás.</a:t>
            </a:r>
            <a:br>
              <a:rPr lang="hu-HU" dirty="0"/>
            </a:br>
            <a:endParaRPr lang="hu-HU" dirty="0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46E1DCA-F8EA-4FB8-8AAB-25BB433068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  <a:t>Szalayné Tahy </a:t>
            </a:r>
            <a:r>
              <a:rPr lang="hu-HU">
                <a:latin typeface="Cambria Math" panose="02040503050406030204" pitchFamily="18" charset="0"/>
                <a:ea typeface="Cambria Math" panose="02040503050406030204" pitchFamily="18" charset="0"/>
              </a:rPr>
              <a:t>Zsuzsanna </a:t>
            </a:r>
            <a:br>
              <a:rPr lang="en-GB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hu-HU"/>
              <a:t>InfoERA</a:t>
            </a:r>
            <a:r>
              <a:rPr lang="en-US"/>
              <a:t> 201</a:t>
            </a:r>
            <a:r>
              <a:rPr lang="hu-HU"/>
              <a:t>9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4" name="Csoportba foglalás ENLAU">
            <a:extLst>
              <a:ext uri="{FF2B5EF4-FFF2-40B4-BE49-F238E27FC236}">
                <a16:creationId xmlns:a16="http://schemas.microsoft.com/office/drawing/2014/main" id="{C6F911BB-5894-41A9-84D3-CFF68A4CA99A}"/>
              </a:ext>
            </a:extLst>
          </p:cNvPr>
          <p:cNvGrpSpPr>
            <a:grpSpLocks/>
          </p:cNvGrpSpPr>
          <p:nvPr/>
        </p:nvGrpSpPr>
        <p:grpSpPr>
          <a:xfrm>
            <a:off x="1864711" y="1449757"/>
            <a:ext cx="6846031" cy="1800000"/>
            <a:chOff x="2365400" y="7368354"/>
            <a:chExt cx="10554947" cy="2505304"/>
          </a:xfrm>
        </p:grpSpPr>
        <p:sp>
          <p:nvSpPr>
            <p:cNvPr id="5" name="Felhő 4">
              <a:extLst>
                <a:ext uri="{FF2B5EF4-FFF2-40B4-BE49-F238E27FC236}">
                  <a16:creationId xmlns:a16="http://schemas.microsoft.com/office/drawing/2014/main" id="{C49FFE5D-AD0C-4744-B30E-44D4B413431B}"/>
                </a:ext>
              </a:extLst>
            </p:cNvPr>
            <p:cNvSpPr/>
            <p:nvPr/>
          </p:nvSpPr>
          <p:spPr>
            <a:xfrm flipH="1">
              <a:off x="7057059" y="7368354"/>
              <a:ext cx="3885239" cy="2505304"/>
            </a:xfrm>
            <a:prstGeom prst="cloud">
              <a:avLst/>
            </a:prstGeom>
            <a:gradFill>
              <a:gsLst>
                <a:gs pos="0">
                  <a:srgbClr val="D7DADB"/>
                </a:gs>
                <a:gs pos="100000">
                  <a:srgbClr val="E8E8E8"/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Szünet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(szűrés,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raktározás, felejtés)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" name="Jobbra nyílbuborék 39">
              <a:extLst>
                <a:ext uri="{FF2B5EF4-FFF2-40B4-BE49-F238E27FC236}">
                  <a16:creationId xmlns:a16="http://schemas.microsoft.com/office/drawing/2014/main" id="{E8E43510-D50D-4E91-935D-FDE99CFC42AE}"/>
                </a:ext>
              </a:extLst>
            </p:cNvPr>
            <p:cNvSpPr/>
            <p:nvPr/>
          </p:nvSpPr>
          <p:spPr>
            <a:xfrm>
              <a:off x="6321005" y="8286197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562"/>
              </a:avLst>
            </a:prstGeom>
            <a:solidFill>
              <a:srgbClr val="99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3. </a:t>
              </a:r>
              <a:b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Tapasztalás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" name="Jobbra nyílbuborék 22">
              <a:extLst>
                <a:ext uri="{FF2B5EF4-FFF2-40B4-BE49-F238E27FC236}">
                  <a16:creationId xmlns:a16="http://schemas.microsoft.com/office/drawing/2014/main" id="{9837E769-9FB5-47DC-95CE-546E30E8A3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35842" y="8286199"/>
              <a:ext cx="3637079" cy="96570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709"/>
              </a:avLst>
            </a:prstGeom>
            <a:solidFill>
              <a:srgbClr val="99CC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2.</a:t>
              </a:r>
              <a:br>
                <a:rPr lang="en-GB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Kipróbálás</a:t>
              </a:r>
              <a:endParaRPr lang="en-GB" sz="14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" name="Lekerekített téglalap 43">
              <a:extLst>
                <a:ext uri="{FF2B5EF4-FFF2-40B4-BE49-F238E27FC236}">
                  <a16:creationId xmlns:a16="http://schemas.microsoft.com/office/drawing/2014/main" id="{AC1F2F60-F64C-401E-A961-B81B3D8F4C7C}"/>
                </a:ext>
              </a:extLst>
            </p:cNvPr>
            <p:cNvSpPr/>
            <p:nvPr/>
          </p:nvSpPr>
          <p:spPr>
            <a:xfrm>
              <a:off x="10561452" y="9034040"/>
              <a:ext cx="2358895" cy="701486"/>
            </a:xfrm>
            <a:prstGeom prst="roundRect">
              <a:avLst/>
            </a:prstGeom>
            <a:solidFill>
              <a:srgbClr val="FF7C80"/>
            </a:solidFill>
            <a:ln>
              <a:solidFill>
                <a:srgbClr val="FF7C8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5c.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kreatívan</a:t>
              </a:r>
              <a:endParaRPr lang="en-GB" sz="1400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9" name="Jobbra nyílbuborék 35">
              <a:extLst>
                <a:ext uri="{FF2B5EF4-FFF2-40B4-BE49-F238E27FC236}">
                  <a16:creationId xmlns:a16="http://schemas.microsoft.com/office/drawing/2014/main" id="{C05CC9AA-E5DB-412A-9953-9E09124B5D67}"/>
                </a:ext>
              </a:extLst>
            </p:cNvPr>
            <p:cNvSpPr/>
            <p:nvPr/>
          </p:nvSpPr>
          <p:spPr>
            <a:xfrm>
              <a:off x="2365400" y="8286198"/>
              <a:ext cx="2358895" cy="62632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90285"/>
              </a:avLst>
            </a:prstGeom>
            <a:solidFill>
              <a:srgbClr val="CC99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1.</a:t>
              </a:r>
              <a:b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prstClr val="black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Megismerés</a:t>
              </a:r>
              <a:endParaRPr lang="en-GB" sz="1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0" name="Lekerekített téglalap 42">
              <a:extLst>
                <a:ext uri="{FF2B5EF4-FFF2-40B4-BE49-F238E27FC236}">
                  <a16:creationId xmlns:a16="http://schemas.microsoft.com/office/drawing/2014/main" id="{F5D4A4DF-EEDD-401E-A31E-93A446E97299}"/>
                </a:ext>
              </a:extLst>
            </p:cNvPr>
            <p:cNvSpPr/>
            <p:nvPr/>
          </p:nvSpPr>
          <p:spPr>
            <a:xfrm>
              <a:off x="10162759" y="8296296"/>
              <a:ext cx="2358895" cy="701487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5b.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máshol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1" name="Lekerekített téglalap 41">
              <a:extLst>
                <a:ext uri="{FF2B5EF4-FFF2-40B4-BE49-F238E27FC236}">
                  <a16:creationId xmlns:a16="http://schemas.microsoft.com/office/drawing/2014/main" id="{AF317FEC-F1AB-4241-97C0-00D5DF32B099}"/>
                </a:ext>
              </a:extLst>
            </p:cNvPr>
            <p:cNvSpPr/>
            <p:nvPr/>
          </p:nvSpPr>
          <p:spPr>
            <a:xfrm>
              <a:off x="9735100" y="7563095"/>
              <a:ext cx="2358895" cy="701487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47167">
                <a:defRPr/>
              </a:pPr>
              <a: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5a. </a:t>
              </a: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Felhasználás</a:t>
              </a:r>
              <a:br>
                <a:rPr lang="en-GB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hu-HU" sz="1400" b="1" dirty="0">
                  <a:solidFill>
                    <a:srgbClr val="022A4B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ugyanott</a:t>
              </a:r>
              <a:endParaRPr lang="en-GB" sz="1400" b="1" dirty="0">
                <a:solidFill>
                  <a:srgbClr val="022A4B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12" name="Csoportba foglalás 11">
              <a:extLst>
                <a:ext uri="{FF2B5EF4-FFF2-40B4-BE49-F238E27FC236}">
                  <a16:creationId xmlns:a16="http://schemas.microsoft.com/office/drawing/2014/main" id="{15F8758C-84DD-4D81-9F6E-70BB95FAC9E2}"/>
                </a:ext>
              </a:extLst>
            </p:cNvPr>
            <p:cNvGrpSpPr/>
            <p:nvPr/>
          </p:nvGrpSpPr>
          <p:grpSpPr>
            <a:xfrm>
              <a:off x="10069652" y="9006020"/>
              <a:ext cx="805118" cy="689811"/>
              <a:chOff x="10290632" y="9006020"/>
              <a:chExt cx="805118" cy="689811"/>
            </a:xfrm>
          </p:grpSpPr>
          <p:sp>
            <p:nvSpPr>
              <p:cNvPr id="19" name="Szalagnyíl jobbra 49">
                <a:extLst>
                  <a:ext uri="{FF2B5EF4-FFF2-40B4-BE49-F238E27FC236}">
                    <a16:creationId xmlns:a16="http://schemas.microsoft.com/office/drawing/2014/main" id="{62784B13-5F96-4827-BB4E-AC5F924851CF}"/>
                  </a:ext>
                </a:extLst>
              </p:cNvPr>
              <p:cNvSpPr/>
              <p:nvPr/>
            </p:nvSpPr>
            <p:spPr>
              <a:xfrm rot="5400000" flipH="1" flipV="1">
                <a:off x="10682290" y="9282371"/>
                <a:ext cx="155329" cy="671591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20" name="Szalagnyíl jobbra 49">
                <a:extLst>
                  <a:ext uri="{FF2B5EF4-FFF2-40B4-BE49-F238E27FC236}">
                    <a16:creationId xmlns:a16="http://schemas.microsoft.com/office/drawing/2014/main" id="{9546A8BA-44DE-4B7E-BBCD-DEAD300F7727}"/>
                  </a:ext>
                </a:extLst>
              </p:cNvPr>
              <p:cNvSpPr/>
              <p:nvPr/>
            </p:nvSpPr>
            <p:spPr>
              <a:xfrm rot="16200000" flipH="1" flipV="1">
                <a:off x="10548764" y="8747888"/>
                <a:ext cx="155329" cy="671593"/>
              </a:xfrm>
              <a:prstGeom prst="curvedRightArrow">
                <a:avLst>
                  <a:gd name="adj1" fmla="val 40437"/>
                  <a:gd name="adj2" fmla="val 319901"/>
                  <a:gd name="adj3" fmla="val 56044"/>
                </a:avLst>
              </a:prstGeom>
              <a:solidFill>
                <a:srgbClr val="FF7C80"/>
              </a:solidFill>
              <a:ln w="3175">
                <a:solidFill>
                  <a:srgbClr val="7F3E4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3" name="Csoportba foglalás 12">
              <a:extLst>
                <a:ext uri="{FF2B5EF4-FFF2-40B4-BE49-F238E27FC236}">
                  <a16:creationId xmlns:a16="http://schemas.microsoft.com/office/drawing/2014/main" id="{2939A785-3DCC-4AA3-97B3-2A4F446E7C74}"/>
                </a:ext>
              </a:extLst>
            </p:cNvPr>
            <p:cNvGrpSpPr/>
            <p:nvPr/>
          </p:nvGrpSpPr>
          <p:grpSpPr>
            <a:xfrm>
              <a:off x="9662509" y="8274814"/>
              <a:ext cx="828780" cy="709300"/>
              <a:chOff x="9691487" y="10309801"/>
              <a:chExt cx="828780" cy="709300"/>
            </a:xfrm>
          </p:grpSpPr>
          <p:sp>
            <p:nvSpPr>
              <p:cNvPr id="17" name="Szalagnyíl jobbra 49">
                <a:extLst>
                  <a:ext uri="{FF2B5EF4-FFF2-40B4-BE49-F238E27FC236}">
                    <a16:creationId xmlns:a16="http://schemas.microsoft.com/office/drawing/2014/main" id="{9D6B4EBE-7875-49C8-AA72-C280BAA1005B}"/>
                  </a:ext>
                </a:extLst>
              </p:cNvPr>
              <p:cNvSpPr/>
              <p:nvPr/>
            </p:nvSpPr>
            <p:spPr>
              <a:xfrm rot="5400000" flipH="1" flipV="1">
                <a:off x="10106807" y="10605641"/>
                <a:ext cx="155329" cy="671591"/>
              </a:xfrm>
              <a:prstGeom prst="curvedRightArrow">
                <a:avLst>
                  <a:gd name="adj1" fmla="val 45068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8" name="Szalagnyíl jobbra 49">
                <a:extLst>
                  <a:ext uri="{FF2B5EF4-FFF2-40B4-BE49-F238E27FC236}">
                    <a16:creationId xmlns:a16="http://schemas.microsoft.com/office/drawing/2014/main" id="{0CFA6945-AC87-45C0-A00E-491A1A5FD235}"/>
                  </a:ext>
                </a:extLst>
              </p:cNvPr>
              <p:cNvSpPr/>
              <p:nvPr/>
            </p:nvSpPr>
            <p:spPr>
              <a:xfrm rot="16200000" flipH="1" flipV="1">
                <a:off x="9949618" y="10051670"/>
                <a:ext cx="155329" cy="671591"/>
              </a:xfrm>
              <a:prstGeom prst="curvedRightArrow">
                <a:avLst>
                  <a:gd name="adj1" fmla="val 43705"/>
                  <a:gd name="adj2" fmla="val 319901"/>
                  <a:gd name="adj3" fmla="val 56044"/>
                </a:avLst>
              </a:prstGeom>
              <a:solidFill>
                <a:srgbClr val="FFCC99"/>
              </a:solidFill>
              <a:ln w="3175">
                <a:solidFill>
                  <a:srgbClr val="7F664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  <p:grpSp>
          <p:nvGrpSpPr>
            <p:cNvPr id="14" name="Csoportba foglalás 13">
              <a:extLst>
                <a:ext uri="{FF2B5EF4-FFF2-40B4-BE49-F238E27FC236}">
                  <a16:creationId xmlns:a16="http://schemas.microsoft.com/office/drawing/2014/main" id="{5A900182-B481-459C-B5A8-598E6BEFAFDE}"/>
                </a:ext>
              </a:extLst>
            </p:cNvPr>
            <p:cNvGrpSpPr/>
            <p:nvPr/>
          </p:nvGrpSpPr>
          <p:grpSpPr>
            <a:xfrm>
              <a:off x="9255758" y="7568479"/>
              <a:ext cx="797530" cy="699705"/>
              <a:chOff x="9469118" y="7568479"/>
              <a:chExt cx="797530" cy="699705"/>
            </a:xfrm>
          </p:grpSpPr>
          <p:sp>
            <p:nvSpPr>
              <p:cNvPr id="15" name="Szalagnyíl jobbra 49">
                <a:extLst>
                  <a:ext uri="{FF2B5EF4-FFF2-40B4-BE49-F238E27FC236}">
                    <a16:creationId xmlns:a16="http://schemas.microsoft.com/office/drawing/2014/main" id="{D987AECB-C9D2-408B-BEDC-1CE7DBC0C72D}"/>
                  </a:ext>
                </a:extLst>
              </p:cNvPr>
              <p:cNvSpPr/>
              <p:nvPr/>
            </p:nvSpPr>
            <p:spPr>
              <a:xfrm rot="5400000" flipH="1" flipV="1">
                <a:off x="9853188" y="7854725"/>
                <a:ext cx="155329" cy="671590"/>
              </a:xfrm>
              <a:prstGeom prst="curvedRightArrow">
                <a:avLst>
                  <a:gd name="adj1" fmla="val 45340"/>
                  <a:gd name="adj2" fmla="val 319901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  <p:sp>
            <p:nvSpPr>
              <p:cNvPr id="16" name="Szalagnyíl jobbra 49">
                <a:extLst>
                  <a:ext uri="{FF2B5EF4-FFF2-40B4-BE49-F238E27FC236}">
                    <a16:creationId xmlns:a16="http://schemas.microsoft.com/office/drawing/2014/main" id="{E94562B6-8AC8-480B-A08C-C4E289D7C8B0}"/>
                  </a:ext>
                </a:extLst>
              </p:cNvPr>
              <p:cNvSpPr/>
              <p:nvPr/>
            </p:nvSpPr>
            <p:spPr>
              <a:xfrm rot="16200000" flipH="1" flipV="1">
                <a:off x="9727248" y="7310349"/>
                <a:ext cx="155329" cy="671590"/>
              </a:xfrm>
              <a:prstGeom prst="curvedRightArrow">
                <a:avLst>
                  <a:gd name="adj1" fmla="val 52968"/>
                  <a:gd name="adj2" fmla="val 194796"/>
                  <a:gd name="adj3" fmla="val 56044"/>
                </a:avLst>
              </a:prstGeom>
              <a:solidFill>
                <a:srgbClr val="FFFFCC"/>
              </a:solidFill>
              <a:ln w="3175">
                <a:solidFill>
                  <a:srgbClr val="7F7F66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47167">
                  <a:defRPr/>
                </a:pPr>
                <a:endParaRPr lang="en-GB" sz="1200" dirty="0">
                  <a:solidFill>
                    <a:prstClr val="black"/>
                  </a:solidFill>
                  <a:latin typeface="Garamond" panose="02020404030301010803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68110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9368</TotalTime>
  <Words>1137</Words>
  <Application>Microsoft Office PowerPoint</Application>
  <PresentationFormat>Diavetítés a képernyőre (4:3 oldalarány)</PresentationFormat>
  <Paragraphs>183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 Math</vt:lpstr>
      <vt:lpstr>Garamond</vt:lpstr>
      <vt:lpstr>Office Theme</vt:lpstr>
      <vt:lpstr>MI-robot tanárok és mi, informatikatanárok</vt:lpstr>
      <vt:lpstr>Mesterséges Intelligencia</vt:lpstr>
      <vt:lpstr>MI felhasználása az oktatásban</vt:lpstr>
      <vt:lpstr>MI problémák</vt:lpstr>
      <vt:lpstr>MI fejlesztés problémái</vt:lpstr>
      <vt:lpstr>MI fejlesztés abszurditása</vt:lpstr>
      <vt:lpstr>Szerepek a tanulás-tanítási folyamatban</vt:lpstr>
      <vt:lpstr>Szerepek a tanulási folyamatban</vt:lpstr>
      <vt:lpstr>Szerepek a tanulási folyamatban</vt:lpstr>
      <vt:lpstr>Szerepek a tanulási folyamatban</vt:lpstr>
      <vt:lpstr>Szerepek a tanulási folyamatban</vt:lpstr>
      <vt:lpstr>Szerepek a tanulási folyamatban</vt:lpstr>
      <vt:lpstr>Szerepek a tanulási folyamatban</vt:lpstr>
      <vt:lpstr>Informatikatanár szerepe</vt:lpstr>
      <vt:lpstr>Az Informatikában speciális jelentéssel tanítjuk</vt:lpstr>
      <vt:lpstr>Szabályok</vt:lpstr>
      <vt:lpstr>Természeti törvények</vt:lpstr>
      <vt:lpstr>PowerPoint-bemutató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pj</dc:creator>
  <cp:lastModifiedBy>Szalayné Tahy Zsuzsa</cp:lastModifiedBy>
  <cp:revision>337</cp:revision>
  <dcterms:created xsi:type="dcterms:W3CDTF">2011-03-29T08:32:47Z</dcterms:created>
  <dcterms:modified xsi:type="dcterms:W3CDTF">2019-11-22T11:35:04Z</dcterms:modified>
</cp:coreProperties>
</file>