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3" r:id="rId12"/>
    <p:sldId id="269" r:id="rId13"/>
    <p:sldId id="267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8D9"/>
    <a:srgbClr val="8A2734"/>
    <a:srgbClr val="215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Világos stíl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85" d="100"/>
          <a:sy n="85" d="100"/>
        </p:scale>
        <p:origin x="43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EA249-39DD-43F3-96F6-64818732827F}" type="datetimeFigureOut">
              <a:rPr lang="hu-HU" smtClean="0"/>
              <a:t>2022.10.15.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299BA-3715-47FF-8F7B-E316E77F5A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0567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268" y="2130425"/>
            <a:ext cx="6912000" cy="1470025"/>
          </a:xfrm>
        </p:spPr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0987" y="3886200"/>
            <a:ext cx="3352365" cy="17280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noProof="0"/>
              <a:t>Kattintson ide az alcím mintájának szerkesztéséhez</a:t>
            </a:r>
            <a:endParaRPr lang="en-US" noProof="0" dirty="0"/>
          </a:p>
        </p:txBody>
      </p:sp>
      <p:sp>
        <p:nvSpPr>
          <p:cNvPr id="14" name="Second SubTitle"/>
          <p:cNvSpPr>
            <a:spLocks noGrp="1"/>
          </p:cNvSpPr>
          <p:nvPr>
            <p:ph type="body" sz="quarter" idx="13"/>
          </p:nvPr>
        </p:nvSpPr>
        <p:spPr>
          <a:xfrm>
            <a:off x="5394438" y="3886200"/>
            <a:ext cx="3352456" cy="1752600"/>
          </a:xfrm>
        </p:spPr>
        <p:txBody>
          <a:bodyPr/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24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AB3DA58-EF62-4318-AEFE-CC7C8845D64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8D90E2-0B6E-439D-A668-AC0998DB1275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5406753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384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384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/>
              <a:t>Kép beszúrásához kattintson az ikonra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384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673963478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5450" y="1292163"/>
            <a:ext cx="7200000" cy="48600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419CBA63-3A60-4A81-B240-9CFBDFA0782E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36770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4764" y="274638"/>
            <a:ext cx="2057400" cy="602595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16065" y="274638"/>
            <a:ext cx="4997885" cy="602595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A486B8F3-2192-47FA-BB4A-B2420A023A58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10184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307" y="1027611"/>
            <a:ext cx="6480000" cy="240138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521" y="3584622"/>
            <a:ext cx="584998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77B-C90C-40A9-BA7A-0ECB53B52D6E}" type="datetime1">
              <a:rPr lang="hu-HU" smtClean="0"/>
              <a:t>2022.10.15.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ACEF6-E894-4587-89F4-7F9341CB8FD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112790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268" y="2130425"/>
            <a:ext cx="6912000" cy="1470025"/>
          </a:xfrm>
        </p:spPr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0986" y="3886200"/>
            <a:ext cx="6883281" cy="17280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noProof="0"/>
              <a:t>Kattintson ide az alcím mintájának szerkesztéséhez</a:t>
            </a:r>
            <a:endParaRPr lang="en-US" noProof="0" dirty="0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A7B16F3-BEA3-4EA9-9B89-272C7DBA8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A209-8DBA-4288-9418-8159109F4DBC}" type="datetime1">
              <a:rPr lang="hu-HU" smtClean="0"/>
              <a:t>2022.10.15.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3528575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711" y="284163"/>
            <a:ext cx="7380000" cy="1008000"/>
          </a:xfrm>
        </p:spPr>
        <p:txBody>
          <a:bodyPr/>
          <a:lstStyle/>
          <a:p>
            <a:r>
              <a:rPr lang="hu-HU" noProof="0"/>
              <a:t>Mintacím szerkesztése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143" y="1402915"/>
            <a:ext cx="7380000" cy="5001559"/>
          </a:xfrm>
        </p:spPr>
        <p:txBody>
          <a:bodyPr/>
          <a:lstStyle>
            <a:lvl1pPr>
              <a:defRPr sz="2800"/>
            </a:lvl1pPr>
            <a:lvl2pPr>
              <a:spcBef>
                <a:spcPts val="300"/>
              </a:spcBef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noProof="0" dirty="0"/>
              <a:t>Mintaszöveg szerkesztése</a:t>
            </a:r>
          </a:p>
          <a:p>
            <a:pPr lvl="1"/>
            <a:r>
              <a:rPr lang="hu-HU" noProof="0" dirty="0"/>
              <a:t>Második szint</a:t>
            </a:r>
          </a:p>
          <a:p>
            <a:pPr lvl="2"/>
            <a:r>
              <a:rPr lang="hu-HU" noProof="0" dirty="0"/>
              <a:t>Harmadik szint</a:t>
            </a:r>
          </a:p>
          <a:p>
            <a:pPr lvl="3"/>
            <a:r>
              <a:rPr lang="hu-HU" noProof="0" dirty="0"/>
              <a:t>Negyedik szint</a:t>
            </a:r>
          </a:p>
          <a:p>
            <a:pPr lvl="4"/>
            <a:r>
              <a:rPr lang="hu-HU" noProof="0" dirty="0"/>
              <a:t>Ötödik szint</a:t>
            </a:r>
            <a:endParaRPr lang="en-US" noProof="0" dirty="0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F60DDFC-DDB7-4709-89E3-5463D33A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ACE3-BB78-4F6E-BA93-FB3F2CD57353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1385890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341" y="4406900"/>
            <a:ext cx="72000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341" y="2906713"/>
            <a:ext cx="72000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3">
            <a:extLst>
              <a:ext uri="{FF2B5EF4-FFF2-40B4-BE49-F238E27FC236}">
                <a16:creationId xmlns:a16="http://schemas.microsoft.com/office/drawing/2014/main" id="{7CF997A9-85EA-4B31-B6A7-4CA00E6E46B6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03594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326" y="1415442"/>
            <a:ext cx="3492000" cy="49102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2182" y="1415442"/>
            <a:ext cx="3492000" cy="49102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CE01FC86-5362-42E2-BC49-A29C25C05ED7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990760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4852" y="1372275"/>
            <a:ext cx="349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4852" y="2092148"/>
            <a:ext cx="3492000" cy="42209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59007" y="1372275"/>
            <a:ext cx="349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59007" y="2092148"/>
            <a:ext cx="3492000" cy="42209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A90C07BB-22E7-479F-95C6-649C875ACC07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416156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6662CD-82E0-4D17-AE80-B046DBAB4834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1523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>
            <a:extLst>
              <a:ext uri="{FF2B5EF4-FFF2-40B4-BE49-F238E27FC236}">
                <a16:creationId xmlns:a16="http://schemas.microsoft.com/office/drawing/2014/main" id="{CC15643B-6389-4530-8C44-99240903E290}"/>
              </a:ext>
            </a:extLst>
          </p:cNvPr>
          <p:cNvSpPr txBox="1">
            <a:spLocks/>
          </p:cNvSpPr>
          <p:nvPr/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2022.09.30.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64660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9801" y="273050"/>
            <a:ext cx="2808000" cy="1008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273050"/>
            <a:ext cx="4320000" cy="60400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09801" y="1435100"/>
            <a:ext cx="2808000" cy="48409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5313562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C1C6C8"/>
            </a:gs>
            <a:gs pos="100000">
              <a:srgbClr val="EAEAE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Frame"/>
          <p:cNvSpPr/>
          <p:nvPr/>
        </p:nvSpPr>
        <p:spPr>
          <a:xfrm>
            <a:off x="162000" y="140474"/>
            <a:ext cx="8820000" cy="6552000"/>
          </a:xfrm>
          <a:prstGeom prst="roundRect">
            <a:avLst>
              <a:gd name="adj" fmla="val 1276"/>
            </a:avLst>
          </a:prstGeom>
          <a:solidFill>
            <a:srgbClr val="F0E8D9"/>
          </a:solidFill>
          <a:ln>
            <a:solidFill>
              <a:srgbClr val="F0E8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hu-HU" dirty="0">
              <a:solidFill>
                <a:prstClr val="white"/>
              </a:solidFill>
            </a:endParaRPr>
          </a:p>
        </p:txBody>
      </p:sp>
      <p:sp>
        <p:nvSpPr>
          <p:cNvPr id="9" name="ELTE-Gray"/>
          <p:cNvSpPr/>
          <p:nvPr/>
        </p:nvSpPr>
        <p:spPr>
          <a:xfrm>
            <a:off x="162735" y="254045"/>
            <a:ext cx="1152000" cy="6444000"/>
          </a:xfrm>
          <a:prstGeom prst="rect">
            <a:avLst/>
          </a:prstGeom>
          <a:gradFill>
            <a:gsLst>
              <a:gs pos="10000">
                <a:srgbClr val="C1C6C8"/>
              </a:gs>
              <a:gs pos="90000">
                <a:schemeClr val="bg1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hu-HU" dirty="0">
              <a:solidFill>
                <a:prstClr val="white"/>
              </a:solidFill>
            </a:endParaRPr>
          </a:p>
        </p:txBody>
      </p:sp>
      <p:sp>
        <p:nvSpPr>
          <p:cNvPr id="7" name="TextFrame"/>
          <p:cNvSpPr/>
          <p:nvPr/>
        </p:nvSpPr>
        <p:spPr>
          <a:xfrm>
            <a:off x="1440000" y="232619"/>
            <a:ext cx="7452000" cy="6156000"/>
          </a:xfrm>
          <a:prstGeom prst="roundRect">
            <a:avLst>
              <a:gd name="adj" fmla="val 848"/>
            </a:avLst>
          </a:prstGeom>
          <a:solidFill>
            <a:schemeClr val="bg1">
              <a:alpha val="50000"/>
            </a:schemeClr>
          </a:solidFill>
          <a:ln w="76200">
            <a:solidFill>
              <a:schemeClr val="bg1">
                <a:alpha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noProof="0" dirty="0">
              <a:solidFill>
                <a:prstClr val="white"/>
              </a:solidFill>
            </a:endParaRPr>
          </a:p>
        </p:txBody>
      </p:sp>
      <p:sp>
        <p:nvSpPr>
          <p:cNvPr id="17" name="ELTE-Logo-block"/>
          <p:cNvSpPr/>
          <p:nvPr/>
        </p:nvSpPr>
        <p:spPr>
          <a:xfrm>
            <a:off x="185843" y="269788"/>
            <a:ext cx="11268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hu-HU">
              <a:solidFill>
                <a:prstClr val="white"/>
              </a:solidFill>
            </a:endParaRPr>
          </a:p>
        </p:txBody>
      </p:sp>
      <p:sp>
        <p:nvSpPr>
          <p:cNvPr id="13" name="Bordo"/>
          <p:cNvSpPr/>
          <p:nvPr/>
        </p:nvSpPr>
        <p:spPr>
          <a:xfrm>
            <a:off x="162735" y="235674"/>
            <a:ext cx="1152000" cy="281940"/>
          </a:xfrm>
          <a:prstGeom prst="rect">
            <a:avLst/>
          </a:prstGeom>
          <a:solidFill>
            <a:srgbClr val="8A27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hu-HU">
              <a:solidFill>
                <a:prstClr val="white"/>
              </a:solidFill>
            </a:endParaRPr>
          </a:p>
        </p:txBody>
      </p:sp>
      <p:sp>
        <p:nvSpPr>
          <p:cNvPr id="15" name="ELTE-kor"/>
          <p:cNvSpPr/>
          <p:nvPr/>
        </p:nvSpPr>
        <p:spPr>
          <a:xfrm>
            <a:off x="178507" y="1805991"/>
            <a:ext cx="1134000" cy="11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hu-HU">
              <a:solidFill>
                <a:prstClr val="white"/>
              </a:solidFill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76000" y="1499992"/>
            <a:ext cx="7380000" cy="4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dirty="0"/>
              <a:t>Mintaszöveg szerkesztése</a:t>
            </a:r>
          </a:p>
          <a:p>
            <a:pPr lvl="1"/>
            <a:r>
              <a:rPr lang="hu-HU" noProof="0" dirty="0"/>
              <a:t>Második szint</a:t>
            </a:r>
          </a:p>
          <a:p>
            <a:pPr lvl="2"/>
            <a:r>
              <a:rPr lang="hu-HU" noProof="0" dirty="0"/>
              <a:t>Harmadik szint</a:t>
            </a:r>
          </a:p>
          <a:p>
            <a:pPr lvl="3"/>
            <a:r>
              <a:rPr lang="hu-HU" noProof="0" dirty="0"/>
              <a:t>Negyedik szint</a:t>
            </a:r>
          </a:p>
          <a:p>
            <a:pPr lvl="4"/>
            <a:r>
              <a:rPr lang="hu-HU" noProof="0" dirty="0"/>
              <a:t>Ötödik szint</a:t>
            </a:r>
            <a:endParaRPr lang="en-US" noProof="0" dirty="0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476000" y="284163"/>
            <a:ext cx="738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dirty="0"/>
              <a:t>Mintacím szerkesztése</a:t>
            </a:r>
            <a:endParaRPr lang="en-US" noProof="0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923" y="555452"/>
            <a:ext cx="998569" cy="1188000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2537" y="1802765"/>
            <a:ext cx="983625" cy="1039833"/>
          </a:xfrm>
          <a:prstGeom prst="rect">
            <a:avLst/>
          </a:prstGeom>
        </p:spPr>
      </p:pic>
      <p:cxnSp>
        <p:nvCxnSpPr>
          <p:cNvPr id="26" name="Egyenes összekötő 25"/>
          <p:cNvCxnSpPr/>
          <p:nvPr/>
        </p:nvCxnSpPr>
        <p:spPr>
          <a:xfrm>
            <a:off x="293370" y="6519896"/>
            <a:ext cx="6098249" cy="0"/>
          </a:xfrm>
          <a:prstGeom prst="line">
            <a:avLst/>
          </a:prstGeom>
          <a:ln w="15875">
            <a:gradFill>
              <a:gsLst>
                <a:gs pos="0">
                  <a:srgbClr val="052A4B"/>
                </a:gs>
                <a:gs pos="100000">
                  <a:srgbClr val="8A2734"/>
                </a:gs>
              </a:gsLst>
              <a:lin ang="0" scaled="0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4"/>
          <p:cNvSpPr txBox="1">
            <a:spLocks/>
          </p:cNvSpPr>
          <p:nvPr/>
        </p:nvSpPr>
        <p:spPr>
          <a:xfrm flipH="1">
            <a:off x="6444000" y="6519896"/>
            <a:ext cx="2700000" cy="338104"/>
          </a:xfrm>
          <a:prstGeom prst="round1Rect">
            <a:avLst>
              <a:gd name="adj" fmla="val 24411"/>
            </a:avLst>
          </a:prstGeom>
          <a:solidFill>
            <a:srgbClr val="8A2734"/>
          </a:solidFill>
          <a:ln w="12700" cap="sq">
            <a:noFill/>
            <a:miter lim="800000"/>
          </a:ln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defRPr/>
            </a:pPr>
            <a:r>
              <a:rPr lang="hu-HU" dirty="0" err="1">
                <a:solidFill>
                  <a:prstClr val="white"/>
                </a:solidFill>
              </a:rPr>
              <a:t>SzTZs</a:t>
            </a:r>
            <a:r>
              <a:rPr lang="hu-HU" dirty="0">
                <a:solidFill>
                  <a:prstClr val="white"/>
                </a:solidFill>
              </a:rPr>
              <a:t> – Robotika a gimnáziumban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SlideNum"/>
          <p:cNvSpPr txBox="1"/>
          <p:nvPr/>
        </p:nvSpPr>
        <p:spPr>
          <a:xfrm>
            <a:off x="1489268" y="6519896"/>
            <a:ext cx="36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defTabSz="457200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052A4B"/>
                </a:solidFill>
              </a:defRPr>
            </a:lvl1pPr>
          </a:lstStyle>
          <a:p>
            <a:pPr lvl="0"/>
            <a:fld id="{4150A21E-AB6B-492A-AEA1-5D3DB1202DB9}" type="slidenum">
              <a:rPr lang="hu-HU"/>
              <a:t>‹#›</a:t>
            </a:fld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8EAF29B8-0214-41AE-81F5-9EDF6DF4B9F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2"/>
          </p:nvPr>
        </p:nvSpPr>
        <p:spPr>
          <a:xfrm>
            <a:off x="229877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fld id="{EFCD2841-8028-4176-98A8-1D3ED66D07E5}" type="datetime1">
              <a:rPr lang="hu-HU" smtClean="0"/>
              <a:t>2022.10.15.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3351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1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ts val="6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14ADE8-09B9-4BFE-AAB3-F372778A7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0000" y="2130425"/>
            <a:ext cx="6840000" cy="1470025"/>
          </a:xfrm>
        </p:spPr>
        <p:txBody>
          <a:bodyPr>
            <a:normAutofit/>
          </a:bodyPr>
          <a:lstStyle/>
          <a:p>
            <a:r>
              <a:rPr lang="hu-HU" b="1" i="1" dirty="0"/>
              <a:t>Ki tanítsa a robotikát gimnáziumban?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3C3B490-4130-4313-95BC-FC98989B5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0000" y="3886200"/>
            <a:ext cx="6840000" cy="1728000"/>
          </a:xfrm>
        </p:spPr>
        <p:txBody>
          <a:bodyPr/>
          <a:lstStyle/>
          <a:p>
            <a:r>
              <a:rPr lang="hu-HU" dirty="0"/>
              <a:t>Szalayné Tahy Zsuzsa</a:t>
            </a:r>
          </a:p>
          <a:p>
            <a:r>
              <a:rPr lang="hu-HU" dirty="0"/>
              <a:t>Oktató Robotok konferencia 2022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9DA578F-EBDA-CD2C-B5DA-A11518AA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758E-BB86-4CD7-9125-42F13B64F9E5}" type="datetime1">
              <a:rPr lang="hu-HU" smtClean="0"/>
              <a:t>2022.10.15.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2603962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Helyi szintű fejlesztés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Robotika beépítése a szaktárgyi módszertanokba: más sorrendben, másképp kell tanítani</a:t>
            </a:r>
          </a:p>
          <a:p>
            <a:pPr lvl="1"/>
            <a:r>
              <a:rPr lang="hu-HU" dirty="0"/>
              <a:t>s = v * t kísérletek óvodás kortól</a:t>
            </a:r>
          </a:p>
          <a:p>
            <a:pPr lvl="1"/>
            <a:r>
              <a:rPr lang="hu-HU" dirty="0"/>
              <a:t>2D koordináták, pixel: óvoda, alsó tagozat</a:t>
            </a:r>
          </a:p>
          <a:p>
            <a:pPr lvl="1"/>
            <a:r>
              <a:rPr lang="hu-HU" dirty="0"/>
              <a:t>Ohm-törvénye: felső tagozat</a:t>
            </a:r>
          </a:p>
          <a:p>
            <a:r>
              <a:rPr lang="hu-HU" dirty="0"/>
              <a:t>Átgondolt eszközpark fejlesztés</a:t>
            </a:r>
          </a:p>
          <a:p>
            <a:pPr lvl="1"/>
            <a:r>
              <a:rPr lang="hu-HU" dirty="0"/>
              <a:t>Például 5-8. osztályban </a:t>
            </a:r>
            <a:r>
              <a:rPr lang="hu-HU" dirty="0" err="1"/>
              <a:t>micro:bit</a:t>
            </a:r>
            <a:r>
              <a:rPr lang="hu-HU" dirty="0"/>
              <a:t> mindenkinek</a:t>
            </a:r>
          </a:p>
          <a:p>
            <a:pPr lvl="2"/>
            <a:r>
              <a:rPr lang="hu-HU" dirty="0"/>
              <a:t>9-12. osztályban is használja</a:t>
            </a:r>
          </a:p>
          <a:p>
            <a:pPr lvl="2"/>
            <a:r>
              <a:rPr lang="hu-HU" dirty="0"/>
              <a:t>Kiegészítő modulok, robot építés</a:t>
            </a:r>
          </a:p>
          <a:p>
            <a:pPr lvl="2"/>
            <a:r>
              <a:rPr lang="hu-HU" dirty="0"/>
              <a:t>Programozható gépek, eszközök (porszívó, önvezető autó)</a:t>
            </a:r>
          </a:p>
          <a:p>
            <a:pPr lvl="1"/>
            <a:r>
              <a:rPr lang="hu-HU" dirty="0"/>
              <a:t>Szaktárgyak oktatásához mérő és adatelemző eszközök</a:t>
            </a:r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48ED081-8346-4B5A-7407-B9202A66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591D-05BC-4212-B95D-47FBD3B90EB3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30664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Oktatáspolitikai fejlesztés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Kompetencia alapú NAT, tartalom csökkentése</a:t>
            </a:r>
          </a:p>
          <a:p>
            <a:r>
              <a:rPr lang="hu-HU" dirty="0"/>
              <a:t>Projekt hét helyett projektoktatás</a:t>
            </a:r>
          </a:p>
          <a:p>
            <a:pPr lvl="1"/>
            <a:r>
              <a:rPr lang="hu-HU" dirty="0"/>
              <a:t>Tanórák számának csökkentése</a:t>
            </a:r>
          </a:p>
          <a:p>
            <a:pPr lvl="1"/>
            <a:r>
              <a:rPr lang="hu-HU" dirty="0"/>
              <a:t>Önálló és csoportmunka növelése</a:t>
            </a:r>
          </a:p>
          <a:p>
            <a:r>
              <a:rPr lang="hu-HU" dirty="0"/>
              <a:t>Tanárok óraszámának csökkentése</a:t>
            </a:r>
          </a:p>
          <a:p>
            <a:pPr lvl="1"/>
            <a:r>
              <a:rPr lang="hu-HU" dirty="0"/>
              <a:t>Szaktanárok (minden tárgy) robotika képzése</a:t>
            </a:r>
          </a:p>
          <a:p>
            <a:pPr lvl="1"/>
            <a:r>
              <a:rPr lang="hu-HU" dirty="0"/>
              <a:t>Szaktanárok módszertani továbbképzése</a:t>
            </a:r>
          </a:p>
          <a:p>
            <a:pPr lvl="2"/>
            <a:r>
              <a:rPr lang="hu-HU" dirty="0"/>
              <a:t>Mi az, amit az általános iskolában tanultak a diákok</a:t>
            </a:r>
          </a:p>
          <a:p>
            <a:pPr lvl="2"/>
            <a:r>
              <a:rPr lang="hu-HU" dirty="0"/>
              <a:t>Robotikát felhasználó tanulói kísérletek</a:t>
            </a:r>
          </a:p>
          <a:p>
            <a:pPr lvl="1"/>
            <a:r>
              <a:rPr lang="hu-HU" dirty="0"/>
              <a:t>Projektre, mentorálására legyen óraszám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DF05113-8228-AAC3-D70B-7CD965535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847-3E4A-47F6-BFF2-9F03436E335A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46559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D408FF-6F9D-F98F-A45B-B16CE059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Szaktárgy → Projektoktatás</a:t>
            </a:r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BEF30DE8-A3EA-012A-D227-F392793DFC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5001"/>
          <a:stretch/>
        </p:blipFill>
        <p:spPr>
          <a:xfrm>
            <a:off x="2314059" y="1083820"/>
            <a:ext cx="5760000" cy="5271266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3D6AE7E7-4082-22A0-5152-5413B3887D4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8" b="1698"/>
          <a:stretch/>
        </p:blipFill>
        <p:spPr>
          <a:xfrm>
            <a:off x="2446917" y="1480767"/>
            <a:ext cx="5818603" cy="4710414"/>
          </a:xfrm>
          <a:prstGeom prst="rect">
            <a:avLst/>
          </a:prstGeom>
        </p:spPr>
      </p:pic>
      <p:sp>
        <p:nvSpPr>
          <p:cNvPr id="11" name="Szab vál 3 óra">
            <a:extLst>
              <a:ext uri="{FF2B5EF4-FFF2-40B4-BE49-F238E27FC236}">
                <a16:creationId xmlns:a16="http://schemas.microsoft.com/office/drawing/2014/main" id="{4E9761D7-AE32-CED8-D1D0-C53A2D635B3E}"/>
              </a:ext>
            </a:extLst>
          </p:cNvPr>
          <p:cNvSpPr txBox="1"/>
          <p:nvPr/>
        </p:nvSpPr>
        <p:spPr>
          <a:xfrm>
            <a:off x="6505916" y="4535851"/>
            <a:ext cx="2195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3 óra: Szabadon választott</a:t>
            </a:r>
          </a:p>
        </p:txBody>
      </p:sp>
      <p:sp>
        <p:nvSpPr>
          <p:cNvPr id="12" name="Projekt">
            <a:extLst>
              <a:ext uri="{FF2B5EF4-FFF2-40B4-BE49-F238E27FC236}">
                <a16:creationId xmlns:a16="http://schemas.microsoft.com/office/drawing/2014/main" id="{BBD657EA-BF1A-175D-86CF-4A35F96F8754}"/>
              </a:ext>
            </a:extLst>
          </p:cNvPr>
          <p:cNvSpPr txBox="1"/>
          <p:nvPr/>
        </p:nvSpPr>
        <p:spPr>
          <a:xfrm>
            <a:off x="7779954" y="5292831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Projekt</a:t>
            </a:r>
          </a:p>
        </p:txBody>
      </p:sp>
      <p:sp>
        <p:nvSpPr>
          <p:cNvPr id="13" name="Technika">
            <a:extLst>
              <a:ext uri="{FF2B5EF4-FFF2-40B4-BE49-F238E27FC236}">
                <a16:creationId xmlns:a16="http://schemas.microsoft.com/office/drawing/2014/main" id="{45429924-047A-F309-8EBA-A0DA2EE13E17}"/>
              </a:ext>
            </a:extLst>
          </p:cNvPr>
          <p:cNvSpPr txBox="1"/>
          <p:nvPr/>
        </p:nvSpPr>
        <p:spPr>
          <a:xfrm>
            <a:off x="6870462" y="5110525"/>
            <a:ext cx="1278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Technika</a:t>
            </a:r>
          </a:p>
        </p:txBody>
      </p:sp>
      <p:sp>
        <p:nvSpPr>
          <p:cNvPr id="14" name="Gyakorlat">
            <a:extLst>
              <a:ext uri="{FF2B5EF4-FFF2-40B4-BE49-F238E27FC236}">
                <a16:creationId xmlns:a16="http://schemas.microsoft.com/office/drawing/2014/main" id="{4F70F3A6-244D-0C07-342E-89B071CAF403}"/>
              </a:ext>
            </a:extLst>
          </p:cNvPr>
          <p:cNvSpPr txBox="1"/>
          <p:nvPr/>
        </p:nvSpPr>
        <p:spPr>
          <a:xfrm>
            <a:off x="6795952" y="5510635"/>
            <a:ext cx="1366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Gyakorlat</a:t>
            </a:r>
          </a:p>
        </p:txBody>
      </p:sp>
      <p:sp>
        <p:nvSpPr>
          <p:cNvPr id="15" name="Témahét">
            <a:extLst>
              <a:ext uri="{FF2B5EF4-FFF2-40B4-BE49-F238E27FC236}">
                <a16:creationId xmlns:a16="http://schemas.microsoft.com/office/drawing/2014/main" id="{DAB41380-7B30-B0C1-4117-497D3B979322}"/>
              </a:ext>
            </a:extLst>
          </p:cNvPr>
          <p:cNvSpPr txBox="1"/>
          <p:nvPr/>
        </p:nvSpPr>
        <p:spPr>
          <a:xfrm>
            <a:off x="7686980" y="5681846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" panose="020B0604020202020204" pitchFamily="34" charset="0"/>
                <a:cs typeface="Arial" panose="020B0604020202020204" pitchFamily="34" charset="0"/>
              </a:rPr>
              <a:t>Témahét</a:t>
            </a:r>
          </a:p>
        </p:txBody>
      </p:sp>
      <p:sp>
        <p:nvSpPr>
          <p:cNvPr id="16" name="Témahét">
            <a:extLst>
              <a:ext uri="{FF2B5EF4-FFF2-40B4-BE49-F238E27FC236}">
                <a16:creationId xmlns:a16="http://schemas.microsoft.com/office/drawing/2014/main" id="{9DCAC9D3-EF4E-DB82-09C0-BF518BFB2DE9}"/>
              </a:ext>
            </a:extLst>
          </p:cNvPr>
          <p:cNvSpPr txBox="1"/>
          <p:nvPr/>
        </p:nvSpPr>
        <p:spPr>
          <a:xfrm>
            <a:off x="4725276" y="4469602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" panose="020B0604020202020204" pitchFamily="34" charset="0"/>
                <a:cs typeface="Arial" panose="020B0604020202020204" pitchFamily="34" charset="0"/>
              </a:rPr>
              <a:t>STEAM</a:t>
            </a:r>
          </a:p>
        </p:txBody>
      </p:sp>
      <p:sp>
        <p:nvSpPr>
          <p:cNvPr id="17" name="Szab vál 3 óra">
            <a:extLst>
              <a:ext uri="{FF2B5EF4-FFF2-40B4-BE49-F238E27FC236}">
                <a16:creationId xmlns:a16="http://schemas.microsoft.com/office/drawing/2014/main" id="{827C940D-022C-242E-EEA7-45D829F0D501}"/>
              </a:ext>
            </a:extLst>
          </p:cNvPr>
          <p:cNvSpPr txBox="1"/>
          <p:nvPr/>
        </p:nvSpPr>
        <p:spPr>
          <a:xfrm>
            <a:off x="3703574" y="2840357"/>
            <a:ext cx="3166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latin typeface="Arial" panose="020B0604020202020204" pitchFamily="34" charset="0"/>
                <a:cs typeface="Arial" panose="020B0604020202020204" pitchFamily="34" charset="0"/>
              </a:rPr>
              <a:t>12 óra</a:t>
            </a:r>
            <a:br>
              <a:rPr lang="hu-H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b="1" dirty="0">
                <a:latin typeface="Arial" panose="020B0604020202020204" pitchFamily="34" charset="0"/>
                <a:cs typeface="Arial" panose="020B0604020202020204" pitchFamily="34" charset="0"/>
              </a:rPr>
              <a:t>Szabadon választott</a:t>
            </a:r>
          </a:p>
        </p:txBody>
      </p:sp>
    </p:spTree>
    <p:extLst>
      <p:ext uri="{BB962C8B-B14F-4D97-AF65-F5344CB8AC3E}">
        <p14:creationId xmlns:p14="http://schemas.microsoft.com/office/powerpoint/2010/main" val="33702287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6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3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xit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xit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5.55556E-7 4.44444E-6 L -0.2401 -0.2 " pathEditMode="relative" rAng="0" ptsTypes="AA">
                                      <p:cBhvr>
                                        <p:cTn id="65" dur="4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14" y="-100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33333E-6 4.07407E-6 L -0.32725 -0.18172 " pathEditMode="relative" rAng="0" ptsTypes="AA">
                                      <p:cBhvr>
                                        <p:cTn id="67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72" y="-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8724B9F6-BA4C-347F-1A8C-5CB82D9371B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8" b="1698"/>
          <a:stretch/>
        </p:blipFill>
        <p:spPr>
          <a:xfrm>
            <a:off x="2446917" y="1480767"/>
            <a:ext cx="5818603" cy="4710414"/>
          </a:xfrm>
          <a:prstGeom prst="rect">
            <a:avLst/>
          </a:prstGeom>
        </p:spPr>
      </p:pic>
      <p:sp>
        <p:nvSpPr>
          <p:cNvPr id="5" name="Cím 4">
            <a:extLst>
              <a:ext uri="{FF2B5EF4-FFF2-40B4-BE49-F238E27FC236}">
                <a16:creationId xmlns:a16="http://schemas.microsoft.com/office/drawing/2014/main" id="{9CF32549-A724-F33A-F051-D4DFF9ACF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6000" y="2130425"/>
            <a:ext cx="7020000" cy="1470025"/>
          </a:xfrm>
        </p:spPr>
        <p:txBody>
          <a:bodyPr/>
          <a:lstStyle/>
          <a:p>
            <a:r>
              <a:rPr lang="hu-HU" dirty="0"/>
              <a:t>Köszönöm a figyelmet!</a:t>
            </a:r>
          </a:p>
        </p:txBody>
      </p:sp>
      <p:sp>
        <p:nvSpPr>
          <p:cNvPr id="6" name="Alcím 5">
            <a:extLst>
              <a:ext uri="{FF2B5EF4-FFF2-40B4-BE49-F238E27FC236}">
                <a16:creationId xmlns:a16="http://schemas.microsoft.com/office/drawing/2014/main" id="{995860EC-C6E9-F234-B966-43C70EB8A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6000" y="3886200"/>
            <a:ext cx="7020000" cy="1728000"/>
          </a:xfrm>
        </p:spPr>
        <p:txBody>
          <a:bodyPr/>
          <a:lstStyle/>
          <a:p>
            <a:r>
              <a:rPr lang="hu-HU" b="1" dirty="0">
                <a:solidFill>
                  <a:schemeClr val="tx1"/>
                </a:solidFill>
              </a:rPr>
              <a:t>Kérem, segítsenek, hogy teret kapjon</a:t>
            </a:r>
            <a:br>
              <a:rPr lang="hu-HU" b="1" dirty="0">
                <a:solidFill>
                  <a:schemeClr val="tx1"/>
                </a:solidFill>
              </a:rPr>
            </a:br>
            <a:r>
              <a:rPr lang="hu-HU" b="1" dirty="0">
                <a:solidFill>
                  <a:schemeClr val="tx1"/>
                </a:solidFill>
              </a:rPr>
              <a:t>a gimnáziumokban is a robotika.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48ED081-8346-4B5A-7407-B9202A66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591D-05BC-4212-B95D-47FBD3B90EB3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43015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4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Robotika helye a tantervben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2007-es NAT: Életvitel és gyakorlati ismeretek</a:t>
            </a:r>
          </a:p>
          <a:p>
            <a:pPr lvl="1"/>
            <a:r>
              <a:rPr lang="hu-HU" dirty="0"/>
              <a:t>Robotika az általános célok között</a:t>
            </a:r>
          </a:p>
          <a:p>
            <a:pPr lvl="1"/>
            <a:r>
              <a:rPr lang="hu-HU" dirty="0"/>
              <a:t>9-10: 5-10%, 11-12: -</a:t>
            </a:r>
          </a:p>
          <a:p>
            <a:r>
              <a:rPr lang="hu-HU" dirty="0"/>
              <a:t>2012-es NAT: Informatika</a:t>
            </a:r>
          </a:p>
          <a:p>
            <a:pPr lvl="1"/>
            <a:r>
              <a:rPr lang="hu-HU" dirty="0"/>
              <a:t>Robotika: fejlesztési feladat</a:t>
            </a:r>
          </a:p>
          <a:p>
            <a:pPr lvl="1"/>
            <a:r>
              <a:rPr lang="hu-HU" dirty="0"/>
              <a:t>5-8. évfolyamon: 4-8%</a:t>
            </a:r>
          </a:p>
          <a:p>
            <a:pPr lvl="1"/>
            <a:r>
              <a:rPr lang="hu-HU" dirty="0"/>
              <a:t>Kerettantervi informatika az 5-8. évfolyamon: 2,5%</a:t>
            </a:r>
          </a:p>
          <a:p>
            <a:r>
              <a:rPr lang="hu-HU" dirty="0"/>
              <a:t>2020-as NAT: Digitális kultúra</a:t>
            </a:r>
          </a:p>
          <a:p>
            <a:pPr lvl="1"/>
            <a:r>
              <a:rPr lang="hu-HU" dirty="0"/>
              <a:t>Robotika: 3-4. padlórobot; 5-8. mozgás, adatgyűjtés/érzékelés, eseményvezérlés</a:t>
            </a:r>
          </a:p>
          <a:p>
            <a:pPr lvl="1"/>
            <a:r>
              <a:rPr lang="hu-HU" dirty="0"/>
              <a:t>Heti 1 órás tárgy, 2-4%.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3745E78-3DAC-8866-C006-3FF83407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DE24-1BB6-4713-A13C-4603C7DB25DC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98425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STEM helye a tantervben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143" y="1402916"/>
            <a:ext cx="7380000" cy="2261010"/>
          </a:xfrm>
        </p:spPr>
        <p:txBody>
          <a:bodyPr/>
          <a:lstStyle/>
          <a:p>
            <a:r>
              <a:rPr lang="hu-HU" dirty="0"/>
              <a:t>2020-as NAT 9-12: Robotika nincs megnevezve</a:t>
            </a:r>
          </a:p>
          <a:p>
            <a:pPr lvl="1"/>
            <a:r>
              <a:rPr lang="hu-HU" dirty="0"/>
              <a:t>Fizika, kémia, biológia, földrajz óraszám csökkent </a:t>
            </a:r>
          </a:p>
          <a:p>
            <a:pPr lvl="1"/>
            <a:r>
              <a:rPr lang="hu-HU" dirty="0"/>
              <a:t>Digitális kultúra 4% (informatika 1,5% volt)</a:t>
            </a:r>
          </a:p>
          <a:p>
            <a:pPr lvl="2"/>
            <a:r>
              <a:rPr lang="hu-HU" dirty="0"/>
              <a:t>Média, grafika, kommunikáció</a:t>
            </a:r>
          </a:p>
          <a:p>
            <a:pPr lvl="2"/>
            <a:r>
              <a:rPr lang="hu-HU" dirty="0"/>
              <a:t>Programozás</a:t>
            </a:r>
          </a:p>
          <a:p>
            <a:pPr lvl="1"/>
            <a:r>
              <a:rPr lang="hu-HU" dirty="0"/>
              <a:t>Technika nincs</a:t>
            </a: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:a16="http://schemas.microsoft.com/office/drawing/2014/main" id="{2ECFCC03-C392-BCE8-F45C-566FAB919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562710"/>
              </p:ext>
            </p:extLst>
          </p:nvPr>
        </p:nvGraphicFramePr>
        <p:xfrm>
          <a:off x="1656000" y="3663925"/>
          <a:ext cx="7019999" cy="267900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872976">
                  <a:extLst>
                    <a:ext uri="{9D8B030D-6E8A-4147-A177-3AD203B41FA5}">
                      <a16:colId xmlns:a16="http://schemas.microsoft.com/office/drawing/2014/main" val="2344273755"/>
                    </a:ext>
                  </a:extLst>
                </a:gridCol>
                <a:gridCol w="933651">
                  <a:extLst>
                    <a:ext uri="{9D8B030D-6E8A-4147-A177-3AD203B41FA5}">
                      <a16:colId xmlns:a16="http://schemas.microsoft.com/office/drawing/2014/main" val="1401276471"/>
                    </a:ext>
                  </a:extLst>
                </a:gridCol>
                <a:gridCol w="933651">
                  <a:extLst>
                    <a:ext uri="{9D8B030D-6E8A-4147-A177-3AD203B41FA5}">
                      <a16:colId xmlns:a16="http://schemas.microsoft.com/office/drawing/2014/main" val="117833853"/>
                    </a:ext>
                  </a:extLst>
                </a:gridCol>
                <a:gridCol w="1172501">
                  <a:extLst>
                    <a:ext uri="{9D8B030D-6E8A-4147-A177-3AD203B41FA5}">
                      <a16:colId xmlns:a16="http://schemas.microsoft.com/office/drawing/2014/main" val="90142652"/>
                    </a:ext>
                  </a:extLst>
                </a:gridCol>
                <a:gridCol w="1107220">
                  <a:extLst>
                    <a:ext uri="{9D8B030D-6E8A-4147-A177-3AD203B41FA5}">
                      <a16:colId xmlns:a16="http://schemas.microsoft.com/office/drawing/2014/main" val="323001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919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</a:pPr>
                      <a:r>
                        <a:rPr lang="hu-HU" sz="2400" dirty="0" err="1"/>
                        <a:t>Bio</a:t>
                      </a:r>
                      <a:r>
                        <a:rPr lang="hu-HU" sz="2400" dirty="0"/>
                        <a:t> &amp; kémia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b="1" dirty="0">
                        <a:solidFill>
                          <a:srgbClr val="8A273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528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</a:pPr>
                      <a:r>
                        <a:rPr lang="hu-HU" sz="2400" dirty="0"/>
                        <a:t>Fizika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659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</a:pPr>
                      <a:r>
                        <a:rPr lang="hu-HU" sz="2400" dirty="0"/>
                        <a:t>Földrajz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347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</a:pPr>
                      <a:r>
                        <a:rPr lang="hu-HU" sz="2400" dirty="0"/>
                        <a:t>Technika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2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</a:pPr>
                      <a:r>
                        <a:rPr lang="hu-HU" sz="2400" dirty="0"/>
                        <a:t>Digitális kultúra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dirty="0"/>
                        <a:t>2+</a:t>
                      </a:r>
                      <a:r>
                        <a:rPr lang="hu-HU" sz="2400" b="1" dirty="0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 err="1">
                          <a:solidFill>
                            <a:srgbClr val="8A2734"/>
                          </a:solidFill>
                        </a:rPr>
                        <a:t>Fakt</a:t>
                      </a:r>
                      <a:endParaRPr lang="hu-H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350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75000"/>
                        </a:lnSpc>
                      </a:pPr>
                      <a:r>
                        <a:rPr lang="hu-HU" sz="2400" b="1" dirty="0">
                          <a:solidFill>
                            <a:srgbClr val="8A2734"/>
                          </a:solidFill>
                        </a:rPr>
                        <a:t>Természettudomány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r>
                        <a:rPr lang="hu-HU" sz="2400" b="1" dirty="0">
                          <a:solidFill>
                            <a:srgbClr val="8A2734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5000"/>
                        </a:lnSpc>
                      </a:pPr>
                      <a:endParaRPr lang="hu-H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355124"/>
                  </a:ext>
                </a:extLst>
              </a:tr>
            </a:tbl>
          </a:graphicData>
        </a:graphic>
      </p:graphicFrame>
      <p:sp>
        <p:nvSpPr>
          <p:cNvPr id="5" name="Dátum helye 4">
            <a:extLst>
              <a:ext uri="{FF2B5EF4-FFF2-40B4-BE49-F238E27FC236}">
                <a16:creationId xmlns:a16="http://schemas.microsoft.com/office/drawing/2014/main" id="{BAF8ACE9-FDB9-375E-34F1-07A817F53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B63D-9A26-4603-9C51-81DAFC9CA55B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08608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STEM helye a tantervben</a:t>
            </a:r>
            <a:br>
              <a:rPr lang="hu-HU" dirty="0"/>
            </a:br>
            <a:r>
              <a:rPr lang="hu-HU" sz="3200" dirty="0" err="1"/>
              <a:t>Term.tud</a:t>
            </a:r>
            <a:r>
              <a:rPr lang="hu-HU" sz="3200" dirty="0"/>
              <a:t>. + Technika + Digitális kultúra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144" y="1402915"/>
            <a:ext cx="4233304" cy="5001559"/>
          </a:xfrm>
        </p:spPr>
        <p:txBody>
          <a:bodyPr/>
          <a:lstStyle/>
          <a:p>
            <a:r>
              <a:rPr lang="hu-HU" dirty="0"/>
              <a:t>5-8: heti 4-6 óra, tanulás</a:t>
            </a:r>
          </a:p>
          <a:p>
            <a:r>
              <a:rPr lang="hu-HU" dirty="0"/>
              <a:t>9-10: heti 1-2 óra, felejtés</a:t>
            </a:r>
          </a:p>
          <a:p>
            <a:pPr lvl="1"/>
            <a:r>
              <a:rPr lang="hu-HU" dirty="0"/>
              <a:t>Amit a gyerek 8. végéig nem tanult meg, azt a gimnáziumban nem tudja pótolni.</a:t>
            </a:r>
          </a:p>
          <a:p>
            <a:r>
              <a:rPr lang="hu-HU" dirty="0"/>
              <a:t>11-12: ?? óra, alkalmazás</a:t>
            </a:r>
          </a:p>
          <a:p>
            <a:pPr lvl="1"/>
            <a:r>
              <a:rPr lang="hu-HU" dirty="0"/>
              <a:t>A korábban tanultakat egyes szak és fakultációs órákon kellene alkalmazni(!) 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00241CE-8AA8-3423-F6E7-A0C2B7855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F391-D8FE-40B7-AF26-FEB29A5902B8}" type="datetime1">
              <a:rPr lang="hu-HU" smtClean="0"/>
              <a:t>2022.10.15.</a:t>
            </a:fld>
            <a:endParaRPr lang="hu-HU"/>
          </a:p>
        </p:txBody>
      </p:sp>
      <p:grpSp>
        <p:nvGrpSpPr>
          <p:cNvPr id="18" name="Csoportba foglalás 17">
            <a:extLst>
              <a:ext uri="{FF2B5EF4-FFF2-40B4-BE49-F238E27FC236}">
                <a16:creationId xmlns:a16="http://schemas.microsoft.com/office/drawing/2014/main" id="{0777EEA6-BC99-71AA-647F-C54AC4A96167}"/>
              </a:ext>
            </a:extLst>
          </p:cNvPr>
          <p:cNvGrpSpPr/>
          <p:nvPr/>
        </p:nvGrpSpPr>
        <p:grpSpPr>
          <a:xfrm>
            <a:off x="5641313" y="1527453"/>
            <a:ext cx="3074353" cy="3587080"/>
            <a:chOff x="5641313" y="1527453"/>
            <a:chExt cx="3074353" cy="3587080"/>
          </a:xfrm>
        </p:grpSpPr>
        <p:sp>
          <p:nvSpPr>
            <p:cNvPr id="5" name="Felhő 4">
              <a:extLst>
                <a:ext uri="{FF2B5EF4-FFF2-40B4-BE49-F238E27FC236}">
                  <a16:creationId xmlns:a16="http://schemas.microsoft.com/office/drawing/2014/main" id="{81899AED-B049-5283-8944-A77DCAE4239E}"/>
                </a:ext>
              </a:extLst>
            </p:cNvPr>
            <p:cNvSpPr/>
            <p:nvPr/>
          </p:nvSpPr>
          <p:spPr>
            <a:xfrm>
              <a:off x="5641313" y="2657085"/>
              <a:ext cx="3045488" cy="1055924"/>
            </a:xfrm>
            <a:prstGeom prst="cloud">
              <a:avLst/>
            </a:prstGeom>
            <a:gradFill>
              <a:gsLst>
                <a:gs pos="0">
                  <a:srgbClr val="D7DADB"/>
                </a:gs>
                <a:gs pos="100000">
                  <a:srgbClr val="E8E8E8"/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b="1" dirty="0">
                  <a:solidFill>
                    <a:schemeClr val="bg1">
                      <a:lumMod val="50000"/>
                    </a:schemeClr>
                  </a:solidFill>
                </a:rPr>
                <a:t>Szünet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6" name="Jobbra nyílbuborék 39">
              <a:extLst>
                <a:ext uri="{FF2B5EF4-FFF2-40B4-BE49-F238E27FC236}">
                  <a16:creationId xmlns:a16="http://schemas.microsoft.com/office/drawing/2014/main" id="{2D6652DB-3B90-3D73-8056-0BE8669A73C9}"/>
                </a:ext>
              </a:extLst>
            </p:cNvPr>
            <p:cNvSpPr/>
            <p:nvPr/>
          </p:nvSpPr>
          <p:spPr>
            <a:xfrm rot="5400000">
              <a:off x="6912647" y="987712"/>
              <a:ext cx="540000" cy="3066038"/>
            </a:xfrm>
            <a:prstGeom prst="rightArrowCallout">
              <a:avLst/>
            </a:prstGeom>
            <a:solidFill>
              <a:srgbClr val="99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hu-HU" b="1" dirty="0">
                  <a:solidFill>
                    <a:schemeClr val="tx1"/>
                  </a:solidFill>
                </a:rPr>
                <a:t>Alkalmazás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Jobbra nyílbuborék 22">
              <a:extLst>
                <a:ext uri="{FF2B5EF4-FFF2-40B4-BE49-F238E27FC236}">
                  <a16:creationId xmlns:a16="http://schemas.microsoft.com/office/drawing/2014/main" id="{AE1E6522-4014-A462-5D3A-0C7C0BA14D69}"/>
                </a:ext>
              </a:extLst>
            </p:cNvPr>
            <p:cNvSpPr/>
            <p:nvPr/>
          </p:nvSpPr>
          <p:spPr>
            <a:xfrm rot="5400000">
              <a:off x="6912647" y="626986"/>
              <a:ext cx="540000" cy="3066038"/>
            </a:xfrm>
            <a:prstGeom prst="rightArrowCallout">
              <a:avLst/>
            </a:prstGeom>
            <a:solidFill>
              <a:srgbClr val="99CC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hu-HU" b="1" dirty="0">
                  <a:solidFill>
                    <a:schemeClr val="tx1"/>
                  </a:solidFill>
                </a:rPr>
                <a:t>Kipróbálás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Lekerekített téglalap 41">
              <a:extLst>
                <a:ext uri="{FF2B5EF4-FFF2-40B4-BE49-F238E27FC236}">
                  <a16:creationId xmlns:a16="http://schemas.microsoft.com/office/drawing/2014/main" id="{7B311242-F51E-3481-82F5-9FFE7073600D}"/>
                </a:ext>
              </a:extLst>
            </p:cNvPr>
            <p:cNvSpPr/>
            <p:nvPr/>
          </p:nvSpPr>
          <p:spPr>
            <a:xfrm>
              <a:off x="6437856" y="4002285"/>
              <a:ext cx="1452400" cy="490143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b="1" dirty="0">
                  <a:solidFill>
                    <a:srgbClr val="022A4B"/>
                  </a:solidFill>
                </a:rPr>
                <a:t>Ismétlő felhasználás</a:t>
              </a:r>
              <a:endParaRPr lang="en-US" b="1" dirty="0">
                <a:solidFill>
                  <a:srgbClr val="022A4B"/>
                </a:solidFill>
              </a:endParaRPr>
            </a:p>
          </p:txBody>
        </p:sp>
        <p:sp>
          <p:nvSpPr>
            <p:cNvPr id="9" name="Lekerekített téglalap 42">
              <a:extLst>
                <a:ext uri="{FF2B5EF4-FFF2-40B4-BE49-F238E27FC236}">
                  <a16:creationId xmlns:a16="http://schemas.microsoft.com/office/drawing/2014/main" id="{6EA95059-331F-A580-9BE2-6206759FAC4C}"/>
                </a:ext>
              </a:extLst>
            </p:cNvPr>
            <p:cNvSpPr/>
            <p:nvPr/>
          </p:nvSpPr>
          <p:spPr>
            <a:xfrm>
              <a:off x="6268808" y="4624390"/>
              <a:ext cx="1790496" cy="490143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b="1" dirty="0">
                  <a:solidFill>
                    <a:srgbClr val="022A4B"/>
                  </a:solidFill>
                </a:rPr>
                <a:t>Módosított felhasználás</a:t>
              </a:r>
              <a:endParaRPr lang="en-US" b="1" dirty="0">
                <a:solidFill>
                  <a:srgbClr val="022A4B"/>
                </a:solidFill>
              </a:endParaRPr>
            </a:p>
          </p:txBody>
        </p:sp>
        <p:sp>
          <p:nvSpPr>
            <p:cNvPr id="11" name="Szalagnyíl jobbra 44">
              <a:extLst>
                <a:ext uri="{FF2B5EF4-FFF2-40B4-BE49-F238E27FC236}">
                  <a16:creationId xmlns:a16="http://schemas.microsoft.com/office/drawing/2014/main" id="{D42A69FC-AC58-59B2-CB05-F27C1B4D79BB}"/>
                </a:ext>
              </a:extLst>
            </p:cNvPr>
            <p:cNvSpPr/>
            <p:nvPr/>
          </p:nvSpPr>
          <p:spPr>
            <a:xfrm>
              <a:off x="6217807" y="3554864"/>
              <a:ext cx="163282" cy="571487"/>
            </a:xfrm>
            <a:prstGeom prst="curvedRightArrow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Szalagnyíl jobbra 45">
              <a:extLst>
                <a:ext uri="{FF2B5EF4-FFF2-40B4-BE49-F238E27FC236}">
                  <a16:creationId xmlns:a16="http://schemas.microsoft.com/office/drawing/2014/main" id="{F5044B5A-4CF2-BC4E-2E93-F37734AFA4D2}"/>
                </a:ext>
              </a:extLst>
            </p:cNvPr>
            <p:cNvSpPr/>
            <p:nvPr/>
          </p:nvSpPr>
          <p:spPr>
            <a:xfrm>
              <a:off x="5976078" y="3554864"/>
              <a:ext cx="285744" cy="1224615"/>
            </a:xfrm>
            <a:prstGeom prst="curvedRightArrow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Szalagnyíl jobbra 47">
              <a:extLst>
                <a:ext uri="{FF2B5EF4-FFF2-40B4-BE49-F238E27FC236}">
                  <a16:creationId xmlns:a16="http://schemas.microsoft.com/office/drawing/2014/main" id="{1C4FFBC9-83AC-7F76-2822-57A106503438}"/>
                </a:ext>
              </a:extLst>
            </p:cNvPr>
            <p:cNvSpPr/>
            <p:nvPr/>
          </p:nvSpPr>
          <p:spPr>
            <a:xfrm flipH="1" flipV="1">
              <a:off x="7950130" y="3515108"/>
              <a:ext cx="163282" cy="571487"/>
            </a:xfrm>
            <a:prstGeom prst="curvedRightArrow">
              <a:avLst/>
            </a:prstGeom>
            <a:solidFill>
              <a:srgbClr val="FFFF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Szalagnyíl jobbra 48">
              <a:extLst>
                <a:ext uri="{FF2B5EF4-FFF2-40B4-BE49-F238E27FC236}">
                  <a16:creationId xmlns:a16="http://schemas.microsoft.com/office/drawing/2014/main" id="{53BEB1A9-33CA-4514-BA39-3C5C5C0313BA}"/>
                </a:ext>
              </a:extLst>
            </p:cNvPr>
            <p:cNvSpPr/>
            <p:nvPr/>
          </p:nvSpPr>
          <p:spPr>
            <a:xfrm flipH="1" flipV="1">
              <a:off x="8069398" y="3515108"/>
              <a:ext cx="285744" cy="1224615"/>
            </a:xfrm>
            <a:prstGeom prst="curvedRightArrow">
              <a:avLst/>
            </a:prstGeom>
            <a:solidFill>
              <a:srgbClr val="FFCC9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Jobbra nyílbuborék 35">
              <a:extLst>
                <a:ext uri="{FF2B5EF4-FFF2-40B4-BE49-F238E27FC236}">
                  <a16:creationId xmlns:a16="http://schemas.microsoft.com/office/drawing/2014/main" id="{5063F2CD-BD18-FC7D-7EF8-368FD7552B16}"/>
                </a:ext>
              </a:extLst>
            </p:cNvPr>
            <p:cNvSpPr/>
            <p:nvPr/>
          </p:nvSpPr>
          <p:spPr>
            <a:xfrm rot="5400000">
              <a:off x="6912647" y="264434"/>
              <a:ext cx="540000" cy="3066038"/>
            </a:xfrm>
            <a:prstGeom prst="rightArrowCallout">
              <a:avLst/>
            </a:prstGeom>
            <a:solidFill>
              <a:srgbClr val="CC99FF">
                <a:alpha val="8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hu-HU" b="1" dirty="0">
                  <a:solidFill>
                    <a:schemeClr val="tx1"/>
                  </a:solidFill>
                </a:rPr>
                <a:t>Ismeretszerzés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Felhő 19">
            <a:extLst>
              <a:ext uri="{FF2B5EF4-FFF2-40B4-BE49-F238E27FC236}">
                <a16:creationId xmlns:a16="http://schemas.microsoft.com/office/drawing/2014/main" id="{177B6556-36A9-04EA-D500-D9246D199839}"/>
              </a:ext>
            </a:extLst>
          </p:cNvPr>
          <p:cNvSpPr/>
          <p:nvPr/>
        </p:nvSpPr>
        <p:spPr>
          <a:xfrm>
            <a:off x="5632345" y="2648118"/>
            <a:ext cx="3045488" cy="1055924"/>
          </a:xfrm>
          <a:prstGeom prst="cloud">
            <a:avLst/>
          </a:prstGeom>
          <a:gradFill>
            <a:gsLst>
              <a:gs pos="0">
                <a:srgbClr val="D7DADB"/>
              </a:gs>
              <a:gs pos="100000">
                <a:srgbClr val="E8E8E8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bg1">
                    <a:lumMod val="50000"/>
                  </a:schemeClr>
                </a:solidFill>
              </a:rPr>
              <a:t>Szünet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C92AC15F-8E6E-1001-0502-F1FE9D561611}"/>
              </a:ext>
            </a:extLst>
          </p:cNvPr>
          <p:cNvGrpSpPr/>
          <p:nvPr/>
        </p:nvGrpSpPr>
        <p:grpSpPr>
          <a:xfrm>
            <a:off x="5747600" y="3515108"/>
            <a:ext cx="2849271" cy="2235354"/>
            <a:chOff x="5747600" y="3515108"/>
            <a:chExt cx="2849271" cy="2235354"/>
          </a:xfrm>
        </p:grpSpPr>
        <p:sp>
          <p:nvSpPr>
            <p:cNvPr id="10" name="Lekerekített téglalap 43">
              <a:extLst>
                <a:ext uri="{FF2B5EF4-FFF2-40B4-BE49-F238E27FC236}">
                  <a16:creationId xmlns:a16="http://schemas.microsoft.com/office/drawing/2014/main" id="{48A454E7-1F52-22FF-7E54-21B1B2DAB214}"/>
                </a:ext>
              </a:extLst>
            </p:cNvPr>
            <p:cNvSpPr/>
            <p:nvPr/>
          </p:nvSpPr>
          <p:spPr>
            <a:xfrm>
              <a:off x="6160421" y="5260319"/>
              <a:ext cx="2007270" cy="490143"/>
            </a:xfrm>
            <a:prstGeom prst="roundRect">
              <a:avLst/>
            </a:prstGeom>
            <a:solidFill>
              <a:srgbClr val="FF7C80"/>
            </a:solidFill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b="1" dirty="0">
                  <a:solidFill>
                    <a:srgbClr val="022A4B"/>
                  </a:solidFill>
                </a:rPr>
                <a:t>Kreatív felhasználás</a:t>
              </a:r>
              <a:endParaRPr lang="en-US" dirty="0">
                <a:solidFill>
                  <a:srgbClr val="022A4B"/>
                </a:solidFill>
              </a:endParaRPr>
            </a:p>
          </p:txBody>
        </p:sp>
        <p:sp>
          <p:nvSpPr>
            <p:cNvPr id="13" name="Szalagnyíl jobbra 46">
              <a:extLst>
                <a:ext uri="{FF2B5EF4-FFF2-40B4-BE49-F238E27FC236}">
                  <a16:creationId xmlns:a16="http://schemas.microsoft.com/office/drawing/2014/main" id="{C956E71E-3B14-ABC7-ECB3-8A879341E53B}"/>
                </a:ext>
              </a:extLst>
            </p:cNvPr>
            <p:cNvSpPr/>
            <p:nvPr/>
          </p:nvSpPr>
          <p:spPr>
            <a:xfrm>
              <a:off x="5747600" y="3554864"/>
              <a:ext cx="408205" cy="1959384"/>
            </a:xfrm>
            <a:prstGeom prst="curvedRightArrow">
              <a:avLst/>
            </a:prstGeom>
            <a:solidFill>
              <a:srgbClr val="FF7C8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Szalagnyíl jobbra 49">
              <a:extLst>
                <a:ext uri="{FF2B5EF4-FFF2-40B4-BE49-F238E27FC236}">
                  <a16:creationId xmlns:a16="http://schemas.microsoft.com/office/drawing/2014/main" id="{6A2DD2E3-0318-2592-1632-1FC076FC32C3}"/>
                </a:ext>
              </a:extLst>
            </p:cNvPr>
            <p:cNvSpPr/>
            <p:nvPr/>
          </p:nvSpPr>
          <p:spPr>
            <a:xfrm flipH="1" flipV="1">
              <a:off x="8188666" y="3515108"/>
              <a:ext cx="408205" cy="1959384"/>
            </a:xfrm>
            <a:prstGeom prst="curvedRightArrow">
              <a:avLst/>
            </a:prstGeom>
            <a:solidFill>
              <a:srgbClr val="FF7C8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2746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6" presetClass="emph" presetSubtype="0" repeatCount="2000" accel="10000" decel="1000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9" dur="3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3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animBg="1"/>
      <p:bldP spid="20" grpId="1" animBg="1"/>
      <p:bldP spid="2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STEM a szakórán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Robot életciklusa: 40% építés, 40% használat, 20% programozás és matematika</a:t>
            </a:r>
          </a:p>
          <a:p>
            <a:r>
              <a:rPr lang="hu-HU" dirty="0"/>
              <a:t>Gimnáziumi fizika és kémia</a:t>
            </a:r>
          </a:p>
          <a:p>
            <a:pPr lvl="1"/>
            <a:r>
              <a:rPr lang="hu-HU" dirty="0"/>
              <a:t>Fiatal tanár: mint a fehér holló</a:t>
            </a:r>
          </a:p>
          <a:p>
            <a:pPr lvl="1"/>
            <a:r>
              <a:rPr lang="hu-HU" dirty="0"/>
              <a:t>Idős tanár: absztrakció, számításos feladatok</a:t>
            </a:r>
          </a:p>
          <a:p>
            <a:pPr lvl="1"/>
            <a:r>
              <a:rPr lang="hu-HU" dirty="0"/>
              <a:t>Érettségin a kísérlet: 12-ben különórán</a:t>
            </a:r>
          </a:p>
          <a:p>
            <a:pPr lvl="1"/>
            <a:r>
              <a:rPr lang="hu-HU" dirty="0"/>
              <a:t>(Digitális) mérőeszközök mennyisége és minősége?</a:t>
            </a:r>
          </a:p>
          <a:p>
            <a:r>
              <a:rPr lang="hu-HU" dirty="0"/>
              <a:t>Gimnáziumi biológia</a:t>
            </a:r>
          </a:p>
          <a:p>
            <a:pPr lvl="1"/>
            <a:r>
              <a:rPr lang="hu-HU" dirty="0"/>
              <a:t>Elmélet, megfigyelés.</a:t>
            </a:r>
          </a:p>
          <a:p>
            <a:r>
              <a:rPr lang="hu-HU" dirty="0"/>
              <a:t>Gimnáziumi informatika / digitális kultúra</a:t>
            </a:r>
          </a:p>
          <a:p>
            <a:pPr lvl="1"/>
            <a:r>
              <a:rPr lang="hu-HU" dirty="0"/>
              <a:t>adatelemzés, megjelenítés, algoritmusok, szimuláció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BBC47B-0239-6494-C211-7264BE238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04D7-32DA-477A-B979-A25B66CF4904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73534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 tanítsa a robotikát?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Informatikatanár – nem jártas a robot építésében, a gépészetben és elektromos kapcsolásokban</a:t>
            </a:r>
          </a:p>
          <a:p>
            <a:r>
              <a:rPr lang="hu-HU" dirty="0"/>
              <a:t>Fizikatanár – nem jártas a programozásban, digitális mérőeszközök használatában, adattovábbításban és gyűjtésben, elemzésben.</a:t>
            </a:r>
          </a:p>
          <a:p>
            <a:r>
              <a:rPr lang="hu-HU" dirty="0"/>
              <a:t>Technika nincs, Természettudomány alternatív</a:t>
            </a:r>
          </a:p>
          <a:p>
            <a:r>
              <a:rPr lang="hu-HU" dirty="0"/>
              <a:t>Képzés:</a:t>
            </a:r>
          </a:p>
          <a:p>
            <a:pPr lvl="1"/>
            <a:r>
              <a:rPr lang="hu-HU" dirty="0"/>
              <a:t>NAT-hoz kapcsolódó, ajánlott: nincs</a:t>
            </a:r>
          </a:p>
          <a:p>
            <a:pPr lvl="1"/>
            <a:r>
              <a:rPr lang="hu-HU" dirty="0"/>
              <a:t>Pénz nincs</a:t>
            </a:r>
          </a:p>
          <a:p>
            <a:pPr lvl="1"/>
            <a:r>
              <a:rPr lang="hu-HU" dirty="0"/>
              <a:t>Idő nincs</a:t>
            </a:r>
          </a:p>
          <a:p>
            <a:pPr lvl="1"/>
            <a:r>
              <a:rPr lang="hu-HU" dirty="0"/>
              <a:t>Lelkesedés és önképzés…?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782B10A-75E6-2D20-A83A-E64E3558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867C8-3AF9-4E7E-B967-036AB4A7D786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25403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Mikor tanítsa a robotikát?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Tanórán a 45 perc kevés; osztozás az eszközön</a:t>
            </a:r>
          </a:p>
          <a:p>
            <a:r>
              <a:rPr lang="hu-HU" dirty="0"/>
              <a:t>Projekt hét – cél vagy eszköz a robotika?</a:t>
            </a:r>
          </a:p>
          <a:p>
            <a:pPr lvl="1"/>
            <a:r>
              <a:rPr lang="hu-HU" dirty="0"/>
              <a:t>Eszköz =&gt; általános iskolás ismeret</a:t>
            </a:r>
          </a:p>
          <a:p>
            <a:pPr lvl="1"/>
            <a:r>
              <a:rPr lang="hu-HU" dirty="0"/>
              <a:t>Cél =&gt; szaktanárok, tananyagok, eszközök hiánya</a:t>
            </a:r>
          </a:p>
          <a:p>
            <a:r>
              <a:rPr lang="hu-HU" dirty="0"/>
              <a:t>Központok látogatása =&gt;</a:t>
            </a:r>
          </a:p>
          <a:p>
            <a:pPr lvl="1"/>
            <a:r>
              <a:rPr lang="hu-HU" dirty="0"/>
              <a:t>Csoportos rövid program, 1-1 eszköz sok diákra</a:t>
            </a:r>
          </a:p>
          <a:p>
            <a:pPr lvl="1"/>
            <a:r>
              <a:rPr lang="hu-HU" dirty="0"/>
              <a:t>Egyedi projekt: idő, rendszeresség, eszközfoglalás</a:t>
            </a:r>
          </a:p>
          <a:p>
            <a:r>
              <a:rPr lang="hu-HU" dirty="0"/>
              <a:t>Szakkör &lt;= túlméretezett NAT</a:t>
            </a:r>
          </a:p>
          <a:p>
            <a:pPr lvl="1"/>
            <a:r>
              <a:rPr lang="hu-HU" dirty="0"/>
              <a:t>Délutáni testnevelés vagy versenyszerű sport</a:t>
            </a:r>
          </a:p>
          <a:p>
            <a:pPr lvl="1"/>
            <a:r>
              <a:rPr lang="hu-HU" dirty="0"/>
              <a:t>Fakultációs sávok (3. fakultáció)</a:t>
            </a:r>
          </a:p>
          <a:p>
            <a:pPr lvl="1"/>
            <a:r>
              <a:rPr lang="hu-HU" dirty="0"/>
              <a:t>Közösségi szolgálat, közösségi programok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675658A-46A9-8E54-02B4-59AD4A1A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EFCB-7827-44F2-8EE7-D08A1E789FDA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36288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Mikor tanítsa a robotikát?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40 órás munkahét az iskolában a diáknak</a:t>
            </a:r>
          </a:p>
          <a:p>
            <a:pPr lvl="1"/>
            <a:r>
              <a:rPr lang="hu-HU" dirty="0"/>
              <a:t>Alsó tagozat heti 24 óra + 16 óra egyéb</a:t>
            </a:r>
          </a:p>
          <a:p>
            <a:pPr lvl="1"/>
            <a:r>
              <a:rPr lang="hu-HU" dirty="0"/>
              <a:t>Felső tagozat heti 28 óra + 12 óra egyéb</a:t>
            </a:r>
          </a:p>
          <a:p>
            <a:pPr lvl="1"/>
            <a:r>
              <a:rPr lang="hu-HU" dirty="0"/>
              <a:t>Gimnázium heti 34 óra + 6 óra egyéb</a:t>
            </a:r>
          </a:p>
          <a:p>
            <a:r>
              <a:rPr lang="hu-HU" dirty="0"/>
              <a:t>40 órás munkahét az iskolában a tanárnak</a:t>
            </a:r>
          </a:p>
          <a:p>
            <a:pPr lvl="1"/>
            <a:r>
              <a:rPr lang="hu-HU" dirty="0"/>
              <a:t>Heti 18 óra volt</a:t>
            </a:r>
          </a:p>
          <a:p>
            <a:pPr lvl="2"/>
            <a:r>
              <a:rPr lang="hu-HU" dirty="0"/>
              <a:t>Lehet szabadnap, továbbképzés</a:t>
            </a:r>
          </a:p>
          <a:p>
            <a:pPr lvl="2"/>
            <a:r>
              <a:rPr lang="hu-HU" dirty="0"/>
              <a:t>Van lyukasóra, szakszerű helyettesítés, óracsere</a:t>
            </a:r>
          </a:p>
          <a:p>
            <a:pPr lvl="2"/>
            <a:r>
              <a:rPr lang="hu-HU" dirty="0"/>
              <a:t>Tanári, munkaközösségi megbeszélés közös időpontja</a:t>
            </a:r>
          </a:p>
          <a:p>
            <a:pPr lvl="1"/>
            <a:r>
              <a:rPr lang="hu-HU" dirty="0"/>
              <a:t>Heti 22-26</a:t>
            </a:r>
          </a:p>
          <a:p>
            <a:pPr lvl="2"/>
            <a:r>
              <a:rPr lang="hu-HU" dirty="0"/>
              <a:t>1 nap két óra ugyanabban a csoportban (pl. 3. és 7.)</a:t>
            </a:r>
          </a:p>
          <a:p>
            <a:pPr lvl="2"/>
            <a:r>
              <a:rPr lang="hu-HU" dirty="0"/>
              <a:t>1. és 9. óra is…</a:t>
            </a:r>
          </a:p>
          <a:p>
            <a:pPr marL="0" indent="0" algn="ctr">
              <a:buNone/>
            </a:pPr>
            <a:r>
              <a:rPr lang="hu-HU" dirty="0"/>
              <a:t>Gimnáziumban nincs robotikára közös idő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4F53D07-F27E-F088-BEAD-23E7A0322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55F-C4AA-40DC-971C-ACA576177C55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35341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A57934-8FB6-5831-0DA5-1D622D1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Projekt, Pályázat, Pénz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64CACB-0919-FD37-29FD-90F077F2A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Projekt</a:t>
            </a:r>
          </a:p>
          <a:p>
            <a:pPr lvl="1"/>
            <a:r>
              <a:rPr lang="hu-HU" dirty="0"/>
              <a:t>Fenntarthatóság nem biztosított</a:t>
            </a:r>
          </a:p>
          <a:p>
            <a:pPr lvl="1"/>
            <a:r>
              <a:rPr lang="hu-HU" dirty="0"/>
              <a:t>Diák függő, nagy bázis kell az alkalmazkodáshoz</a:t>
            </a:r>
          </a:p>
          <a:p>
            <a:r>
              <a:rPr lang="hu-HU" dirty="0"/>
              <a:t>Pályázat</a:t>
            </a:r>
          </a:p>
          <a:p>
            <a:pPr lvl="1"/>
            <a:r>
              <a:rPr lang="hu-HU" dirty="0"/>
              <a:t>Bizonytalan, önerő nélkül nem megy</a:t>
            </a:r>
          </a:p>
          <a:p>
            <a:pPr lvl="1"/>
            <a:r>
              <a:rPr lang="hu-HU" dirty="0"/>
              <a:t>„Előfinanszírozás” az utolsó napon</a:t>
            </a:r>
          </a:p>
          <a:p>
            <a:pPr lvl="1"/>
            <a:r>
              <a:rPr lang="hu-HU" dirty="0"/>
              <a:t>„Nem pályázni halál, de pályázni is halál”</a:t>
            </a:r>
          </a:p>
          <a:p>
            <a:r>
              <a:rPr lang="hu-HU" dirty="0"/>
              <a:t> Pénz: minimális költséggel optimális dicsőség</a:t>
            </a:r>
          </a:p>
          <a:p>
            <a:pPr lvl="1"/>
            <a:r>
              <a:rPr lang="hu-HU" dirty="0"/>
              <a:t>a legjobb helyezés a 2. hely</a:t>
            </a:r>
          </a:p>
          <a:p>
            <a:r>
              <a:rPr lang="hu-HU" dirty="0"/>
              <a:t>Pályázunk egy projekt megvalósításra vagy projektet kreálunk egy pályázati kiíráshoz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00EF322-2D66-779C-E21A-525C73AE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D27CC-761D-4B68-AACA-D52DD2E661E2}" type="datetime1">
              <a:rPr lang="hu-HU" smtClean="0"/>
              <a:t>2022.10.15.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31035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zTZs_PhD-vedes_Q&amp;A.pptx" id="{D498372A-2298-4A36-A839-686F7AB9B3E1}" vid="{E3D66E07-90FC-4829-BE5B-4B9A925F1E3B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SzTZs_PhD</Template>
  <TotalTime>1010</TotalTime>
  <Words>766</Words>
  <Application>Microsoft Office PowerPoint</Application>
  <PresentationFormat>Diavetítés a képernyőre (4:3 oldalarány)</PresentationFormat>
  <Paragraphs>167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Garamond</vt:lpstr>
      <vt:lpstr>8_Office Theme</vt:lpstr>
      <vt:lpstr>Ki tanítsa a robotikát gimnáziumban?</vt:lpstr>
      <vt:lpstr>Robotika helye a tantervben</vt:lpstr>
      <vt:lpstr>STEM helye a tantervben</vt:lpstr>
      <vt:lpstr>STEM helye a tantervben Term.tud. + Technika + Digitális kultúra</vt:lpstr>
      <vt:lpstr>STEM a szakórán</vt:lpstr>
      <vt:lpstr>Ki tanítsa a robotikát?</vt:lpstr>
      <vt:lpstr>Mikor tanítsa a robotikát?</vt:lpstr>
      <vt:lpstr>Mikor tanítsa a robotikát?</vt:lpstr>
      <vt:lpstr>Projekt, Pályázat, Pénz</vt:lpstr>
      <vt:lpstr>Helyi szintű fejlesztés</vt:lpstr>
      <vt:lpstr>Oktatáspolitikai fejlesztés</vt:lpstr>
      <vt:lpstr>Szaktárgy → Projektoktatás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Yin-yang a programozásban</dc:title>
  <dc:creator>Zsuzsa Szalayné Tahy</dc:creator>
  <cp:lastModifiedBy>Szalayné Tahy Zsuzsanna</cp:lastModifiedBy>
  <cp:revision>35</cp:revision>
  <dcterms:created xsi:type="dcterms:W3CDTF">2019-04-23T12:46:56Z</dcterms:created>
  <dcterms:modified xsi:type="dcterms:W3CDTF">2022-10-15T22:10:03Z</dcterms:modified>
</cp:coreProperties>
</file>