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60" r:id="rId4"/>
    <p:sldId id="261" r:id="rId5"/>
    <p:sldId id="262" r:id="rId6"/>
    <p:sldId id="274" r:id="rId7"/>
    <p:sldId id="273" r:id="rId8"/>
    <p:sldId id="272" r:id="rId9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00B0F0"/>
    <a:srgbClr val="F3F9FB"/>
    <a:srgbClr val="FBF7F9"/>
    <a:srgbClr val="F8EEF3"/>
    <a:srgbClr val="E9CDD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72" d="100"/>
          <a:sy n="72" d="100"/>
        </p:scale>
        <p:origin x="1068" y="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átum hely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810025-5FCA-4FCC-9424-432A2FD91723}" type="datetimeFigureOut">
              <a:rPr lang="en-US" smtClean="0"/>
              <a:t>9/28/2015</a:t>
            </a:fld>
            <a:endParaRPr lang="en-US"/>
          </a:p>
        </p:txBody>
      </p:sp>
      <p:sp>
        <p:nvSpPr>
          <p:cNvPr id="4" name="Diakép helye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Jegyzetek hely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F4D1FD7-D294-4EBB-954F-86E0F92B83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02335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4D1FD7-D294-4EBB-954F-86E0F92B8355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53484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noProof="0" dirty="0" smtClean="0"/>
              <a:t>Click to edit Master title style</a:t>
            </a:r>
            <a:endParaRPr lang="en-US" noProof="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noProof="0" dirty="0" smtClean="0"/>
              <a:t>Click to edit Master subtitle style</a:t>
            </a:r>
            <a:endParaRPr lang="en-US" noProof="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66D2A7-CEE8-4AAD-9BA9-0AEC9187E9F5}" type="datetimeFigureOut">
              <a:rPr lang="en-US"/>
              <a:pPr>
                <a:defRPr/>
              </a:pPr>
              <a:t>9/28/2015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198A9A-D58F-4465-854F-6C40A3AA87C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Click to edit Master text styles</a:t>
            </a:r>
          </a:p>
          <a:p>
            <a:pPr lvl="1"/>
            <a:r>
              <a:rPr lang="hu-HU" smtClean="0"/>
              <a:t>Second level</a:t>
            </a:r>
          </a:p>
          <a:p>
            <a:pPr lvl="2"/>
            <a:r>
              <a:rPr lang="hu-HU" smtClean="0"/>
              <a:t>Third level</a:t>
            </a:r>
          </a:p>
          <a:p>
            <a:pPr lvl="3"/>
            <a:r>
              <a:rPr lang="hu-HU" smtClean="0"/>
              <a:t>Fourth level</a:t>
            </a:r>
          </a:p>
          <a:p>
            <a:pPr lvl="4"/>
            <a:r>
              <a:rPr lang="hu-HU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19114A-C46F-47D2-ABCA-F32F7B885D5F}" type="datetimeFigureOut">
              <a:rPr lang="en-US"/>
              <a:pPr>
                <a:defRPr/>
              </a:pPr>
              <a:t>9/28/2015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B2FD4A-2425-49F2-ADE8-E1D11CC3E8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u-HU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u-HU" smtClean="0"/>
              <a:t>Click to edit Master text styles</a:t>
            </a:r>
          </a:p>
          <a:p>
            <a:pPr lvl="1"/>
            <a:r>
              <a:rPr lang="hu-HU" smtClean="0"/>
              <a:t>Second level</a:t>
            </a:r>
          </a:p>
          <a:p>
            <a:pPr lvl="2"/>
            <a:r>
              <a:rPr lang="hu-HU" smtClean="0"/>
              <a:t>Third level</a:t>
            </a:r>
          </a:p>
          <a:p>
            <a:pPr lvl="3"/>
            <a:r>
              <a:rPr lang="hu-HU" smtClean="0"/>
              <a:t>Fourth level</a:t>
            </a:r>
          </a:p>
          <a:p>
            <a:pPr lvl="4"/>
            <a:r>
              <a:rPr lang="hu-HU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9E4113-1DAD-4EAF-A9D3-5CD46F724D2E}" type="datetimeFigureOut">
              <a:rPr lang="en-US"/>
              <a:pPr>
                <a:defRPr/>
              </a:pPr>
              <a:t>9/28/2015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FBD166-6F76-4388-8A38-09D908FC058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Click to edit Master text styles</a:t>
            </a:r>
          </a:p>
          <a:p>
            <a:pPr lvl="1"/>
            <a:r>
              <a:rPr lang="hu-HU" smtClean="0"/>
              <a:t>Second level</a:t>
            </a:r>
          </a:p>
          <a:p>
            <a:pPr lvl="2"/>
            <a:r>
              <a:rPr lang="hu-HU" smtClean="0"/>
              <a:t>Third level</a:t>
            </a:r>
          </a:p>
          <a:p>
            <a:pPr lvl="3"/>
            <a:r>
              <a:rPr lang="hu-HU" smtClean="0"/>
              <a:t>Fourth level</a:t>
            </a:r>
          </a:p>
          <a:p>
            <a:pPr lvl="4"/>
            <a:r>
              <a:rPr lang="hu-HU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69DE5A-74D5-4D1F-BD8A-16CDEB5A26F2}" type="datetimeFigureOut">
              <a:rPr lang="en-US"/>
              <a:pPr>
                <a:defRPr/>
              </a:pPr>
              <a:t>9/28/2015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28D95B-28C8-4FC8-9A5F-9BEE327AB81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u-HU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BE0536-D303-4B9E-958B-D6C8F350E1C6}" type="datetimeFigureOut">
              <a:rPr lang="en-US"/>
              <a:pPr>
                <a:defRPr/>
              </a:pPr>
              <a:t>9/28/2015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CBE8C8-B39D-4B1A-B349-CD4920DCF6A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Click to edit Master text styles</a:t>
            </a:r>
          </a:p>
          <a:p>
            <a:pPr lvl="1"/>
            <a:r>
              <a:rPr lang="hu-HU" smtClean="0"/>
              <a:t>Second level</a:t>
            </a:r>
          </a:p>
          <a:p>
            <a:pPr lvl="2"/>
            <a:r>
              <a:rPr lang="hu-HU" smtClean="0"/>
              <a:t>Third level</a:t>
            </a:r>
          </a:p>
          <a:p>
            <a:pPr lvl="3"/>
            <a:r>
              <a:rPr lang="hu-HU" smtClean="0"/>
              <a:t>Fourth level</a:t>
            </a:r>
          </a:p>
          <a:p>
            <a:pPr lvl="4"/>
            <a:r>
              <a:rPr lang="hu-HU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Click to edit Master text styles</a:t>
            </a:r>
          </a:p>
          <a:p>
            <a:pPr lvl="1"/>
            <a:r>
              <a:rPr lang="hu-HU" smtClean="0"/>
              <a:t>Second level</a:t>
            </a:r>
          </a:p>
          <a:p>
            <a:pPr lvl="2"/>
            <a:r>
              <a:rPr lang="hu-HU" smtClean="0"/>
              <a:t>Third level</a:t>
            </a:r>
          </a:p>
          <a:p>
            <a:pPr lvl="3"/>
            <a:r>
              <a:rPr lang="hu-HU" smtClean="0"/>
              <a:t>Fourth level</a:t>
            </a:r>
          </a:p>
          <a:p>
            <a:pPr lvl="4"/>
            <a:r>
              <a:rPr lang="hu-HU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2A6F37-75C4-4FE1-8BCD-9F0F688E2AA9}" type="datetimeFigureOut">
              <a:rPr lang="en-US"/>
              <a:pPr>
                <a:defRPr/>
              </a:pPr>
              <a:t>9/28/2015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64107C-BE54-4923-B19E-B4C10EB54FC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Click to edit Master text styles</a:t>
            </a:r>
          </a:p>
          <a:p>
            <a:pPr lvl="1"/>
            <a:r>
              <a:rPr lang="hu-HU" smtClean="0"/>
              <a:t>Second level</a:t>
            </a:r>
          </a:p>
          <a:p>
            <a:pPr lvl="2"/>
            <a:r>
              <a:rPr lang="hu-HU" smtClean="0"/>
              <a:t>Third level</a:t>
            </a:r>
          </a:p>
          <a:p>
            <a:pPr lvl="3"/>
            <a:r>
              <a:rPr lang="hu-HU" smtClean="0"/>
              <a:t>Fourth level</a:t>
            </a:r>
          </a:p>
          <a:p>
            <a:pPr lvl="4"/>
            <a:r>
              <a:rPr lang="hu-HU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Click to edit Master text styles</a:t>
            </a:r>
          </a:p>
          <a:p>
            <a:pPr lvl="1"/>
            <a:r>
              <a:rPr lang="hu-HU" smtClean="0"/>
              <a:t>Second level</a:t>
            </a:r>
          </a:p>
          <a:p>
            <a:pPr lvl="2"/>
            <a:r>
              <a:rPr lang="hu-HU" smtClean="0"/>
              <a:t>Third level</a:t>
            </a:r>
          </a:p>
          <a:p>
            <a:pPr lvl="3"/>
            <a:r>
              <a:rPr lang="hu-HU" smtClean="0"/>
              <a:t>Fourth level</a:t>
            </a:r>
          </a:p>
          <a:p>
            <a:pPr lvl="4"/>
            <a:r>
              <a:rPr lang="hu-HU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6EEA84-54F8-47C1-BE2B-2657938E2CE3}" type="datetimeFigureOut">
              <a:rPr lang="en-US"/>
              <a:pPr>
                <a:defRPr/>
              </a:pPr>
              <a:t>9/28/2015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674C07-D1C8-43E2-B196-FF09E885B1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D2EC15-EFBD-402C-BEFB-D66D639060BB}" type="datetimeFigureOut">
              <a:rPr lang="en-US"/>
              <a:pPr>
                <a:defRPr/>
              </a:pPr>
              <a:t>9/28/2015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A73DFE-6AB9-4A57-9130-485E91EA4E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A5CDC2-0427-4F50-8327-D82DD268A53D}" type="datetimeFigureOut">
              <a:rPr lang="en-US"/>
              <a:pPr>
                <a:defRPr/>
              </a:pPr>
              <a:t>9/28/2015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46586E-713E-48F1-BAD8-2A3BE610CA5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Click to edit Master text styles</a:t>
            </a:r>
          </a:p>
          <a:p>
            <a:pPr lvl="1"/>
            <a:r>
              <a:rPr lang="hu-HU" smtClean="0"/>
              <a:t>Second level</a:t>
            </a:r>
          </a:p>
          <a:p>
            <a:pPr lvl="2"/>
            <a:r>
              <a:rPr lang="hu-HU" smtClean="0"/>
              <a:t>Third level</a:t>
            </a:r>
          </a:p>
          <a:p>
            <a:pPr lvl="3"/>
            <a:r>
              <a:rPr lang="hu-HU" smtClean="0"/>
              <a:t>Fourth level</a:t>
            </a:r>
          </a:p>
          <a:p>
            <a:pPr lvl="4"/>
            <a:r>
              <a:rPr lang="hu-HU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E66CA6-6D45-422C-96DE-CF2F99EFCD0F}" type="datetimeFigureOut">
              <a:rPr lang="en-US"/>
              <a:pPr>
                <a:defRPr/>
              </a:pPr>
              <a:t>9/28/2015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F802C7-1937-40BF-8BAA-47E1A2F8926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682C0E-3F8B-45AA-BEA6-477A65C663F5}" type="datetimeFigureOut">
              <a:rPr lang="en-US"/>
              <a:pPr>
                <a:defRPr/>
              </a:pPr>
              <a:t>9/28/2015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B6FD68-C7C4-46C5-88F0-2DDF3E4BD1D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dirty="0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dirty="0" smtClean="0"/>
              <a:t>Click to edit Master text styles</a:t>
            </a:r>
          </a:p>
          <a:p>
            <a:pPr lvl="1"/>
            <a:r>
              <a:rPr lang="en-US" noProof="0" dirty="0" smtClean="0"/>
              <a:t>Second level</a:t>
            </a:r>
          </a:p>
          <a:p>
            <a:pPr lvl="2"/>
            <a:r>
              <a:rPr lang="en-US" noProof="0" dirty="0" smtClean="0"/>
              <a:t>Third level</a:t>
            </a:r>
          </a:p>
          <a:p>
            <a:pPr lvl="3"/>
            <a:r>
              <a:rPr lang="en-US" noProof="0" dirty="0" smtClean="0"/>
              <a:t>Fourth level</a:t>
            </a:r>
          </a:p>
          <a:p>
            <a:pPr lvl="4"/>
            <a:r>
              <a:rPr lang="en-US" noProof="0" dirty="0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70BD75A5-79CF-4717-AD17-C231AE353DC3}" type="datetimeFigureOut">
              <a:rPr lang="en-US"/>
              <a:pPr>
                <a:defRPr/>
              </a:pPr>
              <a:t>9/28/2015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53231B3D-FAAE-459E-8339-925C4DD50BB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iming>
    <p:tnLst>
      <p:par>
        <p:cTn id="1" dur="indefinite" restart="never" nodeType="tmRoot"/>
      </p:par>
    </p:tnLst>
  </p:timing>
  <p:txStyles>
    <p:titleStyle>
      <a:lvl1pPr algn="ctr" defTabSz="457200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defTabSz="457200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openxmlformats.org/officeDocument/2006/relationships/image" Target="../media/image5.png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5.png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08150" y="3886200"/>
            <a:ext cx="6910388" cy="1752600"/>
          </a:xfrm>
        </p:spPr>
        <p:txBody>
          <a:bodyPr rtlCol="0">
            <a:noAutofit/>
          </a:bodyPr>
          <a:lstStyle/>
          <a:p>
            <a:r>
              <a:rPr lang="hu-HU" sz="2400" dirty="0"/>
              <a:t>Zsuzsanna </a:t>
            </a:r>
            <a:r>
              <a:rPr lang="en-US" sz="2400" dirty="0" smtClean="0"/>
              <a:t>Szalayné</a:t>
            </a:r>
            <a:r>
              <a:rPr lang="hu-HU" sz="2400" dirty="0" smtClean="0"/>
              <a:t> </a:t>
            </a:r>
            <a:r>
              <a:rPr lang="hu-HU" sz="2400" dirty="0"/>
              <a:t>Tahy</a:t>
            </a:r>
          </a:p>
          <a:p>
            <a:r>
              <a:rPr lang="hu-HU" sz="2400" dirty="0"/>
              <a:t>Eötvös Loránd University, </a:t>
            </a:r>
            <a:r>
              <a:rPr lang="en-US" sz="2400" dirty="0" smtClean="0"/>
              <a:t>Faculty of Informatics</a:t>
            </a:r>
          </a:p>
          <a:p>
            <a:r>
              <a:rPr lang="hu-HU" sz="2400" dirty="0" smtClean="0"/>
              <a:t>sztzs@</a:t>
            </a:r>
            <a:r>
              <a:rPr lang="hu-HU" sz="2400" dirty="0" err="1" smtClean="0"/>
              <a:t>caesar.elte.hu</a:t>
            </a:r>
            <a:endParaRPr lang="hu-HU" sz="2400" dirty="0"/>
          </a:p>
        </p:txBody>
      </p:sp>
      <p:sp>
        <p:nvSpPr>
          <p:cNvPr id="13315" name="Title 1"/>
          <p:cNvSpPr>
            <a:spLocks noGrp="1"/>
          </p:cNvSpPr>
          <p:nvPr>
            <p:ph type="ctrTitle"/>
          </p:nvPr>
        </p:nvSpPr>
        <p:spPr>
          <a:xfrm>
            <a:off x="1708150" y="2130425"/>
            <a:ext cx="6910388" cy="1470025"/>
          </a:xfrm>
        </p:spPr>
        <p:txBody>
          <a:bodyPr/>
          <a:lstStyle/>
          <a:p>
            <a:r>
              <a:rPr lang="en-US" sz="3200" dirty="0" smtClean="0"/>
              <a:t>Teaching</a:t>
            </a:r>
            <a:r>
              <a:rPr lang="hu-HU" sz="3200" dirty="0" smtClean="0"/>
              <a:t> </a:t>
            </a:r>
            <a:r>
              <a:rPr lang="en-US" sz="3200" dirty="0" smtClean="0"/>
              <a:t>Programming Indirectly</a:t>
            </a:r>
            <a:br>
              <a:rPr lang="en-US" sz="3200" dirty="0" smtClean="0"/>
            </a:br>
            <a:r>
              <a:rPr lang="en-US" sz="3200" dirty="0" smtClean="0"/>
              <a:t>with Paint</a:t>
            </a:r>
            <a:endParaRPr lang="en-US" sz="3200" dirty="0"/>
          </a:p>
        </p:txBody>
      </p:sp>
      <p:sp>
        <p:nvSpPr>
          <p:cNvPr id="2" name="Szövegdoboz 1"/>
          <p:cNvSpPr txBox="1"/>
          <p:nvPr/>
        </p:nvSpPr>
        <p:spPr>
          <a:xfrm>
            <a:off x="7039388" y="6563248"/>
            <a:ext cx="167270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200" dirty="0" smtClean="0">
                <a:solidFill>
                  <a:schemeClr val="bg1"/>
                </a:solidFill>
              </a:rPr>
              <a:t>ISSEP 2015 Ljubljana</a:t>
            </a:r>
            <a:endParaRPr lang="en-US" sz="12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Kép 9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071" t="4112" r="8854" b="28747"/>
          <a:stretch/>
        </p:blipFill>
        <p:spPr>
          <a:xfrm>
            <a:off x="1600200" y="2172732"/>
            <a:ext cx="7086600" cy="4342368"/>
          </a:xfrm>
          <a:prstGeom prst="rect">
            <a:avLst/>
          </a:prstGeom>
        </p:spPr>
      </p:pic>
      <p:sp>
        <p:nvSpPr>
          <p:cNvPr id="4" name="Cím 3"/>
          <p:cNvSpPr>
            <a:spLocks noGrp="1"/>
          </p:cNvSpPr>
          <p:nvPr>
            <p:ph type="title"/>
          </p:nvPr>
        </p:nvSpPr>
        <p:spPr>
          <a:xfrm>
            <a:off x="1784838" y="242554"/>
            <a:ext cx="6901962" cy="1143000"/>
          </a:xfrm>
        </p:spPr>
        <p:txBody>
          <a:bodyPr/>
          <a:lstStyle/>
          <a:p>
            <a:r>
              <a:rPr lang="en-US" dirty="0" smtClean="0"/>
              <a:t>Everybody Have to Learn Programming</a:t>
            </a:r>
            <a:endParaRPr lang="en-US" dirty="0"/>
          </a:p>
        </p:txBody>
      </p:sp>
      <p:sp>
        <p:nvSpPr>
          <p:cNvPr id="3" name="Téglalap 2"/>
          <p:cNvSpPr/>
          <p:nvPr/>
        </p:nvSpPr>
        <p:spPr>
          <a:xfrm>
            <a:off x="5306436" y="2718326"/>
            <a:ext cx="2040835" cy="3809942"/>
          </a:xfrm>
          <a:prstGeom prst="rect">
            <a:avLst/>
          </a:prstGeom>
          <a:blipFill>
            <a:blip r:embed="rId4"/>
            <a:stretch>
              <a:fillRect/>
            </a:stretch>
          </a:blip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Téglalap 6"/>
          <p:cNvSpPr/>
          <p:nvPr/>
        </p:nvSpPr>
        <p:spPr>
          <a:xfrm>
            <a:off x="5800670" y="3044350"/>
            <a:ext cx="1260000" cy="1260000"/>
          </a:xfrm>
          <a:prstGeom prst="rect">
            <a:avLst/>
          </a:prstGeom>
          <a:blipFill>
            <a:blip r:embed="rId5"/>
            <a:stretch>
              <a:fillRect/>
            </a:stretch>
          </a:blip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ctr"/>
            <a:r>
              <a:rPr lang="en-US" sz="1600" dirty="0" smtClean="0">
                <a:solidFill>
                  <a:srgbClr val="000000"/>
                </a:solidFill>
              </a:rPr>
              <a:t>Computationa</a:t>
            </a:r>
            <a:r>
              <a:rPr lang="en-US" dirty="0" smtClean="0">
                <a:solidFill>
                  <a:srgbClr val="000000"/>
                </a:solidFill>
              </a:rPr>
              <a:t>l</a:t>
            </a:r>
            <a:r>
              <a:rPr lang="en-US" sz="2000" dirty="0" smtClean="0">
                <a:solidFill>
                  <a:srgbClr val="000000"/>
                </a:solidFill>
              </a:rPr>
              <a:t> Thinking</a:t>
            </a:r>
            <a:endParaRPr lang="en-US" sz="2000" dirty="0">
              <a:solidFill>
                <a:srgbClr val="000000"/>
              </a:solidFill>
            </a:endParaRPr>
          </a:p>
        </p:txBody>
      </p:sp>
      <p:sp>
        <p:nvSpPr>
          <p:cNvPr id="6" name="Felhő 1"/>
          <p:cNvSpPr>
            <a:spLocks noChangeAspect="1"/>
          </p:cNvSpPr>
          <p:nvPr/>
        </p:nvSpPr>
        <p:spPr>
          <a:xfrm>
            <a:off x="2673116" y="4110280"/>
            <a:ext cx="1035033" cy="1212923"/>
          </a:xfrm>
          <a:prstGeom prst="cloud">
            <a:avLst/>
          </a:prstGeom>
          <a:blipFill>
            <a:blip r:embed="rId6"/>
            <a:stretch>
              <a:fillRect/>
            </a:stretch>
          </a:blip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Felhő 1"/>
          <p:cNvSpPr>
            <a:spLocks noChangeAspect="1"/>
          </p:cNvSpPr>
          <p:nvPr/>
        </p:nvSpPr>
        <p:spPr>
          <a:xfrm>
            <a:off x="2159366" y="3316506"/>
            <a:ext cx="2160000" cy="2531239"/>
          </a:xfrm>
          <a:prstGeom prst="rect">
            <a:avLst/>
          </a:prstGeom>
          <a:blipFill>
            <a:blip r:embed="rId6"/>
            <a:stretch>
              <a:fillRect/>
            </a:stretch>
          </a:blip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9" name="Szövegdoboz 8"/>
          <p:cNvSpPr txBox="1"/>
          <p:nvPr/>
        </p:nvSpPr>
        <p:spPr>
          <a:xfrm>
            <a:off x="4849525" y="5281772"/>
            <a:ext cx="2954655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600" dirty="0" smtClean="0"/>
              <a:t>Programming</a:t>
            </a:r>
            <a:br>
              <a:rPr lang="en-US" sz="3600" dirty="0" smtClean="0"/>
            </a:br>
            <a:r>
              <a:rPr lang="en-US" sz="3600" dirty="0" smtClean="0"/>
              <a:t>knowledge</a:t>
            </a:r>
            <a:endParaRPr lang="en-US" sz="3600" dirty="0"/>
          </a:p>
        </p:txBody>
      </p:sp>
      <p:sp>
        <p:nvSpPr>
          <p:cNvPr id="8" name="Szövegdoboz 7"/>
          <p:cNvSpPr txBox="1"/>
          <p:nvPr/>
        </p:nvSpPr>
        <p:spPr>
          <a:xfrm>
            <a:off x="1585064" y="5831257"/>
            <a:ext cx="321113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/>
              <a:t>Digital Literacy</a:t>
            </a:r>
            <a:endParaRPr lang="en-US" sz="3600" dirty="0"/>
          </a:p>
        </p:txBody>
      </p:sp>
      <p:sp>
        <p:nvSpPr>
          <p:cNvPr id="13" name="Szövegdoboz 12"/>
          <p:cNvSpPr txBox="1"/>
          <p:nvPr/>
        </p:nvSpPr>
        <p:spPr>
          <a:xfrm>
            <a:off x="7039388" y="6563248"/>
            <a:ext cx="167270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200" dirty="0" smtClean="0">
                <a:solidFill>
                  <a:schemeClr val="bg1"/>
                </a:solidFill>
              </a:rPr>
              <a:t>ISSEP 2015 Ljubljana</a:t>
            </a:r>
            <a:endParaRPr lang="en-US" sz="1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07417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500"/>
                            </p:stCondLst>
                            <p:childTnLst>
                              <p:par>
                                <p:cTn id="1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500"/>
                            </p:stCondLst>
                            <p:childTnLst>
                              <p:par>
                                <p:cTn id="17" presetID="61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17 -0.00093 C -0.00174 -0.04121 0.00139 -0.14144 -0.01024 -0.17847 C -0.01684 -0.21505 -0.03368 -0.24537 -0.05035 -0.26783 C -0.06667 -0.29005 -0.08368 -0.30463 -0.10226 -0.3125 C -0.12066 -0.31875 -0.13733 -0.31759 -0.15625 -0.3125 C -0.17379 -0.30625 -0.19097 -0.29746 -0.20781 -0.28334 C -0.22344 -0.26829 -0.23004 -0.26574 -0.24792 -0.24421 C -0.26476 -0.22269 -0.26771 -0.21621 -0.29063 -0.1831 C -0.30712 -0.14908 -0.31615 -0.12616 -0.32847 -0.09144 C -0.34132 -0.03704 -0.34167 -0.04121 -0.35191 0.01296 C -0.35868 0.07338 -0.36094 0.07523 -0.36597 0.12454 C -0.36597 0.15185 -0.35972 0.13426 -0.35972 0.16134 " pathEditMode="relative" rAng="10800000" ptsTypes="AAAAAAAAAAAA">
                                      <p:cBhvr>
                                        <p:cTn id="18" dur="4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8281" y="-766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7500"/>
                            </p:stCondLst>
                            <p:childTnLst>
                              <p:par>
                                <p:cTn id="20" presetID="6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1" dur="1000" fill="hold"/>
                                        <p:tgtEl>
                                          <p:spTgt spid="6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22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8500"/>
                            </p:stCondLst>
                            <p:childTnLst>
                              <p:par>
                                <p:cTn id="26" presetID="56" presetClass="path" presetSubtype="0" accel="50000" decel="50000" fill="hold" grpId="6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41406 0.17592 L 0.02344 0.0625 " pathEditMode="relative" rAng="0" ptsTypes="AA">
                                      <p:cBhvr>
                                        <p:cTn id="27" dur="2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1875" y="-567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8750"/>
                            </p:stCondLst>
                            <p:childTnLst>
                              <p:par>
                                <p:cTn id="29" presetID="9" presetClass="entr" presetSubtype="0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9250"/>
                            </p:stCondLst>
                            <p:childTnLst>
                              <p:par>
                                <p:cTn id="33" presetID="44" presetClass="path" presetSubtype="0" accel="50000" decel="50000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38889E-6 3.33333E-6 C -0.03507 -0.09005 -0.0151 -0.06088 -0.06267 -0.14931 C -0.09722 -0.20116 -0.13819 -0.21713 -0.17691 -0.19931 C -0.21562 -0.18218 -0.27621 -0.11297 -0.29583 -0.04468 C -0.32656 0.05509 -0.35642 0.07986 -0.37812 0.18379 " pathEditMode="relative" rAng="0" ptsTypes="AAAAA">
                                      <p:cBhvr>
                                        <p:cTn id="34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8906" y="-113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11250"/>
                            </p:stCondLst>
                            <p:childTnLst>
                              <p:par>
                                <p:cTn id="36" presetID="10" presetClass="exit" presetSubtype="0" fill="hold" grpId="5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1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12250"/>
                            </p:stCondLst>
                            <p:childTnLst>
                              <p:par>
                                <p:cTn id="43" presetID="6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44" dur="2000" fill="hold"/>
                                        <p:tgtEl>
                                          <p:spTgt spid="11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3" grpId="0" animBg="1"/>
      <p:bldP spid="7" grpId="0" animBg="1"/>
      <p:bldP spid="7" grpId="1" animBg="1"/>
      <p:bldP spid="7" grpId="2" animBg="1"/>
      <p:bldP spid="7" grpId="3" animBg="1"/>
      <p:bldP spid="7" grpId="4" animBg="1"/>
      <p:bldP spid="7" grpId="5" animBg="1"/>
      <p:bldP spid="7" grpId="6" animBg="1"/>
      <p:bldP spid="6" grpId="0" animBg="1"/>
      <p:bldP spid="11" grpId="0" animBg="1"/>
      <p:bldP spid="11" grpId="1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Kép 9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071" t="4112" r="8854" b="28747"/>
          <a:stretch/>
        </p:blipFill>
        <p:spPr>
          <a:xfrm>
            <a:off x="1600200" y="2172732"/>
            <a:ext cx="7086600" cy="4342368"/>
          </a:xfrm>
          <a:prstGeom prst="rect">
            <a:avLst/>
          </a:prstGeom>
        </p:spPr>
      </p:pic>
      <p:sp>
        <p:nvSpPr>
          <p:cNvPr id="4" name="Cím 3"/>
          <p:cNvSpPr>
            <a:spLocks noGrp="1"/>
          </p:cNvSpPr>
          <p:nvPr>
            <p:ph type="title"/>
          </p:nvPr>
        </p:nvSpPr>
        <p:spPr>
          <a:xfrm>
            <a:off x="1784838" y="274638"/>
            <a:ext cx="6901962" cy="1143000"/>
          </a:xfrm>
        </p:spPr>
        <p:txBody>
          <a:bodyPr/>
          <a:lstStyle/>
          <a:p>
            <a:r>
              <a:rPr lang="en-US" dirty="0" smtClean="0"/>
              <a:t>Everybody Learn Programming, But…</a:t>
            </a:r>
            <a:endParaRPr lang="en-US" dirty="0"/>
          </a:p>
        </p:txBody>
      </p:sp>
      <p:sp>
        <p:nvSpPr>
          <p:cNvPr id="7" name="Téglalap 6"/>
          <p:cNvSpPr/>
          <p:nvPr/>
        </p:nvSpPr>
        <p:spPr>
          <a:xfrm>
            <a:off x="5486389" y="4015405"/>
            <a:ext cx="1260000" cy="1260000"/>
          </a:xfrm>
          <a:prstGeom prst="rect">
            <a:avLst/>
          </a:prstGeom>
          <a:blipFill dpi="0"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ctr"/>
            <a:r>
              <a:rPr lang="en-US" sz="1600" dirty="0" smtClean="0">
                <a:solidFill>
                  <a:srgbClr val="000000"/>
                </a:solidFill>
              </a:rPr>
              <a:t>Computational</a:t>
            </a:r>
            <a:r>
              <a:rPr lang="en-US" sz="2000" dirty="0" smtClean="0">
                <a:solidFill>
                  <a:srgbClr val="000000"/>
                </a:solidFill>
              </a:rPr>
              <a:t> Thinking</a:t>
            </a:r>
            <a:endParaRPr lang="en-US" sz="2000" dirty="0">
              <a:solidFill>
                <a:srgbClr val="000000"/>
              </a:solidFill>
            </a:endParaRPr>
          </a:p>
        </p:txBody>
      </p:sp>
      <p:sp>
        <p:nvSpPr>
          <p:cNvPr id="6" name="Felhő 1"/>
          <p:cNvSpPr>
            <a:spLocks noChangeAspect="1"/>
          </p:cNvSpPr>
          <p:nvPr/>
        </p:nvSpPr>
        <p:spPr>
          <a:xfrm>
            <a:off x="2713939" y="4104170"/>
            <a:ext cx="1035033" cy="1212923"/>
          </a:xfrm>
          <a:prstGeom prst="cloud">
            <a:avLst/>
          </a:prstGeom>
          <a:blipFill>
            <a:blip r:embed="rId5"/>
            <a:stretch>
              <a:fillRect/>
            </a:stretch>
          </a:blip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Szövegdoboz 8"/>
          <p:cNvSpPr txBox="1"/>
          <p:nvPr/>
        </p:nvSpPr>
        <p:spPr>
          <a:xfrm>
            <a:off x="5457840" y="5327939"/>
            <a:ext cx="2954655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600" dirty="0" smtClean="0"/>
              <a:t>Programming</a:t>
            </a:r>
            <a:br>
              <a:rPr lang="en-US" sz="3600" dirty="0" smtClean="0"/>
            </a:br>
            <a:r>
              <a:rPr lang="en-US" sz="3600" dirty="0" smtClean="0"/>
              <a:t>knowledge</a:t>
            </a:r>
            <a:endParaRPr lang="en-US" sz="3600" dirty="0"/>
          </a:p>
        </p:txBody>
      </p:sp>
      <p:sp>
        <p:nvSpPr>
          <p:cNvPr id="8" name="Szövegdoboz 7"/>
          <p:cNvSpPr txBox="1"/>
          <p:nvPr/>
        </p:nvSpPr>
        <p:spPr>
          <a:xfrm>
            <a:off x="1716348" y="5881937"/>
            <a:ext cx="321113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/>
              <a:t>Digital Literacy</a:t>
            </a:r>
            <a:endParaRPr lang="en-US" sz="3600" dirty="0"/>
          </a:p>
        </p:txBody>
      </p:sp>
      <p:grpSp>
        <p:nvGrpSpPr>
          <p:cNvPr id="12" name="Csoportba foglalás 11"/>
          <p:cNvGrpSpPr/>
          <p:nvPr/>
        </p:nvGrpSpPr>
        <p:grpSpPr>
          <a:xfrm>
            <a:off x="5285727" y="2255903"/>
            <a:ext cx="2040835" cy="4234528"/>
            <a:chOff x="4007515" y="2289782"/>
            <a:chExt cx="2040835" cy="4234528"/>
          </a:xfrm>
        </p:grpSpPr>
        <p:sp>
          <p:nvSpPr>
            <p:cNvPr id="13" name="Téglalap 12"/>
            <p:cNvSpPr/>
            <p:nvPr/>
          </p:nvSpPr>
          <p:spPr>
            <a:xfrm>
              <a:off x="4007515" y="2289782"/>
              <a:ext cx="2040835" cy="4234528"/>
            </a:xfrm>
            <a:prstGeom prst="rect">
              <a:avLst/>
            </a:prstGeom>
            <a:blipFill dpi="0" rotWithShape="1">
              <a:blip r:embed="rId6"/>
              <a:srcRect/>
              <a:stretch>
                <a:fillRect/>
              </a:stretch>
            </a:blip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4" name="Téglalap 13"/>
            <p:cNvSpPr/>
            <p:nvPr/>
          </p:nvSpPr>
          <p:spPr>
            <a:xfrm>
              <a:off x="4007515" y="2289782"/>
              <a:ext cx="2040835" cy="4234528"/>
            </a:xfrm>
            <a:prstGeom prst="rect">
              <a:avLst/>
            </a:prstGeom>
            <a:gradFill>
              <a:gsLst>
                <a:gs pos="29000">
                  <a:schemeClr val="bg1">
                    <a:alpha val="0"/>
                  </a:schemeClr>
                </a:gs>
                <a:gs pos="64000">
                  <a:schemeClr val="bg1"/>
                </a:gs>
              </a:gsLst>
              <a:lin ang="16200000" scaled="0"/>
            </a:gra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5" name="Szövegdoboz 14"/>
          <p:cNvSpPr txBox="1"/>
          <p:nvPr/>
        </p:nvSpPr>
        <p:spPr>
          <a:xfrm>
            <a:off x="7039388" y="6563248"/>
            <a:ext cx="167270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200" dirty="0" smtClean="0">
                <a:solidFill>
                  <a:schemeClr val="bg1"/>
                </a:solidFill>
              </a:rPr>
              <a:t>ISSEP 2015 Ljubljana</a:t>
            </a:r>
            <a:endParaRPr lang="en-US" sz="1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093056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500"/>
                            </p:stCondLst>
                            <p:childTnLst>
                              <p:par>
                                <p:cTn id="13" presetID="61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33333E-7 3.7037E-6 C -0.00139 -0.04028 -0.00347 -0.08496 -0.0099 -0.12223 C -0.01476 -0.15903 -0.02274 -0.18797 -0.03264 -0.2088 C -0.04254 -0.22524 -0.05469 -0.2382 -0.06458 -0.24607 C -0.07535 -0.25255 -0.08108 -0.25116 -0.10365 -0.25209 C -0.12274 -0.24399 -0.12517 -0.23403 -0.13802 -0.22662 C -0.14653 -0.21227 -0.15139 -0.2088 -0.1599 -0.19514 C -0.1684 -0.18079 -0.17344 -0.16621 -0.18281 -0.14399 C -0.1875 -0.12014 -0.1941 -0.08936 -0.19983 -0.05533 C -0.20174 -0.02454 -0.20417 0.01088 -0.20764 0.0699 C -0.21059 0.13032 -0.21059 0.15902 -0.21059 0.20231 L -0.21059 0.28495 " pathEditMode="relative" rAng="10800000" ptsTypes="AAAAAAAAAAAA">
                                      <p:cBhvr>
                                        <p:cTn id="14" dur="4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521" y="164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6500"/>
                            </p:stCondLst>
                            <p:childTnLst>
                              <p:par>
                                <p:cTn id="16" presetID="10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7000"/>
                            </p:stCondLst>
                            <p:childTnLst>
                              <p:par>
                                <p:cTn id="20" presetID="56" presetClass="path" presetSubtype="0" accel="50000" decel="50000" fill="hold" grpId="6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21059 0.28495 L 3.05556E-6 -0.00324 " pathEditMode="relative" rAng="0" ptsTypes="AA">
                                      <p:cBhvr>
                                        <p:cTn id="21" dur="2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521" y="-1442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7250"/>
                            </p:stCondLst>
                            <p:childTnLst>
                              <p:par>
                                <p:cTn id="23" presetID="9" presetClass="entr" presetSubtype="0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7750"/>
                            </p:stCondLst>
                            <p:childTnLst>
                              <p:par>
                                <p:cTn id="27" presetID="44" presetClass="path" presetSubtype="0" accel="50000" decel="50000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38889E-6 1.48148E-6 C -0.02135 -0.10324 -0.00972 -0.06134 -0.03889 -0.16296 C -0.06024 -0.22292 -0.08524 -0.24352 -0.10451 -0.2375 C -0.12378 -0.23195 -0.14253 -0.20741 -0.15417 -0.12871 L -0.21059 0.21551 " pathEditMode="relative" rAng="0" ptsTypes="AAAAA">
                                      <p:cBhvr>
                                        <p:cTn id="28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538" y="-115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9750"/>
                            </p:stCondLst>
                            <p:childTnLst>
                              <p:par>
                                <p:cTn id="30" presetID="10" presetClass="exit" presetSubtype="0" fill="hold" grpId="5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7" grpId="1" animBg="1"/>
      <p:bldP spid="7" grpId="2" animBg="1"/>
      <p:bldP spid="7" grpId="3" animBg="1"/>
      <p:bldP spid="7" grpId="4" animBg="1"/>
      <p:bldP spid="7" grpId="5" animBg="1"/>
      <p:bldP spid="7" grpId="6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Kép 11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071" t="4112" r="8854" b="28747"/>
          <a:stretch/>
        </p:blipFill>
        <p:spPr>
          <a:xfrm>
            <a:off x="1600200" y="2172732"/>
            <a:ext cx="7086600" cy="4342368"/>
          </a:xfrm>
          <a:prstGeom prst="rect">
            <a:avLst/>
          </a:prstGeom>
        </p:spPr>
      </p:pic>
      <p:sp>
        <p:nvSpPr>
          <p:cNvPr id="4" name="Cím 3"/>
          <p:cNvSpPr>
            <a:spLocks noGrp="1"/>
          </p:cNvSpPr>
          <p:nvPr>
            <p:ph type="title"/>
          </p:nvPr>
        </p:nvSpPr>
        <p:spPr>
          <a:xfrm>
            <a:off x="1784838" y="274638"/>
            <a:ext cx="6901962" cy="1143000"/>
          </a:xfrm>
        </p:spPr>
        <p:txBody>
          <a:bodyPr/>
          <a:lstStyle/>
          <a:p>
            <a:r>
              <a:rPr lang="en-US" dirty="0" smtClean="0"/>
              <a:t>Indirect Programming</a:t>
            </a:r>
            <a:endParaRPr lang="en-US" dirty="0"/>
          </a:p>
        </p:txBody>
      </p:sp>
      <p:grpSp>
        <p:nvGrpSpPr>
          <p:cNvPr id="2" name="Csoportba foglalás 1"/>
          <p:cNvGrpSpPr/>
          <p:nvPr/>
        </p:nvGrpSpPr>
        <p:grpSpPr>
          <a:xfrm>
            <a:off x="4007515" y="2188184"/>
            <a:ext cx="2040835" cy="4234528"/>
            <a:chOff x="4007515" y="2289782"/>
            <a:chExt cx="2040835" cy="4234528"/>
          </a:xfrm>
        </p:grpSpPr>
        <p:sp>
          <p:nvSpPr>
            <p:cNvPr id="10" name="Téglalap 9"/>
            <p:cNvSpPr/>
            <p:nvPr/>
          </p:nvSpPr>
          <p:spPr>
            <a:xfrm>
              <a:off x="4007515" y="2289782"/>
              <a:ext cx="2040835" cy="4234528"/>
            </a:xfrm>
            <a:prstGeom prst="rect">
              <a:avLst/>
            </a:prstGeom>
            <a:blipFill dpi="0" rotWithShape="1">
              <a:blip r:embed="rId4"/>
              <a:srcRect/>
              <a:stretch>
                <a:fillRect/>
              </a:stretch>
            </a:blip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5" name="Téglalap 14"/>
            <p:cNvSpPr/>
            <p:nvPr/>
          </p:nvSpPr>
          <p:spPr>
            <a:xfrm>
              <a:off x="4007515" y="2289782"/>
              <a:ext cx="2040835" cy="4234528"/>
            </a:xfrm>
            <a:prstGeom prst="rect">
              <a:avLst/>
            </a:prstGeom>
            <a:gradFill>
              <a:gsLst>
                <a:gs pos="29000">
                  <a:schemeClr val="bg1">
                    <a:alpha val="0"/>
                  </a:schemeClr>
                </a:gs>
                <a:gs pos="64000">
                  <a:schemeClr val="bg1"/>
                </a:gs>
              </a:gsLst>
              <a:lin ang="16200000" scaled="0"/>
            </a:gra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3" name="Téglalap 2"/>
          <p:cNvSpPr/>
          <p:nvPr/>
        </p:nvSpPr>
        <p:spPr>
          <a:xfrm>
            <a:off x="4002841" y="4813088"/>
            <a:ext cx="2040835" cy="1608073"/>
          </a:xfrm>
          <a:prstGeom prst="rect">
            <a:avLst/>
          </a:prstGeom>
          <a:blipFill dpi="0" rotWithShape="1">
            <a:blip r:embed="rId4"/>
            <a:srcRect/>
            <a:tile tx="0" ty="0" sx="53000" sy="40000" flip="none" algn="b"/>
          </a:blip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Felhő 1"/>
          <p:cNvSpPr>
            <a:spLocks noChangeAspect="1"/>
          </p:cNvSpPr>
          <p:nvPr/>
        </p:nvSpPr>
        <p:spPr>
          <a:xfrm>
            <a:off x="4480343" y="4404202"/>
            <a:ext cx="1035033" cy="1212923"/>
          </a:xfrm>
          <a:prstGeom prst="cloud">
            <a:avLst/>
          </a:prstGeom>
          <a:blipFill>
            <a:blip r:embed="rId5"/>
            <a:stretch>
              <a:fillRect/>
            </a:stretch>
          </a:blip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Felhő 1"/>
          <p:cNvSpPr>
            <a:spLocks noChangeAspect="1"/>
          </p:cNvSpPr>
          <p:nvPr/>
        </p:nvSpPr>
        <p:spPr>
          <a:xfrm>
            <a:off x="4208884" y="4100971"/>
            <a:ext cx="1552550" cy="1819385"/>
          </a:xfrm>
          <a:prstGeom prst="cloud">
            <a:avLst/>
          </a:prstGeom>
          <a:blipFill>
            <a:blip r:embed="rId5"/>
            <a:stretch>
              <a:fillRect/>
            </a:stretch>
          </a:blip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Téglalap 6"/>
          <p:cNvSpPr/>
          <p:nvPr/>
        </p:nvSpPr>
        <p:spPr>
          <a:xfrm>
            <a:off x="4340259" y="4183109"/>
            <a:ext cx="1260000" cy="1260000"/>
          </a:xfrm>
          <a:prstGeom prst="rect">
            <a:avLst/>
          </a:prstGeom>
          <a:blipFill>
            <a:blip r:embed="rId6"/>
            <a:stretch>
              <a:fillRect/>
            </a:stretch>
          </a:blip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ctr"/>
            <a:r>
              <a:rPr lang="en-US" sz="1400" dirty="0" smtClean="0">
                <a:solidFill>
                  <a:srgbClr val="000000"/>
                </a:solidFill>
              </a:rPr>
              <a:t>Computational</a:t>
            </a:r>
            <a:r>
              <a:rPr lang="en-US" sz="1600" dirty="0" smtClean="0">
                <a:solidFill>
                  <a:srgbClr val="000000"/>
                </a:solidFill>
              </a:rPr>
              <a:t> </a:t>
            </a:r>
            <a:r>
              <a:rPr lang="en-US" sz="2000" dirty="0" smtClean="0">
                <a:solidFill>
                  <a:srgbClr val="000000"/>
                </a:solidFill>
              </a:rPr>
              <a:t>Thinking</a:t>
            </a:r>
            <a:endParaRPr lang="en-US" sz="2000" dirty="0">
              <a:solidFill>
                <a:srgbClr val="000000"/>
              </a:solidFill>
            </a:endParaRPr>
          </a:p>
        </p:txBody>
      </p:sp>
      <p:sp>
        <p:nvSpPr>
          <p:cNvPr id="9" name="Szövegdoboz 8"/>
          <p:cNvSpPr txBox="1"/>
          <p:nvPr/>
        </p:nvSpPr>
        <p:spPr>
          <a:xfrm>
            <a:off x="5502676" y="5880823"/>
            <a:ext cx="295465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600" dirty="0" smtClean="0"/>
              <a:t>Programming</a:t>
            </a:r>
            <a:endParaRPr lang="en-US" sz="3600" dirty="0"/>
          </a:p>
        </p:txBody>
      </p:sp>
      <p:sp>
        <p:nvSpPr>
          <p:cNvPr id="8" name="Szövegdoboz 7"/>
          <p:cNvSpPr txBox="1"/>
          <p:nvPr/>
        </p:nvSpPr>
        <p:spPr>
          <a:xfrm>
            <a:off x="1716348" y="5881937"/>
            <a:ext cx="321113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/>
              <a:t>Digital Literacy</a:t>
            </a:r>
            <a:endParaRPr lang="en-US" sz="3600" dirty="0"/>
          </a:p>
        </p:txBody>
      </p:sp>
      <p:sp>
        <p:nvSpPr>
          <p:cNvPr id="5" name="Szövegdoboz 4"/>
          <p:cNvSpPr txBox="1"/>
          <p:nvPr/>
        </p:nvSpPr>
        <p:spPr>
          <a:xfrm>
            <a:off x="4968858" y="5881937"/>
            <a:ext cx="49244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/>
              <a:t>&amp;</a:t>
            </a:r>
            <a:endParaRPr lang="en-US" dirty="0"/>
          </a:p>
        </p:txBody>
      </p:sp>
      <p:sp>
        <p:nvSpPr>
          <p:cNvPr id="16" name="Szövegdoboz 15"/>
          <p:cNvSpPr txBox="1"/>
          <p:nvPr/>
        </p:nvSpPr>
        <p:spPr>
          <a:xfrm>
            <a:off x="7039388" y="6563248"/>
            <a:ext cx="167270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200" dirty="0" smtClean="0">
                <a:solidFill>
                  <a:schemeClr val="bg1"/>
                </a:solidFill>
              </a:rPr>
              <a:t>ISSEP 2015 Ljubljana</a:t>
            </a:r>
            <a:endParaRPr lang="en-US" sz="1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33709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2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2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2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6" presetClass="emph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animScale>
                                      <p:cBhvr>
                                        <p:cTn id="11" dur="1000" fill="hold"/>
                                        <p:tgtEl>
                                          <p:spTgt spid="6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2" presetID="22" presetClass="entr" presetSubtype="4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0" presetClass="exit" presetSubtype="0" accel="100000" fill="hold" grpId="2" nodeType="withEffect">
                                  <p:stCondLst>
                                    <p:cond delay="100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+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8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250"/>
                            </p:stCondLst>
                            <p:childTnLst>
                              <p:par>
                                <p:cTn id="21" presetID="53" presetClass="entr" presetSubtype="16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1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3750"/>
                            </p:stCondLst>
                            <p:childTnLst>
                              <p:par>
                                <p:cTn id="32" presetID="6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33" dur="2000" fill="hold"/>
                                        <p:tgtEl>
                                          <p:spTgt spid="11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3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50" presetClass="exit" presetSubtype="0" accel="100000" fill="hold" grpId="5" nodeType="withEffect">
                                  <p:stCondLst>
                                    <p:cond delay="500"/>
                                  </p:stCondLst>
                                  <p:childTnLst>
                                    <p:anim calcmode="lin" valueType="num">
                                      <p:cBhvr>
                                        <p:cTn id="38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+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0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6" grpId="0" animBg="1"/>
      <p:bldP spid="11" grpId="0" animBg="1"/>
      <p:bldP spid="11" grpId="1" animBg="1"/>
      <p:bldP spid="7" grpId="0" animBg="1"/>
      <p:bldP spid="7" grpId="2" animBg="1"/>
      <p:bldP spid="7" grpId="3" animBg="1"/>
      <p:bldP spid="7" grpId="5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ím 3"/>
          <p:cNvSpPr>
            <a:spLocks noGrp="1"/>
          </p:cNvSpPr>
          <p:nvPr>
            <p:ph type="title"/>
          </p:nvPr>
        </p:nvSpPr>
        <p:spPr>
          <a:xfrm>
            <a:off x="1784838" y="274638"/>
            <a:ext cx="6901962" cy="1143000"/>
          </a:xfrm>
        </p:spPr>
        <p:txBody>
          <a:bodyPr/>
          <a:lstStyle/>
          <a:p>
            <a:r>
              <a:rPr lang="en-US" dirty="0" smtClean="0"/>
              <a:t>Example 1</a:t>
            </a:r>
            <a:r>
              <a:rPr lang="hu-HU" dirty="0"/>
              <a:t> - </a:t>
            </a:r>
            <a:r>
              <a:rPr lang="hu-HU" dirty="0" err="1" smtClean="0"/>
              <a:t>Color</a:t>
            </a:r>
            <a:endParaRPr lang="en-US" dirty="0"/>
          </a:p>
        </p:txBody>
      </p:sp>
      <p:pic>
        <p:nvPicPr>
          <p:cNvPr id="8" name="Kép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55819" y="1748104"/>
            <a:ext cx="5760000" cy="3683632"/>
          </a:xfrm>
          <a:prstGeom prst="rect">
            <a:avLst/>
          </a:prstGeom>
        </p:spPr>
      </p:pic>
      <p:sp>
        <p:nvSpPr>
          <p:cNvPr id="9" name="Szövegdoboz 8"/>
          <p:cNvSpPr txBox="1"/>
          <p:nvPr/>
        </p:nvSpPr>
        <p:spPr>
          <a:xfrm>
            <a:off x="2645314" y="3929237"/>
            <a:ext cx="84029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4D2307"/>
                </a:solidFill>
                <a:latin typeface="Cambria" panose="02040503050406030204" pitchFamily="18" charset="0"/>
              </a:rPr>
              <a:t>Brush</a:t>
            </a:r>
            <a:endParaRPr lang="en-US" sz="2000" dirty="0">
              <a:solidFill>
                <a:srgbClr val="4D2307"/>
              </a:solidFill>
              <a:latin typeface="Cambria" panose="02040503050406030204" pitchFamily="18" charset="0"/>
            </a:endParaRPr>
          </a:p>
        </p:txBody>
      </p:sp>
      <p:sp>
        <p:nvSpPr>
          <p:cNvPr id="10" name="Szövegdoboz 9"/>
          <p:cNvSpPr txBox="1"/>
          <p:nvPr/>
        </p:nvSpPr>
        <p:spPr>
          <a:xfrm>
            <a:off x="7113649" y="4080814"/>
            <a:ext cx="77617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4D2307"/>
                </a:solidFill>
                <a:latin typeface="Cambria" panose="02040503050406030204" pitchFamily="18" charset="0"/>
              </a:rPr>
              <a:t>Color</a:t>
            </a:r>
            <a:endParaRPr lang="en-US" sz="2000" dirty="0">
              <a:solidFill>
                <a:srgbClr val="4D2307"/>
              </a:solidFill>
              <a:latin typeface="Cambria" panose="02040503050406030204" pitchFamily="18" charset="0"/>
            </a:endParaRPr>
          </a:p>
        </p:txBody>
      </p:sp>
      <p:sp>
        <p:nvSpPr>
          <p:cNvPr id="11" name="Szövegdoboz 10"/>
          <p:cNvSpPr txBox="1"/>
          <p:nvPr/>
        </p:nvSpPr>
        <p:spPr>
          <a:xfrm>
            <a:off x="7175526" y="5646214"/>
            <a:ext cx="71282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4D2307"/>
                </a:solidFill>
                <a:latin typeface="Cambria" panose="02040503050406030204" pitchFamily="18" charset="0"/>
              </a:rPr>
              <a:t>Pixel</a:t>
            </a:r>
            <a:endParaRPr lang="en-US" sz="2000" dirty="0">
              <a:solidFill>
                <a:srgbClr val="4D2307"/>
              </a:solidFill>
              <a:latin typeface="Cambria" panose="02040503050406030204" pitchFamily="18" charset="0"/>
            </a:endParaRPr>
          </a:p>
        </p:txBody>
      </p:sp>
      <p:sp>
        <p:nvSpPr>
          <p:cNvPr id="12" name="Szövegdoboz 11"/>
          <p:cNvSpPr txBox="1"/>
          <p:nvPr/>
        </p:nvSpPr>
        <p:spPr>
          <a:xfrm>
            <a:off x="5044137" y="5932345"/>
            <a:ext cx="88838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4D2307"/>
                </a:solidFill>
                <a:latin typeface="Cambria" panose="02040503050406030204" pitchFamily="18" charset="0"/>
              </a:rPr>
              <a:t>Object</a:t>
            </a:r>
            <a:endParaRPr lang="en-US" sz="2000" dirty="0">
              <a:solidFill>
                <a:srgbClr val="4D2307"/>
              </a:solidFill>
              <a:latin typeface="Cambria" panose="02040503050406030204" pitchFamily="18" charset="0"/>
            </a:endParaRPr>
          </a:p>
        </p:txBody>
      </p:sp>
      <p:sp>
        <p:nvSpPr>
          <p:cNvPr id="13" name="Szövegdoboz 12"/>
          <p:cNvSpPr txBox="1"/>
          <p:nvPr/>
        </p:nvSpPr>
        <p:spPr>
          <a:xfrm>
            <a:off x="7175526" y="4672259"/>
            <a:ext cx="65242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4D2307"/>
                </a:solidFill>
                <a:latin typeface="Cambria" panose="02040503050406030204" pitchFamily="18" charset="0"/>
              </a:rPr>
              <a:t>RGB</a:t>
            </a:r>
            <a:endParaRPr lang="en-US" sz="2000" dirty="0">
              <a:solidFill>
                <a:srgbClr val="4D2307"/>
              </a:solidFill>
              <a:latin typeface="Cambria" panose="02040503050406030204" pitchFamily="18" charset="0"/>
            </a:endParaRPr>
          </a:p>
        </p:txBody>
      </p:sp>
      <p:sp>
        <p:nvSpPr>
          <p:cNvPr id="14" name="Szövegdoboz 13"/>
          <p:cNvSpPr txBox="1"/>
          <p:nvPr/>
        </p:nvSpPr>
        <p:spPr>
          <a:xfrm>
            <a:off x="6248052" y="5938633"/>
            <a:ext cx="67845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4D2307"/>
                </a:solidFill>
                <a:latin typeface="Cambria" panose="02040503050406030204" pitchFamily="18" charset="0"/>
              </a:rPr>
              <a:t>Byte</a:t>
            </a:r>
            <a:endParaRPr lang="en-US" sz="2000" dirty="0">
              <a:solidFill>
                <a:srgbClr val="4D2307"/>
              </a:solidFill>
              <a:latin typeface="Cambria" panose="02040503050406030204" pitchFamily="18" charset="0"/>
            </a:endParaRPr>
          </a:p>
        </p:txBody>
      </p:sp>
      <p:sp>
        <p:nvSpPr>
          <p:cNvPr id="15" name="Szövegdoboz 14"/>
          <p:cNvSpPr txBox="1"/>
          <p:nvPr/>
        </p:nvSpPr>
        <p:spPr>
          <a:xfrm>
            <a:off x="2977821" y="5522155"/>
            <a:ext cx="69121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4D2307"/>
                </a:solidFill>
                <a:latin typeface="Cambria" panose="02040503050406030204" pitchFamily="18" charset="0"/>
              </a:rPr>
              <a:t>Data</a:t>
            </a:r>
            <a:endParaRPr lang="en-US" sz="2000" dirty="0">
              <a:solidFill>
                <a:srgbClr val="4D2307"/>
              </a:solidFill>
              <a:latin typeface="Cambria" panose="02040503050406030204" pitchFamily="18" charset="0"/>
            </a:endParaRPr>
          </a:p>
        </p:txBody>
      </p:sp>
      <p:sp>
        <p:nvSpPr>
          <p:cNvPr id="17" name="Szövegdoboz 16"/>
          <p:cNvSpPr txBox="1"/>
          <p:nvPr/>
        </p:nvSpPr>
        <p:spPr>
          <a:xfrm>
            <a:off x="7039388" y="6563248"/>
            <a:ext cx="167270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200" dirty="0" smtClean="0">
                <a:solidFill>
                  <a:schemeClr val="bg1"/>
                </a:solidFill>
              </a:rPr>
              <a:t>ISSEP 2015 Ljubljana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16" name="Szövegdoboz 15"/>
          <p:cNvSpPr txBox="1"/>
          <p:nvPr/>
        </p:nvSpPr>
        <p:spPr>
          <a:xfrm>
            <a:off x="4173317" y="5406653"/>
            <a:ext cx="262238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4D2307"/>
                </a:solidFill>
                <a:latin typeface="Cambria" panose="02040503050406030204" pitchFamily="18" charset="0"/>
              </a:rPr>
              <a:t>How does it </a:t>
            </a:r>
            <a:r>
              <a:rPr lang="en-US" sz="2400" dirty="0" smtClean="0">
                <a:solidFill>
                  <a:srgbClr val="4D2307"/>
                </a:solidFill>
                <a:latin typeface="Cambria" panose="02040503050406030204" pitchFamily="18" charset="0"/>
              </a:rPr>
              <a:t>work?</a:t>
            </a:r>
            <a:endParaRPr lang="en-US" sz="2400" dirty="0">
              <a:solidFill>
                <a:srgbClr val="4D2307"/>
              </a:solidFill>
              <a:latin typeface="Cambria" panose="02040503050406030204" pitchFamily="18" charset="0"/>
            </a:endParaRPr>
          </a:p>
        </p:txBody>
      </p:sp>
      <p:sp>
        <p:nvSpPr>
          <p:cNvPr id="18" name="Szövegdoboz 17"/>
          <p:cNvSpPr txBox="1"/>
          <p:nvPr/>
        </p:nvSpPr>
        <p:spPr>
          <a:xfrm>
            <a:off x="5932522" y="1378140"/>
            <a:ext cx="285886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4D2307"/>
                </a:solidFill>
                <a:latin typeface="Cambria" panose="02040503050406030204" pitchFamily="18" charset="0"/>
              </a:rPr>
              <a:t>What does Paint do?</a:t>
            </a:r>
            <a:endParaRPr lang="en-US" sz="2400" dirty="0">
              <a:solidFill>
                <a:srgbClr val="4D2307"/>
              </a:solidFill>
              <a:latin typeface="Cambria" panose="02040503050406030204" pitchFamily="18" charset="0"/>
            </a:endParaRPr>
          </a:p>
        </p:txBody>
      </p:sp>
      <p:sp>
        <p:nvSpPr>
          <p:cNvPr id="19" name="Szövegdoboz 18"/>
          <p:cNvSpPr txBox="1"/>
          <p:nvPr/>
        </p:nvSpPr>
        <p:spPr>
          <a:xfrm>
            <a:off x="1716423" y="5913262"/>
            <a:ext cx="276229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4D2307"/>
                </a:solidFill>
                <a:latin typeface="Cambria" panose="02040503050406030204" pitchFamily="18" charset="0"/>
              </a:rPr>
              <a:t>What does it </a:t>
            </a:r>
            <a:r>
              <a:rPr lang="en-US" sz="2400" dirty="0" smtClean="0">
                <a:solidFill>
                  <a:srgbClr val="4D2307"/>
                </a:solidFill>
                <a:latin typeface="Cambria" panose="02040503050406030204" pitchFamily="18" charset="0"/>
              </a:rPr>
              <a:t>mean?</a:t>
            </a:r>
            <a:endParaRPr lang="en-US" sz="2400" dirty="0">
              <a:solidFill>
                <a:srgbClr val="4D2307"/>
              </a:solidFill>
              <a:latin typeface="Cambria" panose="02040503050406030204" pitchFamily="18" charset="0"/>
            </a:endParaRPr>
          </a:p>
        </p:txBody>
      </p:sp>
      <p:sp>
        <p:nvSpPr>
          <p:cNvPr id="20" name="Szövegdoboz 19"/>
          <p:cNvSpPr txBox="1"/>
          <p:nvPr/>
        </p:nvSpPr>
        <p:spPr>
          <a:xfrm>
            <a:off x="7039388" y="3468558"/>
            <a:ext cx="179087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4D2307"/>
                </a:solidFill>
                <a:latin typeface="Cambria" panose="02040503050406030204" pitchFamily="18" charset="0"/>
              </a:rPr>
              <a:t>Look inside!</a:t>
            </a:r>
            <a:endParaRPr lang="en-US" sz="2400" dirty="0">
              <a:solidFill>
                <a:srgbClr val="4D2307"/>
              </a:solidFill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057689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ím 3"/>
          <p:cNvSpPr>
            <a:spLocks noGrp="1"/>
          </p:cNvSpPr>
          <p:nvPr>
            <p:ph type="title"/>
          </p:nvPr>
        </p:nvSpPr>
        <p:spPr>
          <a:xfrm>
            <a:off x="1784838" y="274638"/>
            <a:ext cx="6901962" cy="1143000"/>
          </a:xfrm>
        </p:spPr>
        <p:txBody>
          <a:bodyPr/>
          <a:lstStyle/>
          <a:p>
            <a:r>
              <a:rPr lang="en-US" dirty="0" smtClean="0"/>
              <a:t>Example </a:t>
            </a:r>
            <a:r>
              <a:rPr lang="hu-HU" dirty="0" smtClean="0"/>
              <a:t>2 </a:t>
            </a:r>
            <a:r>
              <a:rPr lang="hu-HU" dirty="0"/>
              <a:t>- </a:t>
            </a:r>
            <a:r>
              <a:rPr lang="hu-HU" dirty="0" err="1" smtClean="0"/>
              <a:t>Resize</a:t>
            </a:r>
            <a:endParaRPr lang="en-US" dirty="0"/>
          </a:p>
        </p:txBody>
      </p:sp>
      <p:pic>
        <p:nvPicPr>
          <p:cNvPr id="16" name="Kép 1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55819" y="1533260"/>
            <a:ext cx="5760000" cy="3660561"/>
          </a:xfrm>
          <a:prstGeom prst="rect">
            <a:avLst/>
          </a:prstGeom>
        </p:spPr>
      </p:pic>
      <p:sp>
        <p:nvSpPr>
          <p:cNvPr id="11" name="Szövegdoboz 10"/>
          <p:cNvSpPr txBox="1"/>
          <p:nvPr/>
        </p:nvSpPr>
        <p:spPr>
          <a:xfrm>
            <a:off x="7091888" y="5307662"/>
            <a:ext cx="71282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4D2307"/>
                </a:solidFill>
                <a:latin typeface="Cambria" panose="02040503050406030204" pitchFamily="18" charset="0"/>
              </a:rPr>
              <a:t>Pixel</a:t>
            </a:r>
            <a:endParaRPr lang="en-US" sz="2000" dirty="0">
              <a:solidFill>
                <a:srgbClr val="4D2307"/>
              </a:solidFill>
              <a:latin typeface="Cambria" panose="02040503050406030204" pitchFamily="18" charset="0"/>
            </a:endParaRPr>
          </a:p>
        </p:txBody>
      </p:sp>
      <p:sp>
        <p:nvSpPr>
          <p:cNvPr id="12" name="Szövegdoboz 11"/>
          <p:cNvSpPr txBox="1"/>
          <p:nvPr/>
        </p:nvSpPr>
        <p:spPr>
          <a:xfrm>
            <a:off x="4886820" y="5889495"/>
            <a:ext cx="88838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4D2307"/>
                </a:solidFill>
                <a:latin typeface="Cambria" panose="02040503050406030204" pitchFamily="18" charset="0"/>
              </a:rPr>
              <a:t>Object</a:t>
            </a:r>
            <a:endParaRPr lang="en-US" sz="2000" dirty="0">
              <a:solidFill>
                <a:srgbClr val="4D2307"/>
              </a:solidFill>
              <a:latin typeface="Cambria" panose="02040503050406030204" pitchFamily="18" charset="0"/>
            </a:endParaRPr>
          </a:p>
        </p:txBody>
      </p:sp>
      <p:sp>
        <p:nvSpPr>
          <p:cNvPr id="13" name="Szövegdoboz 12"/>
          <p:cNvSpPr txBox="1"/>
          <p:nvPr/>
        </p:nvSpPr>
        <p:spPr>
          <a:xfrm>
            <a:off x="7091888" y="4207495"/>
            <a:ext cx="65242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4D2307"/>
                </a:solidFill>
                <a:latin typeface="Cambria" panose="02040503050406030204" pitchFamily="18" charset="0"/>
              </a:rPr>
              <a:t>RGB</a:t>
            </a:r>
            <a:endParaRPr lang="en-US" sz="2000" dirty="0">
              <a:solidFill>
                <a:srgbClr val="4D2307"/>
              </a:solidFill>
              <a:latin typeface="Cambria" panose="02040503050406030204" pitchFamily="18" charset="0"/>
            </a:endParaRPr>
          </a:p>
        </p:txBody>
      </p:sp>
      <p:sp>
        <p:nvSpPr>
          <p:cNvPr id="14" name="Szövegdoboz 13"/>
          <p:cNvSpPr txBox="1"/>
          <p:nvPr/>
        </p:nvSpPr>
        <p:spPr>
          <a:xfrm>
            <a:off x="7039388" y="2972939"/>
            <a:ext cx="67845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4D2307"/>
                </a:solidFill>
                <a:latin typeface="Cambria" panose="02040503050406030204" pitchFamily="18" charset="0"/>
              </a:rPr>
              <a:t>Byte</a:t>
            </a:r>
            <a:endParaRPr lang="en-US" sz="2000" dirty="0">
              <a:solidFill>
                <a:srgbClr val="4D2307"/>
              </a:solidFill>
              <a:latin typeface="Cambria" panose="02040503050406030204" pitchFamily="18" charset="0"/>
            </a:endParaRPr>
          </a:p>
        </p:txBody>
      </p:sp>
      <p:sp>
        <p:nvSpPr>
          <p:cNvPr id="15" name="Szövegdoboz 14"/>
          <p:cNvSpPr txBox="1"/>
          <p:nvPr/>
        </p:nvSpPr>
        <p:spPr>
          <a:xfrm>
            <a:off x="2818487" y="4308985"/>
            <a:ext cx="69121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4D2307"/>
                </a:solidFill>
                <a:latin typeface="Cambria" panose="02040503050406030204" pitchFamily="18" charset="0"/>
              </a:rPr>
              <a:t>Data</a:t>
            </a:r>
            <a:endParaRPr lang="en-US" sz="2000" dirty="0">
              <a:solidFill>
                <a:srgbClr val="4D2307"/>
              </a:solidFill>
              <a:latin typeface="Cambria" panose="02040503050406030204" pitchFamily="18" charset="0"/>
            </a:endParaRPr>
          </a:p>
        </p:txBody>
      </p:sp>
      <p:sp>
        <p:nvSpPr>
          <p:cNvPr id="17" name="Szövegdoboz 16"/>
          <p:cNvSpPr txBox="1"/>
          <p:nvPr/>
        </p:nvSpPr>
        <p:spPr>
          <a:xfrm>
            <a:off x="6050258" y="5973146"/>
            <a:ext cx="88697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4D2307"/>
                </a:solidFill>
                <a:latin typeface="Cambria" panose="02040503050406030204" pitchFamily="18" charset="0"/>
              </a:rPr>
              <a:t>Resize</a:t>
            </a:r>
            <a:endParaRPr lang="en-US" sz="2000" dirty="0">
              <a:solidFill>
                <a:srgbClr val="4D2307"/>
              </a:solidFill>
              <a:latin typeface="Cambria" panose="02040503050406030204" pitchFamily="18" charset="0"/>
            </a:endParaRPr>
          </a:p>
        </p:txBody>
      </p:sp>
      <p:sp>
        <p:nvSpPr>
          <p:cNvPr id="18" name="Szövegdoboz 17"/>
          <p:cNvSpPr txBox="1"/>
          <p:nvPr/>
        </p:nvSpPr>
        <p:spPr>
          <a:xfrm>
            <a:off x="2819701" y="5275623"/>
            <a:ext cx="80207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4D2307"/>
                </a:solidFill>
                <a:latin typeface="Cambria" panose="02040503050406030204" pitchFamily="18" charset="0"/>
              </a:rPr>
              <a:t>Array</a:t>
            </a:r>
            <a:endParaRPr lang="en-US" sz="2000" dirty="0">
              <a:solidFill>
                <a:srgbClr val="4D2307"/>
              </a:solidFill>
              <a:latin typeface="Cambria" panose="02040503050406030204" pitchFamily="18" charset="0"/>
            </a:endParaRPr>
          </a:p>
        </p:txBody>
      </p:sp>
      <p:sp>
        <p:nvSpPr>
          <p:cNvPr id="19" name="Szövegdoboz 18"/>
          <p:cNvSpPr txBox="1"/>
          <p:nvPr/>
        </p:nvSpPr>
        <p:spPr>
          <a:xfrm>
            <a:off x="7287853" y="5773091"/>
            <a:ext cx="129394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4D2307"/>
                </a:solidFill>
                <a:latin typeface="Cambria" panose="02040503050406030204" pitchFamily="18" charset="0"/>
              </a:rPr>
              <a:t>Algorithm</a:t>
            </a:r>
            <a:endParaRPr lang="en-US" sz="2000" dirty="0">
              <a:solidFill>
                <a:srgbClr val="4D2307"/>
              </a:solidFill>
              <a:latin typeface="Cambria" panose="02040503050406030204" pitchFamily="18" charset="0"/>
            </a:endParaRPr>
          </a:p>
        </p:txBody>
      </p:sp>
      <p:sp>
        <p:nvSpPr>
          <p:cNvPr id="20" name="Szövegdoboz 19"/>
          <p:cNvSpPr txBox="1"/>
          <p:nvPr/>
        </p:nvSpPr>
        <p:spPr>
          <a:xfrm>
            <a:off x="7039388" y="6563248"/>
            <a:ext cx="167270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200" dirty="0" smtClean="0">
                <a:solidFill>
                  <a:schemeClr val="bg1"/>
                </a:solidFill>
              </a:rPr>
              <a:t>ISSEP 2015 Ljubljana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21" name="Szövegdoboz 20"/>
          <p:cNvSpPr txBox="1"/>
          <p:nvPr/>
        </p:nvSpPr>
        <p:spPr>
          <a:xfrm>
            <a:off x="4173317" y="5406653"/>
            <a:ext cx="262238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4D2307"/>
                </a:solidFill>
                <a:latin typeface="Cambria" panose="02040503050406030204" pitchFamily="18" charset="0"/>
              </a:rPr>
              <a:t>How does it </a:t>
            </a:r>
            <a:r>
              <a:rPr lang="en-US" sz="2400" dirty="0" smtClean="0">
                <a:solidFill>
                  <a:srgbClr val="4D2307"/>
                </a:solidFill>
                <a:latin typeface="Cambria" panose="02040503050406030204" pitchFamily="18" charset="0"/>
              </a:rPr>
              <a:t>work?</a:t>
            </a:r>
            <a:endParaRPr lang="en-US" sz="2400" dirty="0">
              <a:solidFill>
                <a:srgbClr val="4D2307"/>
              </a:solidFill>
              <a:latin typeface="Cambria" panose="02040503050406030204" pitchFamily="18" charset="0"/>
            </a:endParaRPr>
          </a:p>
        </p:txBody>
      </p:sp>
      <p:sp>
        <p:nvSpPr>
          <p:cNvPr id="22" name="Szövegdoboz 21"/>
          <p:cNvSpPr txBox="1"/>
          <p:nvPr/>
        </p:nvSpPr>
        <p:spPr>
          <a:xfrm>
            <a:off x="5932522" y="1186805"/>
            <a:ext cx="285886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4D2307"/>
                </a:solidFill>
                <a:latin typeface="Cambria" panose="02040503050406030204" pitchFamily="18" charset="0"/>
              </a:rPr>
              <a:t>What does Paint do?</a:t>
            </a:r>
            <a:endParaRPr lang="en-US" sz="2400" dirty="0">
              <a:solidFill>
                <a:srgbClr val="4D2307"/>
              </a:solidFill>
              <a:latin typeface="Cambria" panose="02040503050406030204" pitchFamily="18" charset="0"/>
            </a:endParaRPr>
          </a:p>
        </p:txBody>
      </p:sp>
      <p:sp>
        <p:nvSpPr>
          <p:cNvPr id="23" name="Szövegdoboz 22"/>
          <p:cNvSpPr txBox="1"/>
          <p:nvPr/>
        </p:nvSpPr>
        <p:spPr>
          <a:xfrm>
            <a:off x="1640855" y="5868318"/>
            <a:ext cx="276229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4D2307"/>
                </a:solidFill>
                <a:latin typeface="Cambria" panose="02040503050406030204" pitchFamily="18" charset="0"/>
              </a:rPr>
              <a:t>What does it </a:t>
            </a:r>
            <a:r>
              <a:rPr lang="en-US" sz="2400" dirty="0" smtClean="0">
                <a:solidFill>
                  <a:srgbClr val="4D2307"/>
                </a:solidFill>
                <a:latin typeface="Cambria" panose="02040503050406030204" pitchFamily="18" charset="0"/>
              </a:rPr>
              <a:t>mean?</a:t>
            </a:r>
            <a:endParaRPr lang="en-US" sz="2400" dirty="0">
              <a:solidFill>
                <a:srgbClr val="4D2307"/>
              </a:solidFill>
              <a:latin typeface="Cambria" panose="02040503050406030204" pitchFamily="18" charset="0"/>
            </a:endParaRPr>
          </a:p>
        </p:txBody>
      </p:sp>
      <p:sp>
        <p:nvSpPr>
          <p:cNvPr id="24" name="Szövegdoboz 23"/>
          <p:cNvSpPr txBox="1"/>
          <p:nvPr/>
        </p:nvSpPr>
        <p:spPr>
          <a:xfrm>
            <a:off x="7039388" y="3468558"/>
            <a:ext cx="179087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4D2307"/>
                </a:solidFill>
                <a:latin typeface="Cambria" panose="02040503050406030204" pitchFamily="18" charset="0"/>
              </a:rPr>
              <a:t>Look inside!</a:t>
            </a:r>
            <a:endParaRPr lang="en-US" sz="2400" dirty="0">
              <a:solidFill>
                <a:srgbClr val="4D2307"/>
              </a:solidFill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72621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ím 3"/>
          <p:cNvSpPr>
            <a:spLocks noGrp="1"/>
          </p:cNvSpPr>
          <p:nvPr>
            <p:ph type="title"/>
          </p:nvPr>
        </p:nvSpPr>
        <p:spPr>
          <a:xfrm>
            <a:off x="1784838" y="274638"/>
            <a:ext cx="6901962" cy="1143000"/>
          </a:xfrm>
        </p:spPr>
        <p:txBody>
          <a:bodyPr/>
          <a:lstStyle/>
          <a:p>
            <a:r>
              <a:rPr lang="en-US" dirty="0" smtClean="0"/>
              <a:t>Improve</a:t>
            </a:r>
            <a:r>
              <a:rPr lang="hu-HU" dirty="0" smtClean="0"/>
              <a:t> </a:t>
            </a:r>
            <a:r>
              <a:rPr lang="en-US" dirty="0" smtClean="0"/>
              <a:t>Digital Literacy</a:t>
            </a:r>
            <a:endParaRPr lang="en-US" dirty="0"/>
          </a:p>
        </p:txBody>
      </p:sp>
      <p:sp>
        <p:nvSpPr>
          <p:cNvPr id="8" name="Lekerekített téglalap 7"/>
          <p:cNvSpPr/>
          <p:nvPr/>
        </p:nvSpPr>
        <p:spPr>
          <a:xfrm>
            <a:off x="7902589" y="2198239"/>
            <a:ext cx="539115" cy="3240000"/>
          </a:xfrm>
          <a:prstGeom prst="roundRect">
            <a:avLst/>
          </a:prstGeom>
          <a:noFill/>
          <a:ln w="38100">
            <a:gradFill>
              <a:gsLst>
                <a:gs pos="0">
                  <a:schemeClr val="accent3">
                    <a:lumMod val="20000"/>
                    <a:lumOff val="80000"/>
                  </a:schemeClr>
                </a:gs>
                <a:gs pos="49000">
                  <a:schemeClr val="accent2">
                    <a:lumMod val="20000"/>
                    <a:lumOff val="80000"/>
                  </a:schemeClr>
                </a:gs>
                <a:gs pos="100000">
                  <a:schemeClr val="accent4">
                    <a:lumMod val="20000"/>
                    <a:lumOff val="80000"/>
                  </a:schemeClr>
                </a:gs>
              </a:gsLst>
              <a:lin ang="5400000" scaled="1"/>
            </a:gradFill>
          </a:ln>
          <a:effectLst>
            <a:softEdge rad="0"/>
          </a:effectLst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ot="0" spcFirstLastPara="0" vert="vert" wrap="square" lIns="0" tIns="0" rIns="0" bIns="0" numCol="1" spcCol="0" rtlCol="0" fromWordArt="0" anchor="ctr" anchorCtr="1" forceAA="0" compatLnSpc="1">
            <a:prstTxWarp prst="textNoShape">
              <a:avLst/>
            </a:prstTxWarp>
            <a:noAutofit/>
          </a:bodyPr>
          <a:lstStyle/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en-US" sz="40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Programming</a:t>
            </a:r>
            <a:endParaRPr lang="en-US" sz="40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9" name="Alak 8"/>
          <p:cNvSpPr/>
          <p:nvPr/>
        </p:nvSpPr>
        <p:spPr>
          <a:xfrm>
            <a:off x="2033575" y="2181981"/>
            <a:ext cx="5841663" cy="2493651"/>
          </a:xfrm>
          <a:prstGeom prst="swooshArrow">
            <a:avLst>
              <a:gd name="adj1" fmla="val 25000"/>
              <a:gd name="adj2" fmla="val 25000"/>
            </a:avLst>
          </a:prstGeom>
          <a:solidFill>
            <a:schemeClr val="accent4">
              <a:lumMod val="20000"/>
              <a:lumOff val="80000"/>
            </a:schemeClr>
          </a:solidFill>
        </p:spPr>
        <p:style>
          <a:lnRef idx="0">
            <a:schemeClr val="dk1">
              <a:hueOff val="0"/>
              <a:satOff val="0"/>
              <a:lumOff val="0"/>
              <a:alphaOff val="0"/>
            </a:schemeClr>
          </a:lnRef>
          <a:fillRef idx="1">
            <a:schemeClr val="accent4">
              <a:tint val="40000"/>
              <a:hueOff val="0"/>
              <a:satOff val="0"/>
              <a:lumOff val="0"/>
              <a:alphaOff val="0"/>
            </a:schemeClr>
          </a:fillRef>
          <a:effectRef idx="0">
            <a:schemeClr val="accent4"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anchor="ctr" anchorCtr="0"/>
          <a:lstStyle/>
          <a:p>
            <a:pPr algn="ctr"/>
            <a:r>
              <a:rPr lang="hu-HU" sz="2000" dirty="0" err="1" smtClean="0">
                <a:solidFill>
                  <a:schemeClr val="bg1">
                    <a:lumMod val="50000"/>
                  </a:schemeClr>
                </a:solidFill>
              </a:rPr>
              <a:t>Spreadsheets</a:t>
            </a:r>
            <a:endParaRPr lang="hu-HU" sz="2000" dirty="0" smtClean="0">
              <a:solidFill>
                <a:schemeClr val="bg1">
                  <a:lumMod val="50000"/>
                </a:schemeClr>
              </a:solidFill>
            </a:endParaRPr>
          </a:p>
          <a:p>
            <a:pPr algn="ctr"/>
            <a:endParaRPr lang="hu-HU" sz="24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0" name="Alak 9"/>
          <p:cNvSpPr/>
          <p:nvPr/>
        </p:nvSpPr>
        <p:spPr>
          <a:xfrm>
            <a:off x="2024611" y="2410645"/>
            <a:ext cx="5841663" cy="3318408"/>
          </a:xfrm>
          <a:prstGeom prst="swooshArrow">
            <a:avLst>
              <a:gd name="adj1" fmla="val 25000"/>
              <a:gd name="adj2" fmla="val 25000"/>
            </a:avLst>
          </a:prstGeom>
          <a:solidFill>
            <a:schemeClr val="accent3">
              <a:lumMod val="20000"/>
              <a:lumOff val="80000"/>
            </a:schemeClr>
          </a:solidFill>
        </p:spPr>
        <p:style>
          <a:lnRef idx="0">
            <a:schemeClr val="dk1">
              <a:hueOff val="0"/>
              <a:satOff val="0"/>
              <a:lumOff val="0"/>
              <a:alphaOff val="0"/>
            </a:schemeClr>
          </a:lnRef>
          <a:fillRef idx="1">
            <a:schemeClr val="accent4">
              <a:tint val="40000"/>
              <a:hueOff val="0"/>
              <a:satOff val="0"/>
              <a:lumOff val="0"/>
              <a:alphaOff val="0"/>
            </a:schemeClr>
          </a:fillRef>
          <a:effectRef idx="0">
            <a:schemeClr val="accent4"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anchor="ctr" anchorCtr="0"/>
          <a:lstStyle/>
          <a:p>
            <a:pPr algn="ctr"/>
            <a:r>
              <a:rPr lang="hu-HU" sz="2000" dirty="0" err="1" smtClean="0">
                <a:solidFill>
                  <a:schemeClr val="accent3">
                    <a:lumMod val="75000"/>
                  </a:schemeClr>
                </a:solidFill>
              </a:rPr>
              <a:t>Texteditor</a:t>
            </a:r>
            <a:endParaRPr lang="hu-HU" sz="2000" dirty="0" smtClean="0">
              <a:solidFill>
                <a:schemeClr val="accent3">
                  <a:lumMod val="75000"/>
                </a:schemeClr>
              </a:solidFill>
            </a:endParaRPr>
          </a:p>
          <a:p>
            <a:pPr algn="ctr"/>
            <a:endParaRPr lang="hu-HU" dirty="0"/>
          </a:p>
          <a:p>
            <a:pPr algn="ctr"/>
            <a:endParaRPr lang="hu-HU" dirty="0"/>
          </a:p>
        </p:txBody>
      </p:sp>
      <p:sp>
        <p:nvSpPr>
          <p:cNvPr id="11" name="Alak 10"/>
          <p:cNvSpPr/>
          <p:nvPr/>
        </p:nvSpPr>
        <p:spPr>
          <a:xfrm>
            <a:off x="2033575" y="2282669"/>
            <a:ext cx="5841663" cy="2986710"/>
          </a:xfrm>
          <a:prstGeom prst="swooshArrow">
            <a:avLst>
              <a:gd name="adj1" fmla="val 25000"/>
              <a:gd name="adj2" fmla="val 25000"/>
            </a:avLst>
          </a:prstGeom>
          <a:solidFill>
            <a:schemeClr val="accent2">
              <a:lumMod val="40000"/>
              <a:lumOff val="60000"/>
            </a:schemeClr>
          </a:solidFill>
        </p:spPr>
        <p:style>
          <a:lnRef idx="0">
            <a:schemeClr val="dk1">
              <a:hueOff val="0"/>
              <a:satOff val="0"/>
              <a:lumOff val="0"/>
              <a:alphaOff val="0"/>
            </a:schemeClr>
          </a:lnRef>
          <a:fillRef idx="1">
            <a:schemeClr val="accent4">
              <a:tint val="40000"/>
              <a:hueOff val="0"/>
              <a:satOff val="0"/>
              <a:lumOff val="0"/>
              <a:alphaOff val="0"/>
            </a:schemeClr>
          </a:fillRef>
          <a:effectRef idx="0">
            <a:schemeClr val="accent4"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endParaRPr lang="hu-HU" dirty="0"/>
          </a:p>
        </p:txBody>
      </p:sp>
      <p:sp>
        <p:nvSpPr>
          <p:cNvPr id="12" name="Alak 7"/>
          <p:cNvSpPr/>
          <p:nvPr/>
        </p:nvSpPr>
        <p:spPr>
          <a:xfrm rot="16200000">
            <a:off x="6033373" y="2972789"/>
            <a:ext cx="741267" cy="3015093"/>
          </a:xfrm>
          <a:custGeom>
            <a:avLst/>
            <a:gdLst>
              <a:gd name="connsiteX0" fmla="*/ 0 w 641864"/>
              <a:gd name="connsiteY0" fmla="*/ 1118364 h 1118364"/>
              <a:gd name="connsiteX1" fmla="*/ 481398 w 641864"/>
              <a:gd name="connsiteY1" fmla="*/ 80233 h 1118364"/>
              <a:gd name="connsiteX2" fmla="*/ 472358 w 641864"/>
              <a:gd name="connsiteY2" fmla="*/ 0 h 1118364"/>
              <a:gd name="connsiteX3" fmla="*/ 641864 w 641864"/>
              <a:gd name="connsiteY3" fmla="*/ 116300 h 1118364"/>
              <a:gd name="connsiteX4" fmla="*/ 511167 w 641864"/>
              <a:gd name="connsiteY4" fmla="*/ 344437 h 1118364"/>
              <a:gd name="connsiteX5" fmla="*/ 502127 w 641864"/>
              <a:gd name="connsiteY5" fmla="*/ 264204 h 1118364"/>
              <a:gd name="connsiteX6" fmla="*/ 0 w 641864"/>
              <a:gd name="connsiteY6" fmla="*/ 1118364 h 1118364"/>
              <a:gd name="connsiteX0" fmla="*/ 0 w 594052"/>
              <a:gd name="connsiteY0" fmla="*/ 1118364 h 1118364"/>
              <a:gd name="connsiteX1" fmla="*/ 433586 w 594052"/>
              <a:gd name="connsiteY1" fmla="*/ 80233 h 1118364"/>
              <a:gd name="connsiteX2" fmla="*/ 424546 w 594052"/>
              <a:gd name="connsiteY2" fmla="*/ 0 h 1118364"/>
              <a:gd name="connsiteX3" fmla="*/ 594052 w 594052"/>
              <a:gd name="connsiteY3" fmla="*/ 116300 h 1118364"/>
              <a:gd name="connsiteX4" fmla="*/ 463355 w 594052"/>
              <a:gd name="connsiteY4" fmla="*/ 344437 h 1118364"/>
              <a:gd name="connsiteX5" fmla="*/ 454315 w 594052"/>
              <a:gd name="connsiteY5" fmla="*/ 264204 h 1118364"/>
              <a:gd name="connsiteX6" fmla="*/ 0 w 594052"/>
              <a:gd name="connsiteY6" fmla="*/ 1118364 h 1118364"/>
              <a:gd name="connsiteX0" fmla="*/ 5109 w 599161"/>
              <a:gd name="connsiteY0" fmla="*/ 1118364 h 1118364"/>
              <a:gd name="connsiteX1" fmla="*/ 438695 w 599161"/>
              <a:gd name="connsiteY1" fmla="*/ 80233 h 1118364"/>
              <a:gd name="connsiteX2" fmla="*/ 429655 w 599161"/>
              <a:gd name="connsiteY2" fmla="*/ 0 h 1118364"/>
              <a:gd name="connsiteX3" fmla="*/ 599161 w 599161"/>
              <a:gd name="connsiteY3" fmla="*/ 116300 h 1118364"/>
              <a:gd name="connsiteX4" fmla="*/ 468464 w 599161"/>
              <a:gd name="connsiteY4" fmla="*/ 344437 h 1118364"/>
              <a:gd name="connsiteX5" fmla="*/ 459424 w 599161"/>
              <a:gd name="connsiteY5" fmla="*/ 264204 h 1118364"/>
              <a:gd name="connsiteX6" fmla="*/ 5109 w 599161"/>
              <a:gd name="connsiteY6" fmla="*/ 1118364 h 1118364"/>
              <a:gd name="connsiteX0" fmla="*/ 5109 w 599161"/>
              <a:gd name="connsiteY0" fmla="*/ 1118364 h 1118364"/>
              <a:gd name="connsiteX1" fmla="*/ 438695 w 599161"/>
              <a:gd name="connsiteY1" fmla="*/ 80233 h 1118364"/>
              <a:gd name="connsiteX2" fmla="*/ 429655 w 599161"/>
              <a:gd name="connsiteY2" fmla="*/ 0 h 1118364"/>
              <a:gd name="connsiteX3" fmla="*/ 599161 w 599161"/>
              <a:gd name="connsiteY3" fmla="*/ 116300 h 1118364"/>
              <a:gd name="connsiteX4" fmla="*/ 468464 w 599161"/>
              <a:gd name="connsiteY4" fmla="*/ 344437 h 1118364"/>
              <a:gd name="connsiteX5" fmla="*/ 459424 w 599161"/>
              <a:gd name="connsiteY5" fmla="*/ 264204 h 1118364"/>
              <a:gd name="connsiteX6" fmla="*/ 5109 w 599161"/>
              <a:gd name="connsiteY6" fmla="*/ 1118364 h 1118364"/>
              <a:gd name="connsiteX0" fmla="*/ 19339 w 613391"/>
              <a:gd name="connsiteY0" fmla="*/ 1118364 h 1118364"/>
              <a:gd name="connsiteX1" fmla="*/ 452925 w 613391"/>
              <a:gd name="connsiteY1" fmla="*/ 80233 h 1118364"/>
              <a:gd name="connsiteX2" fmla="*/ 443885 w 613391"/>
              <a:gd name="connsiteY2" fmla="*/ 0 h 1118364"/>
              <a:gd name="connsiteX3" fmla="*/ 613391 w 613391"/>
              <a:gd name="connsiteY3" fmla="*/ 116300 h 1118364"/>
              <a:gd name="connsiteX4" fmla="*/ 482694 w 613391"/>
              <a:gd name="connsiteY4" fmla="*/ 344437 h 1118364"/>
              <a:gd name="connsiteX5" fmla="*/ 473654 w 613391"/>
              <a:gd name="connsiteY5" fmla="*/ 264204 h 1118364"/>
              <a:gd name="connsiteX6" fmla="*/ 19339 w 613391"/>
              <a:gd name="connsiteY6" fmla="*/ 1118364 h 1118364"/>
              <a:gd name="connsiteX0" fmla="*/ 19339 w 613391"/>
              <a:gd name="connsiteY0" fmla="*/ 1118364 h 1118364"/>
              <a:gd name="connsiteX1" fmla="*/ 452925 w 613391"/>
              <a:gd name="connsiteY1" fmla="*/ 80233 h 1118364"/>
              <a:gd name="connsiteX2" fmla="*/ 443885 w 613391"/>
              <a:gd name="connsiteY2" fmla="*/ 0 h 1118364"/>
              <a:gd name="connsiteX3" fmla="*/ 613391 w 613391"/>
              <a:gd name="connsiteY3" fmla="*/ 116300 h 1118364"/>
              <a:gd name="connsiteX4" fmla="*/ 482694 w 613391"/>
              <a:gd name="connsiteY4" fmla="*/ 344437 h 1118364"/>
              <a:gd name="connsiteX5" fmla="*/ 473654 w 613391"/>
              <a:gd name="connsiteY5" fmla="*/ 264204 h 1118364"/>
              <a:gd name="connsiteX6" fmla="*/ 19339 w 613391"/>
              <a:gd name="connsiteY6" fmla="*/ 1118364 h 1118364"/>
              <a:gd name="connsiteX0" fmla="*/ 80342 w 674394"/>
              <a:gd name="connsiteY0" fmla="*/ 1118364 h 1118364"/>
              <a:gd name="connsiteX1" fmla="*/ 513928 w 674394"/>
              <a:gd name="connsiteY1" fmla="*/ 80233 h 1118364"/>
              <a:gd name="connsiteX2" fmla="*/ 504888 w 674394"/>
              <a:gd name="connsiteY2" fmla="*/ 0 h 1118364"/>
              <a:gd name="connsiteX3" fmla="*/ 674394 w 674394"/>
              <a:gd name="connsiteY3" fmla="*/ 116300 h 1118364"/>
              <a:gd name="connsiteX4" fmla="*/ 543697 w 674394"/>
              <a:gd name="connsiteY4" fmla="*/ 344437 h 1118364"/>
              <a:gd name="connsiteX5" fmla="*/ 534657 w 674394"/>
              <a:gd name="connsiteY5" fmla="*/ 264204 h 1118364"/>
              <a:gd name="connsiteX6" fmla="*/ 80342 w 674394"/>
              <a:gd name="connsiteY6" fmla="*/ 1118364 h 1118364"/>
              <a:gd name="connsiteX0" fmla="*/ 80342 w 674394"/>
              <a:gd name="connsiteY0" fmla="*/ 1118364 h 1118364"/>
              <a:gd name="connsiteX1" fmla="*/ 513928 w 674394"/>
              <a:gd name="connsiteY1" fmla="*/ 80233 h 1118364"/>
              <a:gd name="connsiteX2" fmla="*/ 504888 w 674394"/>
              <a:gd name="connsiteY2" fmla="*/ 0 h 1118364"/>
              <a:gd name="connsiteX3" fmla="*/ 674394 w 674394"/>
              <a:gd name="connsiteY3" fmla="*/ 116300 h 1118364"/>
              <a:gd name="connsiteX4" fmla="*/ 543697 w 674394"/>
              <a:gd name="connsiteY4" fmla="*/ 344437 h 1118364"/>
              <a:gd name="connsiteX5" fmla="*/ 534657 w 674394"/>
              <a:gd name="connsiteY5" fmla="*/ 264204 h 1118364"/>
              <a:gd name="connsiteX6" fmla="*/ 80342 w 674394"/>
              <a:gd name="connsiteY6" fmla="*/ 1118364 h 1118364"/>
              <a:gd name="connsiteX0" fmla="*/ 80342 w 674394"/>
              <a:gd name="connsiteY0" fmla="*/ 1118364 h 1118364"/>
              <a:gd name="connsiteX1" fmla="*/ 513928 w 674394"/>
              <a:gd name="connsiteY1" fmla="*/ 80233 h 1118364"/>
              <a:gd name="connsiteX2" fmla="*/ 504888 w 674394"/>
              <a:gd name="connsiteY2" fmla="*/ 0 h 1118364"/>
              <a:gd name="connsiteX3" fmla="*/ 674394 w 674394"/>
              <a:gd name="connsiteY3" fmla="*/ 116300 h 1118364"/>
              <a:gd name="connsiteX4" fmla="*/ 543697 w 674394"/>
              <a:gd name="connsiteY4" fmla="*/ 344437 h 1118364"/>
              <a:gd name="connsiteX5" fmla="*/ 534657 w 674394"/>
              <a:gd name="connsiteY5" fmla="*/ 264204 h 1118364"/>
              <a:gd name="connsiteX6" fmla="*/ 80342 w 674394"/>
              <a:gd name="connsiteY6" fmla="*/ 1118364 h 1118364"/>
              <a:gd name="connsiteX0" fmla="*/ 80342 w 674394"/>
              <a:gd name="connsiteY0" fmla="*/ 1118364 h 1118364"/>
              <a:gd name="connsiteX1" fmla="*/ 513928 w 674394"/>
              <a:gd name="connsiteY1" fmla="*/ 80233 h 1118364"/>
              <a:gd name="connsiteX2" fmla="*/ 504888 w 674394"/>
              <a:gd name="connsiteY2" fmla="*/ 0 h 1118364"/>
              <a:gd name="connsiteX3" fmla="*/ 674394 w 674394"/>
              <a:gd name="connsiteY3" fmla="*/ 116300 h 1118364"/>
              <a:gd name="connsiteX4" fmla="*/ 543697 w 674394"/>
              <a:gd name="connsiteY4" fmla="*/ 344437 h 1118364"/>
              <a:gd name="connsiteX5" fmla="*/ 534657 w 674394"/>
              <a:gd name="connsiteY5" fmla="*/ 264204 h 1118364"/>
              <a:gd name="connsiteX6" fmla="*/ 80342 w 674394"/>
              <a:gd name="connsiteY6" fmla="*/ 1118364 h 1118364"/>
              <a:gd name="connsiteX0" fmla="*/ 82331 w 676383"/>
              <a:gd name="connsiteY0" fmla="*/ 1118364 h 1118364"/>
              <a:gd name="connsiteX1" fmla="*/ 515917 w 676383"/>
              <a:gd name="connsiteY1" fmla="*/ 80233 h 1118364"/>
              <a:gd name="connsiteX2" fmla="*/ 506877 w 676383"/>
              <a:gd name="connsiteY2" fmla="*/ 0 h 1118364"/>
              <a:gd name="connsiteX3" fmla="*/ 676383 w 676383"/>
              <a:gd name="connsiteY3" fmla="*/ 116300 h 1118364"/>
              <a:gd name="connsiteX4" fmla="*/ 545686 w 676383"/>
              <a:gd name="connsiteY4" fmla="*/ 344437 h 1118364"/>
              <a:gd name="connsiteX5" fmla="*/ 536646 w 676383"/>
              <a:gd name="connsiteY5" fmla="*/ 264204 h 1118364"/>
              <a:gd name="connsiteX6" fmla="*/ 82331 w 676383"/>
              <a:gd name="connsiteY6" fmla="*/ 1118364 h 1118364"/>
              <a:gd name="connsiteX0" fmla="*/ 82331 w 676383"/>
              <a:gd name="connsiteY0" fmla="*/ 1118364 h 1118364"/>
              <a:gd name="connsiteX1" fmla="*/ 515917 w 676383"/>
              <a:gd name="connsiteY1" fmla="*/ 80233 h 1118364"/>
              <a:gd name="connsiteX2" fmla="*/ 506877 w 676383"/>
              <a:gd name="connsiteY2" fmla="*/ 0 h 1118364"/>
              <a:gd name="connsiteX3" fmla="*/ 676383 w 676383"/>
              <a:gd name="connsiteY3" fmla="*/ 116300 h 1118364"/>
              <a:gd name="connsiteX4" fmla="*/ 545686 w 676383"/>
              <a:gd name="connsiteY4" fmla="*/ 344437 h 1118364"/>
              <a:gd name="connsiteX5" fmla="*/ 536645 w 676383"/>
              <a:gd name="connsiteY5" fmla="*/ 264207 h 1118364"/>
              <a:gd name="connsiteX6" fmla="*/ 82331 w 676383"/>
              <a:gd name="connsiteY6" fmla="*/ 1118364 h 1118364"/>
              <a:gd name="connsiteX0" fmla="*/ 82331 w 676383"/>
              <a:gd name="connsiteY0" fmla="*/ 1118364 h 1118364"/>
              <a:gd name="connsiteX1" fmla="*/ 515917 w 676383"/>
              <a:gd name="connsiteY1" fmla="*/ 80233 h 1118364"/>
              <a:gd name="connsiteX2" fmla="*/ 506877 w 676383"/>
              <a:gd name="connsiteY2" fmla="*/ 0 h 1118364"/>
              <a:gd name="connsiteX3" fmla="*/ 676383 w 676383"/>
              <a:gd name="connsiteY3" fmla="*/ 116300 h 1118364"/>
              <a:gd name="connsiteX4" fmla="*/ 545686 w 676383"/>
              <a:gd name="connsiteY4" fmla="*/ 344437 h 1118364"/>
              <a:gd name="connsiteX5" fmla="*/ 536645 w 676383"/>
              <a:gd name="connsiteY5" fmla="*/ 264207 h 1118364"/>
              <a:gd name="connsiteX6" fmla="*/ 82331 w 676383"/>
              <a:gd name="connsiteY6" fmla="*/ 1118364 h 11183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76383" h="1118364">
                <a:moveTo>
                  <a:pt x="82331" y="1118364"/>
                </a:moveTo>
                <a:cubicBezTo>
                  <a:pt x="-181036" y="477880"/>
                  <a:pt x="248374" y="179647"/>
                  <a:pt x="515917" y="80233"/>
                </a:cubicBezTo>
                <a:lnTo>
                  <a:pt x="506877" y="0"/>
                </a:lnTo>
                <a:lnTo>
                  <a:pt x="676383" y="116300"/>
                </a:lnTo>
                <a:lnTo>
                  <a:pt x="545686" y="344437"/>
                </a:lnTo>
                <a:lnTo>
                  <a:pt x="536645" y="264207"/>
                </a:lnTo>
                <a:cubicBezTo>
                  <a:pt x="267035" y="260600"/>
                  <a:pt x="-61705" y="467627"/>
                  <a:pt x="82331" y="1118364"/>
                </a:cubicBezTo>
                <a:close/>
              </a:path>
            </a:pathLst>
          </a:custGeom>
          <a:noFill/>
          <a:ln w="44450">
            <a:gradFill>
              <a:gsLst>
                <a:gs pos="0">
                  <a:schemeClr val="accent3">
                    <a:lumMod val="20000"/>
                    <a:lumOff val="80000"/>
                  </a:schemeClr>
                </a:gs>
                <a:gs pos="50000">
                  <a:schemeClr val="accent2">
                    <a:lumMod val="20000"/>
                    <a:lumOff val="80000"/>
                  </a:schemeClr>
                </a:gs>
                <a:gs pos="100000">
                  <a:schemeClr val="accent4">
                    <a:lumMod val="20000"/>
                    <a:lumOff val="80000"/>
                  </a:schemeClr>
                </a:gs>
              </a:gsLst>
              <a:lin ang="3600000" scaled="0"/>
            </a:gradFill>
          </a:ln>
        </p:spPr>
        <p:style>
          <a:lnRef idx="0">
            <a:schemeClr val="dk1">
              <a:hueOff val="0"/>
              <a:satOff val="0"/>
              <a:lumOff val="0"/>
              <a:alphaOff val="0"/>
            </a:schemeClr>
          </a:lnRef>
          <a:fillRef idx="1">
            <a:schemeClr val="accent4">
              <a:tint val="40000"/>
              <a:hueOff val="0"/>
              <a:satOff val="0"/>
              <a:lumOff val="0"/>
              <a:alphaOff val="0"/>
            </a:schemeClr>
          </a:fillRef>
          <a:effectRef idx="0">
            <a:schemeClr val="accent4"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endParaRPr lang="hu-HU"/>
          </a:p>
        </p:txBody>
      </p:sp>
      <p:sp>
        <p:nvSpPr>
          <p:cNvPr id="13" name="Szövegdoboz 12"/>
          <p:cNvSpPr txBox="1"/>
          <p:nvPr/>
        </p:nvSpPr>
        <p:spPr>
          <a:xfrm>
            <a:off x="2764244" y="4850969"/>
            <a:ext cx="1548116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latin typeface="Cambria" panose="02040503050406030204" pitchFamily="18" charset="0"/>
              </a:rPr>
              <a:t>Click</a:t>
            </a:r>
            <a:br>
              <a:rPr lang="en-US" sz="2800" dirty="0" smtClean="0">
                <a:latin typeface="Cambria" panose="02040503050406030204" pitchFamily="18" charset="0"/>
              </a:rPr>
            </a:br>
            <a:r>
              <a:rPr lang="en-US" sz="2800" dirty="0" smtClean="0">
                <a:latin typeface="Cambria" panose="02040503050406030204" pitchFamily="18" charset="0"/>
              </a:rPr>
              <a:t>Software</a:t>
            </a:r>
            <a:endParaRPr lang="en-US" sz="2800" dirty="0">
              <a:latin typeface="Cambria" panose="02040503050406030204" pitchFamily="18" charset="0"/>
            </a:endParaRPr>
          </a:p>
        </p:txBody>
      </p:sp>
      <p:sp>
        <p:nvSpPr>
          <p:cNvPr id="14" name="Szövegdoboz 13"/>
          <p:cNvSpPr txBox="1"/>
          <p:nvPr/>
        </p:nvSpPr>
        <p:spPr>
          <a:xfrm>
            <a:off x="4240372" y="4387072"/>
            <a:ext cx="1952779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latin typeface="Cambria" panose="02040503050406030204" pitchFamily="18" charset="0"/>
              </a:rPr>
              <a:t>Use</a:t>
            </a:r>
            <a:br>
              <a:rPr lang="en-US" sz="2800" dirty="0" smtClean="0">
                <a:latin typeface="Cambria" panose="02040503050406030204" pitchFamily="18" charset="0"/>
              </a:rPr>
            </a:br>
            <a:r>
              <a:rPr lang="en-US" sz="2800" dirty="0" smtClean="0">
                <a:latin typeface="Cambria" panose="02040503050406030204" pitchFamily="18" charset="0"/>
              </a:rPr>
              <a:t>Application</a:t>
            </a:r>
            <a:endParaRPr lang="en-US" sz="2800" dirty="0">
              <a:latin typeface="Cambria" panose="02040503050406030204" pitchFamily="18" charset="0"/>
            </a:endParaRPr>
          </a:p>
        </p:txBody>
      </p:sp>
      <p:sp>
        <p:nvSpPr>
          <p:cNvPr id="15" name="Szövegdoboz 14"/>
          <p:cNvSpPr txBox="1"/>
          <p:nvPr/>
        </p:nvSpPr>
        <p:spPr>
          <a:xfrm>
            <a:off x="5939552" y="3811615"/>
            <a:ext cx="1625573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latin typeface="Cambria" panose="02040503050406030204" pitchFamily="18" charset="0"/>
              </a:rPr>
              <a:t>Explore</a:t>
            </a:r>
            <a:br>
              <a:rPr lang="en-US" sz="2800" b="1" dirty="0" smtClean="0">
                <a:latin typeface="Cambria" panose="02040503050406030204" pitchFamily="18" charset="0"/>
              </a:rPr>
            </a:br>
            <a:r>
              <a:rPr lang="en-US" sz="2800" b="1" dirty="0" smtClean="0">
                <a:latin typeface="Cambria" panose="02040503050406030204" pitchFamily="18" charset="0"/>
              </a:rPr>
              <a:t>Program</a:t>
            </a:r>
            <a:endParaRPr lang="en-US" sz="2800" b="1" dirty="0">
              <a:latin typeface="Cambria" panose="02040503050406030204" pitchFamily="18" charset="0"/>
            </a:endParaRPr>
          </a:p>
        </p:txBody>
      </p:sp>
      <p:sp>
        <p:nvSpPr>
          <p:cNvPr id="16" name="Szövegdoboz 15"/>
          <p:cNvSpPr txBox="1"/>
          <p:nvPr/>
        </p:nvSpPr>
        <p:spPr>
          <a:xfrm>
            <a:off x="2857090" y="3988709"/>
            <a:ext cx="68121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4D2307"/>
                </a:solidFill>
                <a:latin typeface="Cambria" panose="02040503050406030204" pitchFamily="18" charset="0"/>
              </a:rPr>
              <a:t>Save</a:t>
            </a:r>
            <a:endParaRPr lang="en-US" sz="2000" dirty="0">
              <a:solidFill>
                <a:srgbClr val="4D2307"/>
              </a:solidFill>
              <a:latin typeface="Cambria" panose="02040503050406030204" pitchFamily="18" charset="0"/>
            </a:endParaRPr>
          </a:p>
        </p:txBody>
      </p:sp>
      <p:sp>
        <p:nvSpPr>
          <p:cNvPr id="17" name="Szövegdoboz 16"/>
          <p:cNvSpPr txBox="1"/>
          <p:nvPr/>
        </p:nvSpPr>
        <p:spPr>
          <a:xfrm>
            <a:off x="3162741" y="3774385"/>
            <a:ext cx="84029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4D2307"/>
                </a:solidFill>
                <a:latin typeface="Cambria" panose="02040503050406030204" pitchFamily="18" charset="0"/>
              </a:rPr>
              <a:t>Brush</a:t>
            </a:r>
            <a:endParaRPr lang="en-US" sz="2000" dirty="0">
              <a:solidFill>
                <a:srgbClr val="4D2307"/>
              </a:solidFill>
              <a:latin typeface="Cambria" panose="02040503050406030204" pitchFamily="18" charset="0"/>
            </a:endParaRPr>
          </a:p>
        </p:txBody>
      </p:sp>
      <p:sp>
        <p:nvSpPr>
          <p:cNvPr id="18" name="Szövegdoboz 17"/>
          <p:cNvSpPr txBox="1"/>
          <p:nvPr/>
        </p:nvSpPr>
        <p:spPr>
          <a:xfrm>
            <a:off x="3590016" y="3583825"/>
            <a:ext cx="77617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4D2307"/>
                </a:solidFill>
                <a:latin typeface="Cambria" panose="02040503050406030204" pitchFamily="18" charset="0"/>
              </a:rPr>
              <a:t>Color</a:t>
            </a:r>
            <a:endParaRPr lang="en-US" sz="2000" dirty="0">
              <a:solidFill>
                <a:srgbClr val="4D2307"/>
              </a:solidFill>
              <a:latin typeface="Cambria" panose="02040503050406030204" pitchFamily="18" charset="0"/>
            </a:endParaRPr>
          </a:p>
        </p:txBody>
      </p:sp>
      <p:sp>
        <p:nvSpPr>
          <p:cNvPr id="19" name="Szövegdoboz 18"/>
          <p:cNvSpPr txBox="1"/>
          <p:nvPr/>
        </p:nvSpPr>
        <p:spPr>
          <a:xfrm>
            <a:off x="4773275" y="3070950"/>
            <a:ext cx="88697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4D2307"/>
                </a:solidFill>
                <a:latin typeface="Cambria" panose="02040503050406030204" pitchFamily="18" charset="0"/>
              </a:rPr>
              <a:t>Resize</a:t>
            </a:r>
            <a:endParaRPr lang="en-US" sz="2000" dirty="0">
              <a:solidFill>
                <a:srgbClr val="4D2307"/>
              </a:solidFill>
              <a:latin typeface="Cambria" panose="02040503050406030204" pitchFamily="18" charset="0"/>
            </a:endParaRPr>
          </a:p>
        </p:txBody>
      </p:sp>
      <p:sp>
        <p:nvSpPr>
          <p:cNvPr id="20" name="Szövegdoboz 19"/>
          <p:cNvSpPr txBox="1"/>
          <p:nvPr/>
        </p:nvSpPr>
        <p:spPr>
          <a:xfrm>
            <a:off x="5387031" y="3245455"/>
            <a:ext cx="71282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4D2307"/>
                </a:solidFill>
                <a:latin typeface="Cambria" panose="02040503050406030204" pitchFamily="18" charset="0"/>
              </a:rPr>
              <a:t>Pixel</a:t>
            </a:r>
            <a:endParaRPr lang="en-US" sz="2000" dirty="0">
              <a:solidFill>
                <a:srgbClr val="4D2307"/>
              </a:solidFill>
              <a:latin typeface="Cambria" panose="02040503050406030204" pitchFamily="18" charset="0"/>
            </a:endParaRPr>
          </a:p>
        </p:txBody>
      </p:sp>
      <p:sp>
        <p:nvSpPr>
          <p:cNvPr id="21" name="Szövegdoboz 20"/>
          <p:cNvSpPr txBox="1"/>
          <p:nvPr/>
        </p:nvSpPr>
        <p:spPr>
          <a:xfrm>
            <a:off x="6058243" y="2749055"/>
            <a:ext cx="80207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4D2307"/>
                </a:solidFill>
                <a:latin typeface="Cambria" panose="02040503050406030204" pitchFamily="18" charset="0"/>
              </a:rPr>
              <a:t>Array</a:t>
            </a:r>
            <a:endParaRPr lang="en-US" sz="2000" dirty="0">
              <a:solidFill>
                <a:srgbClr val="4D2307"/>
              </a:solidFill>
              <a:latin typeface="Cambria" panose="02040503050406030204" pitchFamily="18" charset="0"/>
            </a:endParaRPr>
          </a:p>
        </p:txBody>
      </p:sp>
      <p:sp>
        <p:nvSpPr>
          <p:cNvPr id="22" name="Szövegdoboz 21"/>
          <p:cNvSpPr txBox="1"/>
          <p:nvPr/>
        </p:nvSpPr>
        <p:spPr>
          <a:xfrm>
            <a:off x="6418314" y="3025912"/>
            <a:ext cx="88838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4D2307"/>
                </a:solidFill>
                <a:latin typeface="Cambria" panose="02040503050406030204" pitchFamily="18" charset="0"/>
              </a:rPr>
              <a:t>Object</a:t>
            </a:r>
            <a:endParaRPr lang="en-US" sz="2000" dirty="0">
              <a:solidFill>
                <a:srgbClr val="4D2307"/>
              </a:solidFill>
              <a:latin typeface="Cambria" panose="02040503050406030204" pitchFamily="18" charset="0"/>
            </a:endParaRPr>
          </a:p>
        </p:txBody>
      </p:sp>
      <p:sp>
        <p:nvSpPr>
          <p:cNvPr id="23" name="Szövegdoboz 22"/>
          <p:cNvSpPr txBox="1"/>
          <p:nvPr/>
        </p:nvSpPr>
        <p:spPr>
          <a:xfrm>
            <a:off x="5454161" y="2880367"/>
            <a:ext cx="65242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4D2307"/>
                </a:solidFill>
                <a:latin typeface="Cambria" panose="02040503050406030204" pitchFamily="18" charset="0"/>
              </a:rPr>
              <a:t>RGB</a:t>
            </a:r>
            <a:endParaRPr lang="en-US" sz="2000" dirty="0">
              <a:solidFill>
                <a:srgbClr val="4D2307"/>
              </a:solidFill>
              <a:latin typeface="Cambria" panose="02040503050406030204" pitchFamily="18" charset="0"/>
            </a:endParaRPr>
          </a:p>
        </p:txBody>
      </p:sp>
      <p:sp>
        <p:nvSpPr>
          <p:cNvPr id="24" name="Szövegdoboz 23"/>
          <p:cNvSpPr txBox="1"/>
          <p:nvPr/>
        </p:nvSpPr>
        <p:spPr>
          <a:xfrm>
            <a:off x="5899051" y="3081537"/>
            <a:ext cx="67845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4D2307"/>
                </a:solidFill>
                <a:latin typeface="Cambria" panose="02040503050406030204" pitchFamily="18" charset="0"/>
              </a:rPr>
              <a:t>Byte</a:t>
            </a:r>
            <a:endParaRPr lang="en-US" sz="2000" dirty="0">
              <a:solidFill>
                <a:srgbClr val="4D2307"/>
              </a:solidFill>
              <a:latin typeface="Cambria" panose="02040503050406030204" pitchFamily="18" charset="0"/>
            </a:endParaRPr>
          </a:p>
        </p:txBody>
      </p:sp>
      <p:sp>
        <p:nvSpPr>
          <p:cNvPr id="25" name="Szövegdoboz 24"/>
          <p:cNvSpPr txBox="1"/>
          <p:nvPr/>
        </p:nvSpPr>
        <p:spPr>
          <a:xfrm>
            <a:off x="6547896" y="2596020"/>
            <a:ext cx="129394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4D2307"/>
                </a:solidFill>
                <a:latin typeface="Cambria" panose="02040503050406030204" pitchFamily="18" charset="0"/>
              </a:rPr>
              <a:t>Algorithm</a:t>
            </a:r>
            <a:endParaRPr lang="en-US" sz="2000" dirty="0">
              <a:solidFill>
                <a:srgbClr val="4D2307"/>
              </a:solidFill>
              <a:latin typeface="Cambria" panose="02040503050406030204" pitchFamily="18" charset="0"/>
            </a:endParaRPr>
          </a:p>
        </p:txBody>
      </p:sp>
      <p:sp>
        <p:nvSpPr>
          <p:cNvPr id="26" name="Szövegdoboz 25"/>
          <p:cNvSpPr txBox="1"/>
          <p:nvPr/>
        </p:nvSpPr>
        <p:spPr>
          <a:xfrm>
            <a:off x="7100236" y="2853593"/>
            <a:ext cx="69121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4D2307"/>
                </a:solidFill>
                <a:latin typeface="Cambria" panose="02040503050406030204" pitchFamily="18" charset="0"/>
              </a:rPr>
              <a:t>Data</a:t>
            </a:r>
            <a:endParaRPr lang="en-US" sz="2000" dirty="0">
              <a:solidFill>
                <a:srgbClr val="4D2307"/>
              </a:solidFill>
              <a:latin typeface="Cambria" panose="02040503050406030204" pitchFamily="18" charset="0"/>
            </a:endParaRPr>
          </a:p>
        </p:txBody>
      </p:sp>
      <p:sp>
        <p:nvSpPr>
          <p:cNvPr id="27" name="Szövegdoboz 26"/>
          <p:cNvSpPr txBox="1"/>
          <p:nvPr/>
        </p:nvSpPr>
        <p:spPr>
          <a:xfrm>
            <a:off x="4520237" y="3253703"/>
            <a:ext cx="73391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4D2307"/>
                </a:solidFill>
                <a:latin typeface="Cambria" panose="02040503050406030204" pitchFamily="18" charset="0"/>
              </a:rPr>
              <a:t>Copy</a:t>
            </a:r>
            <a:endParaRPr lang="en-US" sz="2000" dirty="0">
              <a:solidFill>
                <a:srgbClr val="4D2307"/>
              </a:solidFill>
              <a:latin typeface="Cambria" panose="02040503050406030204" pitchFamily="18" charset="0"/>
            </a:endParaRPr>
          </a:p>
        </p:txBody>
      </p:sp>
      <p:sp>
        <p:nvSpPr>
          <p:cNvPr id="28" name="Szövegdoboz 27"/>
          <p:cNvSpPr txBox="1"/>
          <p:nvPr/>
        </p:nvSpPr>
        <p:spPr>
          <a:xfrm>
            <a:off x="3999388" y="3409255"/>
            <a:ext cx="84510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4D2307"/>
                </a:solidFill>
                <a:latin typeface="Cambria" panose="02040503050406030204" pitchFamily="18" charset="0"/>
              </a:rPr>
              <a:t>Shape</a:t>
            </a:r>
            <a:endParaRPr lang="en-US" sz="2000" dirty="0">
              <a:solidFill>
                <a:srgbClr val="4D2307"/>
              </a:solidFill>
              <a:latin typeface="Cambria" panose="02040503050406030204" pitchFamily="18" charset="0"/>
            </a:endParaRPr>
          </a:p>
        </p:txBody>
      </p:sp>
      <p:sp>
        <p:nvSpPr>
          <p:cNvPr id="29" name="Szövegdoboz 28"/>
          <p:cNvSpPr txBox="1"/>
          <p:nvPr/>
        </p:nvSpPr>
        <p:spPr>
          <a:xfrm>
            <a:off x="2603962" y="4233585"/>
            <a:ext cx="3545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2400" dirty="0" smtClean="0">
                <a:solidFill>
                  <a:srgbClr val="4D2307"/>
                </a:solidFill>
                <a:latin typeface="Cambria" panose="02040503050406030204" pitchFamily="18" charset="0"/>
              </a:rPr>
              <a:t>×</a:t>
            </a:r>
            <a:endParaRPr lang="hu-HU" sz="2400" dirty="0">
              <a:solidFill>
                <a:srgbClr val="4D2307"/>
              </a:solidFill>
              <a:latin typeface="Cambria" panose="02040503050406030204" pitchFamily="18" charset="0"/>
            </a:endParaRPr>
          </a:p>
        </p:txBody>
      </p:sp>
      <p:sp>
        <p:nvSpPr>
          <p:cNvPr id="30" name="Szövegdoboz 29"/>
          <p:cNvSpPr txBox="1"/>
          <p:nvPr/>
        </p:nvSpPr>
        <p:spPr>
          <a:xfrm>
            <a:off x="7039388" y="6563248"/>
            <a:ext cx="167270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200" dirty="0" smtClean="0">
                <a:solidFill>
                  <a:schemeClr val="bg1"/>
                </a:solidFill>
              </a:rPr>
              <a:t>ISSEP 2015 Ljubljana</a:t>
            </a:r>
            <a:endParaRPr lang="en-US" sz="1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14212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ím 3"/>
          <p:cNvSpPr>
            <a:spLocks noGrp="1"/>
          </p:cNvSpPr>
          <p:nvPr>
            <p:ph type="title"/>
          </p:nvPr>
        </p:nvSpPr>
        <p:spPr>
          <a:xfrm>
            <a:off x="1784838" y="274638"/>
            <a:ext cx="6901962" cy="1143000"/>
          </a:xfrm>
        </p:spPr>
        <p:txBody>
          <a:bodyPr/>
          <a:lstStyle/>
          <a:p>
            <a:r>
              <a:rPr lang="en-US" sz="3600" dirty="0" smtClean="0"/>
              <a:t>Summary</a:t>
            </a:r>
            <a:endParaRPr lang="en-US" sz="3600" dirty="0"/>
          </a:p>
        </p:txBody>
      </p:sp>
      <p:sp>
        <p:nvSpPr>
          <p:cNvPr id="5" name="Tartalom helye 4"/>
          <p:cNvSpPr>
            <a:spLocks noGrp="1"/>
          </p:cNvSpPr>
          <p:nvPr>
            <p:ph idx="1"/>
          </p:nvPr>
        </p:nvSpPr>
        <p:spPr>
          <a:xfrm>
            <a:off x="1784838" y="1600200"/>
            <a:ext cx="6901962" cy="4525963"/>
          </a:xfrm>
        </p:spPr>
        <p:txBody>
          <a:bodyPr/>
          <a:lstStyle/>
          <a:p>
            <a:r>
              <a:rPr lang="en-US" dirty="0" smtClean="0">
                <a:solidFill>
                  <a:srgbClr val="000000"/>
                </a:solidFill>
              </a:rPr>
              <a:t>Graphical</a:t>
            </a:r>
            <a:r>
              <a:rPr lang="hu-HU" dirty="0" smtClean="0">
                <a:solidFill>
                  <a:srgbClr val="000000"/>
                </a:solidFill>
              </a:rPr>
              <a:t> </a:t>
            </a:r>
            <a:r>
              <a:rPr lang="en-US" dirty="0" smtClean="0">
                <a:solidFill>
                  <a:srgbClr val="000000"/>
                </a:solidFill>
              </a:rPr>
              <a:t>software</a:t>
            </a:r>
            <a:r>
              <a:rPr lang="hu-HU" dirty="0" smtClean="0">
                <a:solidFill>
                  <a:srgbClr val="000000"/>
                </a:solidFill>
              </a:rPr>
              <a:t>, </a:t>
            </a:r>
            <a:r>
              <a:rPr lang="en-US" dirty="0" smtClean="0">
                <a:solidFill>
                  <a:srgbClr val="000000"/>
                </a:solidFill>
              </a:rPr>
              <a:t>Paint</a:t>
            </a:r>
            <a:r>
              <a:rPr lang="hu-HU" dirty="0" smtClean="0">
                <a:solidFill>
                  <a:srgbClr val="000000"/>
                </a:solidFill>
              </a:rPr>
              <a:t>…</a:t>
            </a:r>
            <a:r>
              <a:rPr lang="en-US" dirty="0" smtClean="0">
                <a:solidFill>
                  <a:srgbClr val="000000"/>
                </a:solidFill>
              </a:rPr>
              <a:t> </a:t>
            </a:r>
          </a:p>
          <a:p>
            <a:pPr lvl="1"/>
            <a:r>
              <a:rPr lang="en-US" dirty="0" smtClean="0">
                <a:solidFill>
                  <a:srgbClr val="000000"/>
                </a:solidFill>
              </a:rPr>
              <a:t>Software</a:t>
            </a:r>
          </a:p>
          <a:p>
            <a:pPr lvl="1"/>
            <a:r>
              <a:rPr lang="en-US" dirty="0" smtClean="0">
                <a:solidFill>
                  <a:srgbClr val="000000"/>
                </a:solidFill>
              </a:rPr>
              <a:t>Application</a:t>
            </a:r>
          </a:p>
          <a:p>
            <a:pPr lvl="1"/>
            <a:r>
              <a:rPr lang="en-US" b="1" dirty="0" smtClean="0">
                <a:solidFill>
                  <a:schemeClr val="accent2">
                    <a:lumMod val="75000"/>
                  </a:schemeClr>
                </a:solidFill>
              </a:rPr>
              <a:t>Program</a:t>
            </a:r>
            <a:endParaRPr lang="hu-HU" b="1" dirty="0" smtClean="0">
              <a:solidFill>
                <a:schemeClr val="accent2">
                  <a:lumMod val="75000"/>
                </a:schemeClr>
              </a:solidFill>
            </a:endParaRPr>
          </a:p>
          <a:p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Teach the…</a:t>
            </a:r>
          </a:p>
          <a:p>
            <a:pPr lvl="1"/>
            <a:r>
              <a:rPr lang="en-US" dirty="0" smtClean="0">
                <a:solidFill>
                  <a:srgbClr val="000000"/>
                </a:solidFill>
              </a:rPr>
              <a:t>Use of application</a:t>
            </a:r>
            <a:r>
              <a:rPr lang="hu-HU" dirty="0" smtClean="0">
                <a:solidFill>
                  <a:srgbClr val="000000"/>
                </a:solidFill>
              </a:rPr>
              <a:t> &amp;</a:t>
            </a:r>
            <a:endParaRPr lang="en-US" dirty="0" smtClean="0">
              <a:solidFill>
                <a:srgbClr val="000000"/>
              </a:solidFill>
            </a:endParaRPr>
          </a:p>
          <a:p>
            <a:pPr lvl="1"/>
            <a:r>
              <a:rPr lang="en-US" b="1" dirty="0" smtClean="0">
                <a:solidFill>
                  <a:schemeClr val="accent2">
                    <a:lumMod val="75000"/>
                  </a:schemeClr>
                </a:solidFill>
              </a:rPr>
              <a:t>Bas</a:t>
            </a:r>
            <a:r>
              <a:rPr lang="hu-HU" b="1" dirty="0" smtClean="0">
                <a:solidFill>
                  <a:schemeClr val="accent2">
                    <a:lumMod val="75000"/>
                  </a:schemeClr>
                </a:solidFill>
              </a:rPr>
              <a:t>e</a:t>
            </a:r>
            <a:r>
              <a:rPr lang="en-US" b="1" dirty="0" smtClean="0">
                <a:solidFill>
                  <a:schemeClr val="accent2">
                    <a:lumMod val="75000"/>
                  </a:schemeClr>
                </a:solidFill>
              </a:rPr>
              <a:t>s of programming</a:t>
            </a:r>
          </a:p>
          <a:p>
            <a:r>
              <a:rPr lang="en-US" b="1" dirty="0" smtClean="0">
                <a:solidFill>
                  <a:schemeClr val="accent2">
                    <a:lumMod val="75000"/>
                  </a:schemeClr>
                </a:solidFill>
              </a:rPr>
              <a:t>Earlier than formal coding</a:t>
            </a:r>
          </a:p>
        </p:txBody>
      </p:sp>
      <p:sp>
        <p:nvSpPr>
          <p:cNvPr id="7" name="Szövegdoboz 6"/>
          <p:cNvSpPr txBox="1"/>
          <p:nvPr/>
        </p:nvSpPr>
        <p:spPr>
          <a:xfrm>
            <a:off x="7039388" y="6563248"/>
            <a:ext cx="167270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200" dirty="0" smtClean="0">
                <a:solidFill>
                  <a:schemeClr val="bg1"/>
                </a:solidFill>
              </a:rPr>
              <a:t>ISSEP 2015 Ljubljana</a:t>
            </a:r>
            <a:endParaRPr lang="en-US" sz="1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565393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1914</TotalTime>
  <Words>175</Words>
  <Application>Microsoft Office PowerPoint</Application>
  <PresentationFormat>Diavetítés a képernyőre (4:3 oldalarány)</PresentationFormat>
  <Paragraphs>81</Paragraphs>
  <Slides>8</Slides>
  <Notes>1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4</vt:i4>
      </vt:variant>
      <vt:variant>
        <vt:lpstr>Téma</vt:lpstr>
      </vt:variant>
      <vt:variant>
        <vt:i4>1</vt:i4>
      </vt:variant>
      <vt:variant>
        <vt:lpstr>Diacímek</vt:lpstr>
      </vt:variant>
      <vt:variant>
        <vt:i4>8</vt:i4>
      </vt:variant>
    </vt:vector>
  </HeadingPairs>
  <TitlesOfParts>
    <vt:vector size="13" baseType="lpstr">
      <vt:lpstr>Arial</vt:lpstr>
      <vt:lpstr>Calibri</vt:lpstr>
      <vt:lpstr>Cambria</vt:lpstr>
      <vt:lpstr>Times New Roman</vt:lpstr>
      <vt:lpstr>Office Theme</vt:lpstr>
      <vt:lpstr>Teaching Programming Indirectly with Paint</vt:lpstr>
      <vt:lpstr>Everybody Have to Learn Programming</vt:lpstr>
      <vt:lpstr>Everybody Learn Programming, But…</vt:lpstr>
      <vt:lpstr>Indirect Programming</vt:lpstr>
      <vt:lpstr>Example 1 - Color</vt:lpstr>
      <vt:lpstr>Example 2 - Resize</vt:lpstr>
      <vt:lpstr>Improve Digital Literacy</vt:lpstr>
      <vt:lpstr>Summary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pj</dc:creator>
  <cp:lastModifiedBy>Szalayné Tahy Zsuzsa</cp:lastModifiedBy>
  <cp:revision>62</cp:revision>
  <dcterms:created xsi:type="dcterms:W3CDTF">2011-03-29T08:32:47Z</dcterms:created>
  <dcterms:modified xsi:type="dcterms:W3CDTF">2015-09-28T21:33:23Z</dcterms:modified>
</cp:coreProperties>
</file>