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F0"/>
    <a:srgbClr val="F3F9FB"/>
    <a:srgbClr val="FBF7F9"/>
    <a:srgbClr val="F8EEF3"/>
    <a:srgbClr val="E9C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36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D2A7-CEE8-4AAD-9BA9-0AEC9187E9F5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8A9A-D58F-4465-854F-6C40A3AA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114A-C46F-47D2-ABCA-F32F7B885D5F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D4A-2425-49F2-ADE8-E1D11CC3E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4113-1DAD-4EAF-A9D3-5CD46F724D2E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D166-6F76-4388-8A38-09D908FC0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DE5A-74D5-4D1F-BD8A-16CDEB5A26F2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D95B-28C8-4FC8-9A5F-9BEE327AB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0536-D303-4B9E-958B-D6C8F350E1C6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E8C8-B39D-4B1A-B349-CD4920DCF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6F37-75C4-4FE1-8BCD-9F0F688E2AA9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107C-BE54-4923-B19E-B4C10EB5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EEA84-54F8-47C1-BE2B-2657938E2CE3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4C07-D1C8-43E2-B196-FF09E885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2EC15-EFBD-402C-BEFB-D66D639060BB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3DFE-6AB9-4A57-9130-485E91EA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5CDC2-0427-4F50-8327-D82DD268A53D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586E-713E-48F1-BAD8-2A3BE610C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66CA6-6D45-422C-96DE-CF2F99EFCD0F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802C7-1937-40BF-8BAA-47E1A2F8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2C0E-3F8B-45AA-BEA6-477A65C663F5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6FD68-C7C4-46C5-88F0-2DDF3E4BD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BD75A5-79CF-4717-AD17-C231AE353DC3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231B3D-FAAE-459E-8339-925C4DD50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8150" y="3886200"/>
            <a:ext cx="6910388" cy="1752600"/>
          </a:xfrm>
        </p:spPr>
        <p:txBody>
          <a:bodyPr rtlCol="0">
            <a:noAutofit/>
          </a:bodyPr>
          <a:lstStyle/>
          <a:p>
            <a:r>
              <a:rPr lang="hu-HU" sz="2400" dirty="0"/>
              <a:t>Zsuzsanna </a:t>
            </a:r>
            <a:r>
              <a:rPr lang="en-US" sz="2400" dirty="0" smtClean="0"/>
              <a:t>Szalayné</a:t>
            </a:r>
            <a:r>
              <a:rPr lang="hu-HU" sz="2400" dirty="0" smtClean="0"/>
              <a:t> </a:t>
            </a:r>
            <a:r>
              <a:rPr lang="hu-HU" sz="2400" dirty="0"/>
              <a:t>Tahy</a:t>
            </a:r>
          </a:p>
          <a:p>
            <a:r>
              <a:rPr lang="hu-HU" sz="2400" dirty="0"/>
              <a:t>Eötvös Loránd University, </a:t>
            </a:r>
            <a:r>
              <a:rPr lang="en-US" sz="2400" dirty="0" smtClean="0"/>
              <a:t>Faculty of Informatics</a:t>
            </a:r>
          </a:p>
          <a:p>
            <a:r>
              <a:rPr lang="hu-HU" sz="2400" dirty="0" smtClean="0"/>
              <a:t>sztzs@</a:t>
            </a:r>
            <a:r>
              <a:rPr lang="hu-HU" sz="2400" dirty="0" err="1" smtClean="0"/>
              <a:t>caesar.elte.hu</a:t>
            </a:r>
            <a:endParaRPr lang="hu-HU" sz="2400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1708150" y="2130425"/>
            <a:ext cx="6910388" cy="1470025"/>
          </a:xfrm>
        </p:spPr>
        <p:txBody>
          <a:bodyPr/>
          <a:lstStyle/>
          <a:p>
            <a:r>
              <a:rPr lang="en-US" sz="3200" dirty="0" smtClean="0"/>
              <a:t>How to Teach Programming Indirectly</a:t>
            </a:r>
            <a:br>
              <a:rPr lang="en-US" sz="3200" dirty="0" smtClean="0"/>
            </a:br>
            <a:r>
              <a:rPr lang="en-US" sz="3200" dirty="0" smtClean="0"/>
              <a:t>– Using Spreadsheet Application</a:t>
            </a:r>
            <a:endParaRPr lang="en-US" sz="3200" dirty="0"/>
          </a:p>
        </p:txBody>
      </p:sp>
      <p:sp>
        <p:nvSpPr>
          <p:cNvPr id="2" name="Szövegdoboz 1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/>
              <a:t>3</a:t>
            </a:r>
            <a:br>
              <a:rPr lang="hu-HU" dirty="0"/>
            </a:br>
            <a:r>
              <a:rPr lang="hu-HU" dirty="0"/>
              <a:t>an</a:t>
            </a:r>
            <a:r>
              <a:rPr lang="en-US" dirty="0"/>
              <a:t> Equality Problem</a:t>
            </a: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difference is not 0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though they seem to be equal… or not.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834" y="3135532"/>
            <a:ext cx="5023969" cy="3300873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/>
              <a:t>3</a:t>
            </a:r>
            <a:br>
              <a:rPr lang="hu-HU" dirty="0"/>
            </a:br>
            <a:r>
              <a:rPr lang="hu-HU" dirty="0"/>
              <a:t>an</a:t>
            </a:r>
            <a:r>
              <a:rPr lang="en-US" dirty="0"/>
              <a:t> Equality Problem</a:t>
            </a: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difference is not 0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34" b="14115"/>
          <a:stretch/>
        </p:blipFill>
        <p:spPr>
          <a:xfrm>
            <a:off x="1920656" y="3202983"/>
            <a:ext cx="6630325" cy="3105742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9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/>
              <a:t>3</a:t>
            </a:r>
            <a:br>
              <a:rPr lang="hu-HU" dirty="0"/>
            </a:br>
            <a:r>
              <a:rPr lang="hu-HU" dirty="0"/>
              <a:t>an</a:t>
            </a:r>
            <a:r>
              <a:rPr lang="en-US" dirty="0"/>
              <a:t> Equality Problem</a:t>
            </a: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The d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ifference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is not 0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 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tupid software?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Binary implementation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Integer, float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Precision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Everywhere!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1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sz="3600" dirty="0"/>
              <a:t>Example 4</a:t>
            </a: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/>
              <a:t>MATCH(), VLOOKUP(), HLOOKUP()</a:t>
            </a:r>
            <a:endParaRPr lang="en-US" sz="3600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write</a:t>
            </a:r>
            <a:r>
              <a:rPr lang="hu-HU" dirty="0"/>
              <a:t> </a:t>
            </a:r>
            <a:r>
              <a:rPr lang="hu-HU" dirty="0" err="1"/>
              <a:t>arguments</a:t>
            </a:r>
            <a:r>
              <a:rPr lang="hu-HU" dirty="0"/>
              <a:t>?</a:t>
            </a:r>
          </a:p>
          <a:p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use</a:t>
            </a:r>
            <a:r>
              <a:rPr lang="hu-HU" dirty="0" smtClean="0"/>
              <a:t>?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444" y="2819408"/>
            <a:ext cx="5354749" cy="3657158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06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sz="3600" dirty="0"/>
              <a:t>Example 4</a:t>
            </a: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/>
              <a:t>MATCH(), VLOOKUP(), HLOOKUP()</a:t>
            </a:r>
            <a:endParaRPr lang="en-US" sz="3600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What does functions do?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Searching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Linear search - exact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Binary search - interval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Precondition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(order before search?)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Efficiency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845" y="3755607"/>
            <a:ext cx="3894363" cy="2659751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35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sz="3600" dirty="0" smtClean="0"/>
              <a:t>Summary</a:t>
            </a:r>
            <a:endParaRPr lang="en-US" sz="3600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Spreadsheet, Excel is a</a:t>
            </a:r>
            <a:r>
              <a:rPr lang="hu-HU" dirty="0" smtClean="0">
                <a:solidFill>
                  <a:srgbClr val="000000"/>
                </a:solidFill>
              </a:rPr>
              <a:t>(n)…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Software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Application</a:t>
            </a: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Program</a:t>
            </a:r>
            <a:endParaRPr lang="hu-H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Teach the…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Use of application</a:t>
            </a:r>
            <a:r>
              <a:rPr lang="hu-HU" dirty="0" smtClean="0">
                <a:solidFill>
                  <a:srgbClr val="000000"/>
                </a:solidFill>
              </a:rPr>
              <a:t> &amp;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Bas</a:t>
            </a:r>
            <a:r>
              <a:rPr lang="hu-HU" b="1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of programming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Much earlier than formal coding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3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8150" y="3886200"/>
            <a:ext cx="6910388" cy="1752600"/>
          </a:xfrm>
        </p:spPr>
        <p:txBody>
          <a:bodyPr rtlCol="0">
            <a:noAutofit/>
          </a:bodyPr>
          <a:lstStyle/>
          <a:p>
            <a:r>
              <a:rPr lang="hu-HU" sz="2400" dirty="0"/>
              <a:t>Zsuzsanna </a:t>
            </a:r>
            <a:r>
              <a:rPr lang="en-US" sz="2400" dirty="0" smtClean="0"/>
              <a:t>Szalayné</a:t>
            </a:r>
            <a:r>
              <a:rPr lang="hu-HU" sz="2400" dirty="0" smtClean="0"/>
              <a:t> </a:t>
            </a:r>
            <a:r>
              <a:rPr lang="hu-HU" sz="2400" dirty="0"/>
              <a:t>Tahy</a:t>
            </a:r>
          </a:p>
          <a:p>
            <a:r>
              <a:rPr lang="hu-HU" sz="2400" dirty="0"/>
              <a:t>Eötvös Loránd </a:t>
            </a:r>
            <a:r>
              <a:rPr lang="en-US" sz="2400" dirty="0" smtClean="0"/>
              <a:t>University</a:t>
            </a:r>
            <a:r>
              <a:rPr lang="hu-HU" sz="2400" dirty="0" smtClean="0"/>
              <a:t>, </a:t>
            </a:r>
            <a:r>
              <a:rPr lang="en-US" sz="2400" dirty="0" smtClean="0"/>
              <a:t>Faculty of Informatics</a:t>
            </a:r>
          </a:p>
          <a:p>
            <a:r>
              <a:rPr lang="hu-HU" sz="2400" dirty="0" err="1" smtClean="0"/>
              <a:t>sztzs</a:t>
            </a:r>
            <a:r>
              <a:rPr lang="hu-HU" sz="2400" dirty="0" smtClean="0"/>
              <a:t>@</a:t>
            </a:r>
            <a:r>
              <a:rPr lang="hu-HU" sz="2400" dirty="0" err="1" smtClean="0"/>
              <a:t>caesar.elte.hu</a:t>
            </a:r>
            <a:endParaRPr lang="hu-HU" sz="2400" dirty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1708150" y="2130425"/>
            <a:ext cx="6910388" cy="1470025"/>
          </a:xfrm>
        </p:spPr>
        <p:txBody>
          <a:bodyPr/>
          <a:lstStyle/>
          <a:p>
            <a:r>
              <a:rPr lang="en-US" sz="3200" dirty="0" smtClean="0"/>
              <a:t>How to Teach Programming Indirectly</a:t>
            </a:r>
            <a:br>
              <a:rPr lang="en-US" sz="3200" dirty="0" smtClean="0"/>
            </a:br>
            <a:r>
              <a:rPr lang="en-US" sz="3200" dirty="0" smtClean="0"/>
              <a:t>– Using Spreadsheet Application</a:t>
            </a:r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708150" y="661330"/>
            <a:ext cx="691038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dirty="0" smtClean="0"/>
              <a:t>Thank You…</a:t>
            </a:r>
            <a:endParaRPr lang="en-US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en-US" dirty="0" smtClean="0"/>
              <a:t>Everybody Have to Learn Programming</a:t>
            </a:r>
            <a:endParaRPr lang="en-US" dirty="0"/>
          </a:p>
        </p:txBody>
      </p:sp>
      <p:sp>
        <p:nvSpPr>
          <p:cNvPr id="3" name="Felhő 2"/>
          <p:cNvSpPr/>
          <p:nvPr/>
        </p:nvSpPr>
        <p:spPr>
          <a:xfrm>
            <a:off x="5306436" y="2718326"/>
            <a:ext cx="2040835" cy="3809942"/>
          </a:xfrm>
          <a:prstGeom prst="cloud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5800670" y="3044350"/>
            <a:ext cx="1260000" cy="1260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Computationa</a:t>
            </a:r>
            <a:r>
              <a:rPr lang="en-US" dirty="0" smtClean="0">
                <a:solidFill>
                  <a:srgbClr val="000000"/>
                </a:solidFill>
              </a:rPr>
              <a:t>l</a:t>
            </a:r>
            <a:r>
              <a:rPr lang="en-US" sz="2000" dirty="0" smtClean="0">
                <a:solidFill>
                  <a:srgbClr val="000000"/>
                </a:solidFill>
              </a:rPr>
              <a:t> 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2673116" y="4110280"/>
            <a:ext cx="1035033" cy="1212923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elhő 1"/>
          <p:cNvSpPr>
            <a:spLocks noChangeAspect="1"/>
          </p:cNvSpPr>
          <p:nvPr/>
        </p:nvSpPr>
        <p:spPr>
          <a:xfrm>
            <a:off x="2414357" y="3807049"/>
            <a:ext cx="1552550" cy="181938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4849525" y="5281772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br>
              <a:rPr lang="en-US" sz="3600" dirty="0" smtClean="0"/>
            </a:br>
            <a:r>
              <a:rPr lang="en-US" sz="3600" dirty="0" smtClean="0"/>
              <a:t>knowledge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585064" y="583125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74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6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93 C -0.00174 -0.04121 0.00139 -0.14144 -0.01024 -0.17847 C -0.01684 -0.21505 -0.03368 -0.24537 -0.05035 -0.26783 C -0.06667 -0.29005 -0.08368 -0.30463 -0.10226 -0.3125 C -0.12066 -0.31875 -0.13733 -0.31759 -0.15625 -0.3125 C -0.17379 -0.30625 -0.19097 -0.29746 -0.20781 -0.28334 C -0.22344 -0.26829 -0.23004 -0.26574 -0.24792 -0.24421 C -0.26476 -0.22269 -0.26771 -0.21621 -0.29063 -0.1831 C -0.30712 -0.14908 -0.31615 -0.12616 -0.32847 -0.09144 C -0.34132 -0.03704 -0.34167 -0.04121 -0.35191 0.01296 C -0.35868 0.07338 -0.36094 0.07523 -0.36597 0.12454 C -0.36597 0.15185 -0.35972 0.13426 -0.35972 0.16134 " pathEditMode="relative" rAng="10800000" ptsTypes="AAAAAAAAAAAA">
                                      <p:cBhvr>
                                        <p:cTn id="1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81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406 0.17592 L 0.02344 0.0625 " pathEditMode="relative" rAng="0" ptsTypes="AA">
                                      <p:cBhvr>
                                        <p:cTn id="2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5" y="-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750"/>
                            </p:stCondLst>
                            <p:childTnLst>
                              <p:par>
                                <p:cTn id="29" presetID="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250"/>
                            </p:stCondLst>
                            <p:childTnLst>
                              <p:par>
                                <p:cTn id="33" presetID="4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C -0.03507 -0.09005 -0.0151 -0.06088 -0.06267 -0.14931 C -0.09722 -0.20116 -0.13819 -0.21713 -0.17691 -0.19931 C -0.21562 -0.18218 -0.27621 -0.11297 -0.29583 -0.04468 C -0.32656 0.05509 -0.35642 0.07986 -0.37812 0.18379 " pathEditMode="relative" rAng="0" ptsTypes="AAA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-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250"/>
                            </p:stCondLst>
                            <p:childTnLst>
                              <p:par>
                                <p:cTn id="36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250"/>
                            </p:stCondLst>
                            <p:childTnLst>
                              <p:par>
                                <p:cTn id="4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  <p:bldP spid="6" grpId="0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Everybody Learn Programming, But…</a:t>
            </a:r>
            <a:endParaRPr lang="en-US" dirty="0"/>
          </a:p>
        </p:txBody>
      </p:sp>
      <p:sp>
        <p:nvSpPr>
          <p:cNvPr id="3" name="Felhő 2"/>
          <p:cNvSpPr/>
          <p:nvPr/>
        </p:nvSpPr>
        <p:spPr>
          <a:xfrm>
            <a:off x="5285727" y="2678397"/>
            <a:ext cx="2040835" cy="3808800"/>
          </a:xfrm>
          <a:prstGeom prst="cloud">
            <a:avLst/>
          </a:prstGeom>
          <a:gradFill>
            <a:gsLst>
              <a:gs pos="0">
                <a:srgbClr val="00B0F0"/>
              </a:gs>
              <a:gs pos="6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5486389" y="4015405"/>
            <a:ext cx="1260000" cy="12600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Computational</a:t>
            </a:r>
            <a:r>
              <a:rPr lang="en-US" sz="2000" dirty="0" smtClean="0">
                <a:solidFill>
                  <a:srgbClr val="000000"/>
                </a:solidFill>
              </a:rPr>
              <a:t> 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2713939" y="4104170"/>
            <a:ext cx="1035033" cy="1212923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zövegdoboz 8"/>
          <p:cNvSpPr txBox="1"/>
          <p:nvPr/>
        </p:nvSpPr>
        <p:spPr>
          <a:xfrm>
            <a:off x="5457840" y="5327939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br>
              <a:rPr lang="en-US" sz="3600" dirty="0" smtClean="0"/>
            </a:br>
            <a:r>
              <a:rPr lang="en-US" sz="3600" dirty="0" smtClean="0"/>
              <a:t>knowledge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716348" y="588193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0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C -0.00139 -0.04028 -0.00347 -0.08496 -0.0099 -0.12223 C -0.01476 -0.15903 -0.02274 -0.18797 -0.03264 -0.2088 C -0.04254 -0.22524 -0.05469 -0.2382 -0.06458 -0.24607 C -0.07535 -0.25255 -0.08108 -0.25116 -0.10365 -0.25209 C -0.12274 -0.24399 -0.12517 -0.23403 -0.13802 -0.22662 C -0.14653 -0.21227 -0.15139 -0.2088 -0.1599 -0.19514 C -0.1684 -0.18079 -0.17344 -0.16621 -0.18281 -0.14399 C -0.1875 -0.12014 -0.1941 -0.08936 -0.19983 -0.05533 C -0.20174 -0.02454 -0.20417 0.01088 -0.20764 0.0699 C -0.21059 0.13032 -0.21059 0.15902 -0.21059 0.20231 L -0.21059 0.28495 " pathEditMode="relative" rAng="10800000" ptsTypes="AAAAAAAAAAAA">
                                      <p:cBhvr>
                                        <p:cTn id="14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21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059 0.28495 L 3.05556E-6 -0.00324 " pathEditMode="relative" rAng="0" ptsTypes="AA">
                                      <p:cBhvr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21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250"/>
                            </p:stCondLst>
                            <p:childTnLst>
                              <p:par>
                                <p:cTn id="23" presetID="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750"/>
                            </p:stCondLst>
                            <p:childTnLst>
                              <p:par>
                                <p:cTn id="27" presetID="4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C -0.02135 -0.10324 -0.00972 -0.06134 -0.03889 -0.16296 C -0.06024 -0.22292 -0.08524 -0.24352 -0.10451 -0.2375 C -0.12378 -0.23195 -0.14253 -0.20741 -0.15417 -0.12871 L -0.21059 0.21551 " pathEditMode="relative" rAng="0" ptsTypes="AAA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38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750"/>
                            </p:stCondLst>
                            <p:childTnLst>
                              <p:par>
                                <p:cTn id="30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4112" r="8854" b="28747"/>
          <a:stretch/>
        </p:blipFill>
        <p:spPr>
          <a:xfrm>
            <a:off x="1600200" y="2172732"/>
            <a:ext cx="7086600" cy="4342368"/>
          </a:xfrm>
          <a:prstGeom prst="rect">
            <a:avLst/>
          </a:prstGeo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Indirect Programming</a:t>
            </a:r>
            <a:endParaRPr lang="en-US" dirty="0"/>
          </a:p>
        </p:txBody>
      </p:sp>
      <p:sp>
        <p:nvSpPr>
          <p:cNvPr id="10" name="Felhő 9"/>
          <p:cNvSpPr/>
          <p:nvPr/>
        </p:nvSpPr>
        <p:spPr>
          <a:xfrm>
            <a:off x="3999047" y="2292626"/>
            <a:ext cx="2040835" cy="4234528"/>
          </a:xfrm>
          <a:prstGeom prst="cloud">
            <a:avLst/>
          </a:prstGeom>
          <a:gradFill>
            <a:gsLst>
              <a:gs pos="43000">
                <a:srgbClr val="00B0F0"/>
              </a:gs>
              <a:gs pos="71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elhő 2"/>
          <p:cNvSpPr/>
          <p:nvPr/>
        </p:nvSpPr>
        <p:spPr>
          <a:xfrm>
            <a:off x="3999047" y="4805082"/>
            <a:ext cx="2040835" cy="1608073"/>
          </a:xfrm>
          <a:prstGeom prst="cloud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elhő 1"/>
          <p:cNvSpPr>
            <a:spLocks noChangeAspect="1"/>
          </p:cNvSpPr>
          <p:nvPr/>
        </p:nvSpPr>
        <p:spPr>
          <a:xfrm>
            <a:off x="4480343" y="4404202"/>
            <a:ext cx="1035033" cy="1212923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elhő 1"/>
          <p:cNvSpPr>
            <a:spLocks noChangeAspect="1"/>
          </p:cNvSpPr>
          <p:nvPr/>
        </p:nvSpPr>
        <p:spPr>
          <a:xfrm>
            <a:off x="4208884" y="4100971"/>
            <a:ext cx="1552550" cy="181938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4340259" y="4183109"/>
            <a:ext cx="1260000" cy="1260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Computational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Thinking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5502676" y="5880823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Programming</a:t>
            </a:r>
            <a:endParaRPr lang="en-US" sz="3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716348" y="5881937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Digital Literacy</a:t>
            </a:r>
            <a:endParaRPr lang="en-US" sz="36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4968858" y="588193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&amp;</a:t>
            </a:r>
            <a:endParaRPr lang="en-US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7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xit" presetSubtype="0" accel="100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53" presetClass="entr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750"/>
                            </p:stCondLst>
                            <p:childTnLst>
                              <p:par>
                                <p:cTn id="3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xit" presetSubtype="0" accel="100000" fill="hold" grpId="5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6" grpId="0" animBg="1"/>
      <p:bldP spid="11" grpId="0" animBg="1"/>
      <p:bldP spid="11" grpId="1" animBg="1"/>
      <p:bldP spid="7" grpId="0" animBg="1"/>
      <p:bldP spid="7" grpId="2" animBg="1"/>
      <p:bldP spid="7" grpId="3" animBg="1"/>
      <p:bldP spid="7" grpId="5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en-US" dirty="0"/>
              <a:t>1</a:t>
            </a:r>
            <a:r>
              <a:rPr lang="hu-HU" dirty="0"/>
              <a:t> - Data </a:t>
            </a:r>
            <a:r>
              <a:rPr lang="hu-HU" dirty="0" err="1"/>
              <a:t>Types</a:t>
            </a:r>
            <a:endParaRPr lang="en-US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7" y="3624309"/>
            <a:ext cx="4497857" cy="3040804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327" y="3624309"/>
            <a:ext cx="4497857" cy="3040804"/>
          </a:xfrm>
          <a:prstGeom prst="rect">
            <a:avLst/>
          </a:prstGeom>
        </p:spPr>
      </p:pic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4483440" cy="4840357"/>
          </a:xfrm>
        </p:spPr>
        <p:txBody>
          <a:bodyPr/>
          <a:lstStyle/>
          <a:p>
            <a:r>
              <a:rPr lang="en-US" dirty="0" smtClean="0"/>
              <a:t>How to write data?</a:t>
            </a:r>
          </a:p>
          <a:p>
            <a:pPr lvl="1"/>
            <a:r>
              <a:rPr lang="hu-HU" dirty="0" smtClean="0"/>
              <a:t>c</a:t>
            </a:r>
            <a:r>
              <a:rPr lang="en-US" dirty="0" smtClean="0"/>
              <a:t>lick</a:t>
            </a:r>
            <a:r>
              <a:rPr lang="hu-HU" dirty="0" smtClean="0"/>
              <a:t>, </a:t>
            </a:r>
            <a:r>
              <a:rPr lang="en-US" dirty="0" smtClean="0"/>
              <a:t>cell width</a:t>
            </a:r>
            <a:r>
              <a:rPr lang="hu-HU" dirty="0" smtClean="0"/>
              <a:t>, </a:t>
            </a:r>
            <a:endParaRPr lang="en-US" dirty="0" smtClean="0"/>
          </a:p>
          <a:p>
            <a:r>
              <a:rPr lang="en-US" dirty="0" smtClean="0"/>
              <a:t>How to solve problem?</a:t>
            </a:r>
            <a:endParaRPr lang="hu-HU" dirty="0" smtClean="0"/>
          </a:p>
          <a:p>
            <a:pPr lvl="1"/>
            <a:r>
              <a:rPr lang="en-US" dirty="0" err="1" smtClean="0"/>
              <a:t>Format|Cells</a:t>
            </a:r>
            <a:r>
              <a:rPr lang="en-US" dirty="0" smtClean="0"/>
              <a:t>| Number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What does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Excel do?</a:t>
            </a:r>
          </a:p>
          <a:p>
            <a:pPr lvl="1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arse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onvert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ata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7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1</a:t>
            </a:r>
            <a:r>
              <a:rPr lang="hu-HU" dirty="0"/>
              <a:t> - Data </a:t>
            </a:r>
            <a:r>
              <a:rPr lang="hu-HU" dirty="0" err="1" smtClean="0"/>
              <a:t>Types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2588379" cy="4840357"/>
          </a:xfrm>
        </p:spPr>
        <p:txBody>
          <a:bodyPr/>
          <a:lstStyle/>
          <a:p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String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Fraction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Scientific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Currency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Percent</a:t>
            </a:r>
          </a:p>
          <a:p>
            <a:pPr lvl="1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…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4"/>
          <p:cNvSpPr txBox="1">
            <a:spLocks/>
          </p:cNvSpPr>
          <p:nvPr/>
        </p:nvSpPr>
        <p:spPr bwMode="auto">
          <a:xfrm>
            <a:off x="5780361" y="1600200"/>
            <a:ext cx="2588379" cy="484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Date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String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Date</a:t>
            </a:r>
            <a:endParaRPr lang="hu-HU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Time</a:t>
            </a:r>
          </a:p>
          <a:p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Boolean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76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2</a:t>
            </a:r>
            <a:r>
              <a:rPr lang="hu-HU" dirty="0"/>
              <a:t/>
            </a:r>
            <a:br>
              <a:rPr lang="hu-HU" dirty="0"/>
            </a:br>
            <a:r>
              <a:rPr lang="hu-HU" dirty="0" err="1"/>
              <a:t>Limits</a:t>
            </a:r>
            <a:r>
              <a:rPr lang="hu-HU" dirty="0"/>
              <a:t> of </a:t>
            </a:r>
            <a:r>
              <a:rPr lang="hu-HU" dirty="0" err="1"/>
              <a:t>Spreadsheets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 smtClean="0"/>
              <a:t>How can I get the last row/column?</a:t>
            </a:r>
          </a:p>
          <a:p>
            <a:r>
              <a:rPr lang="en-US" dirty="0" smtClean="0"/>
              <a:t>How many cells are on the sheet?</a:t>
            </a:r>
            <a:endParaRPr lang="hu-HU" dirty="0" smtClean="0"/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…and if I insert more rows, columns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Special numbers: 2²⁰ and 2¹⁴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Max size of spreadsheets: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2²⁰ × 2¹⁴ × 2⁸ × 2¹⁵ 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2⁵⁷ 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yte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= 128 </a:t>
            </a:r>
            <a:r>
              <a:rPr lang="hu-HU" dirty="0" err="1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 B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RAM? Hard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disk? Cloud?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Phone book? (database, text editor)</a:t>
            </a:r>
          </a:p>
          <a:p>
            <a:pPr lvl="1"/>
            <a:endParaRPr lang="hu-HU" dirty="0"/>
          </a:p>
          <a:p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78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 smtClean="0"/>
              <a:t>3</a:t>
            </a:r>
            <a:br>
              <a:rPr lang="hu-HU" dirty="0" smtClean="0"/>
            </a:br>
            <a:r>
              <a:rPr lang="en-US" dirty="0"/>
              <a:t>Cost </a:t>
            </a:r>
            <a:r>
              <a:rPr lang="en-US" dirty="0" smtClean="0"/>
              <a:t>Accounting</a:t>
            </a:r>
            <a:endParaRPr lang="en-US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 rotWithShape="1">
          <a:blip r:embed="rId3"/>
          <a:srcRect t="32638" r="9172" b="8272"/>
          <a:stretch/>
        </p:blipFill>
        <p:spPr>
          <a:xfrm>
            <a:off x="5554694" y="2752561"/>
            <a:ext cx="3340293" cy="3658973"/>
          </a:xfrm>
          <a:prstGeom prst="rect">
            <a:avLst/>
          </a:prstGeom>
        </p:spPr>
      </p:pic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r>
              <a:rPr lang="en-US" dirty="0" smtClean="0"/>
              <a:t>How can I write formula or function?</a:t>
            </a:r>
          </a:p>
          <a:p>
            <a:r>
              <a:rPr lang="en-US" dirty="0" smtClean="0"/>
              <a:t>Formula or function?</a:t>
            </a:r>
          </a:p>
          <a:p>
            <a:pPr lvl="1"/>
            <a:r>
              <a:rPr lang="en-US" dirty="0" smtClean="0"/>
              <a:t>Formula: +, -, *, /, ^</a:t>
            </a:r>
          </a:p>
          <a:p>
            <a:pPr lvl="1"/>
            <a:r>
              <a:rPr lang="en-US" dirty="0" smtClean="0"/>
              <a:t>Function: SUM()</a:t>
            </a:r>
          </a:p>
          <a:p>
            <a:pPr lvl="2"/>
            <a:r>
              <a:rPr lang="en-US" dirty="0" smtClean="0"/>
              <a:t>…and more 150 types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6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726440"/>
          </a:xfrm>
        </p:spPr>
        <p:txBody>
          <a:bodyPr/>
          <a:lstStyle/>
          <a:p>
            <a:r>
              <a:rPr lang="en-US" dirty="0" smtClean="0"/>
              <a:t>Example </a:t>
            </a:r>
            <a:r>
              <a:rPr lang="hu-HU" dirty="0" smtClean="0"/>
              <a:t>3</a:t>
            </a:r>
            <a:br>
              <a:rPr lang="hu-HU" dirty="0" smtClean="0"/>
            </a:br>
            <a:r>
              <a:rPr lang="en-US" dirty="0"/>
              <a:t>Cost </a:t>
            </a:r>
            <a:r>
              <a:rPr lang="en-US" dirty="0" smtClean="0"/>
              <a:t>Accounting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an</a:t>
            </a:r>
            <a:r>
              <a:rPr lang="en-US" dirty="0" smtClean="0"/>
              <a:t> </a:t>
            </a:r>
            <a:r>
              <a:rPr lang="en-US" dirty="0"/>
              <a:t>Equality Problem</a:t>
            </a: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2107096"/>
            <a:ext cx="6901962" cy="4019067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difference is not 0</a:t>
            </a:r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though they seem to be equal… or not.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499" y="3135532"/>
            <a:ext cx="5658639" cy="3300873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6639338" y="6567749"/>
            <a:ext cx="2351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5th </a:t>
            </a:r>
            <a:r>
              <a:rPr lang="hu-HU" sz="1200" dirty="0" err="1" smtClean="0">
                <a:solidFill>
                  <a:schemeClr val="bg1"/>
                </a:solidFill>
              </a:rPr>
              <a:t>MathInfo</a:t>
            </a:r>
            <a:r>
              <a:rPr lang="hu-HU" sz="1200" dirty="0" smtClean="0">
                <a:solidFill>
                  <a:schemeClr val="bg1"/>
                </a:solidFill>
              </a:rPr>
              <a:t> </a:t>
            </a:r>
            <a:r>
              <a:rPr lang="hu-HU" sz="1200" dirty="0" err="1" smtClean="0">
                <a:solidFill>
                  <a:schemeClr val="bg1"/>
                </a:solidFill>
              </a:rPr>
              <a:t>Conference</a:t>
            </a:r>
            <a:r>
              <a:rPr lang="hu-HU" sz="1200" dirty="0" smtClean="0">
                <a:solidFill>
                  <a:schemeClr val="bg1"/>
                </a:solidFill>
              </a:rPr>
              <a:t>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48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365</Words>
  <Application>Microsoft Office PowerPoint</Application>
  <PresentationFormat>Diavetítés a képernyőre (4:3 oldalarány)</PresentationFormat>
  <Paragraphs>108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How to Teach Programming Indirectly – Using Spreadsheet Application</vt:lpstr>
      <vt:lpstr>Everybody Have to Learn Programming</vt:lpstr>
      <vt:lpstr>Everybody Learn Programming, But…</vt:lpstr>
      <vt:lpstr>Indirect Programming</vt:lpstr>
      <vt:lpstr>Example 1 - Data Types</vt:lpstr>
      <vt:lpstr>Example 1 - Data Types</vt:lpstr>
      <vt:lpstr>Example 2 Limits of Spreadsheets</vt:lpstr>
      <vt:lpstr>Example 3 Cost Accounting</vt:lpstr>
      <vt:lpstr>Example 3 Cost Accounting or an Equality Problem</vt:lpstr>
      <vt:lpstr>Example 3 an Equality Problem</vt:lpstr>
      <vt:lpstr>Example 3 an Equality Problem</vt:lpstr>
      <vt:lpstr>Example 3 an Equality Problem</vt:lpstr>
      <vt:lpstr>Example 4 MATCH(), VLOOKUP(), HLOOKUP()</vt:lpstr>
      <vt:lpstr>Example 4 MATCH(), VLOOKUP(), HLOOKUP()</vt:lpstr>
      <vt:lpstr>Summary</vt:lpstr>
      <vt:lpstr>How to Teach Programming Indirectly – Using Spreadsheet Application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</dc:creator>
  <cp:lastModifiedBy>Szalayné Tahy Zsuzsa</cp:lastModifiedBy>
  <cp:revision>48</cp:revision>
  <dcterms:created xsi:type="dcterms:W3CDTF">2011-03-29T08:32:47Z</dcterms:created>
  <dcterms:modified xsi:type="dcterms:W3CDTF">2015-09-02T20:44:47Z</dcterms:modified>
</cp:coreProperties>
</file>